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305" r:id="rId2"/>
  </p:sldIdLst>
  <p:sldSz cx="6858000" cy="9906000" type="A4"/>
  <p:notesSz cx="6858000" cy="9874250"/>
  <p:defaultTextStyle>
    <a:defPPr>
      <a:defRPr lang="ja-JP"/>
    </a:defPPr>
    <a:lvl1pPr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1pPr>
    <a:lvl2pPr marL="4572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2pPr>
    <a:lvl3pPr marL="9144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3pPr>
    <a:lvl4pPr marL="13716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4pPr>
    <a:lvl5pPr marL="1828800" algn="ctr" rtl="0" fontAlgn="base">
      <a:lnSpc>
        <a:spcPct val="110000"/>
      </a:lnSpc>
      <a:spcBef>
        <a:spcPct val="50000"/>
      </a:spcBef>
      <a:spcAft>
        <a:spcPct val="0"/>
      </a:spcAft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sz="1400" kern="1200">
        <a:solidFill>
          <a:schemeClr val="tx1"/>
        </a:solidFill>
        <a:latin typeface="Arial" pitchFamily="34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FF66"/>
    <a:srgbClr val="CCFF99"/>
    <a:srgbClr val="CCECFF"/>
    <a:srgbClr val="99CCFF"/>
    <a:srgbClr val="FFFF99"/>
    <a:srgbClr val="FFFFCC"/>
    <a:srgbClr val="99CC00"/>
    <a:srgbClr val="CCFFCC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56" autoAdjust="0"/>
    <p:restoredTop sz="94585" autoAdjust="0"/>
  </p:normalViewPr>
  <p:slideViewPr>
    <p:cSldViewPr>
      <p:cViewPr>
        <p:scale>
          <a:sx n="172" d="100"/>
          <a:sy n="172" d="100"/>
        </p:scale>
        <p:origin x="-84" y="-276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70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698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99E045-043A-4F63-BE80-A973E823D7B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2318393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2"/>
            <a:ext cx="2972393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3991" y="2"/>
            <a:ext cx="2972392" cy="494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297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7888" y="739775"/>
            <a:ext cx="25638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317" y="4690070"/>
            <a:ext cx="5487370" cy="4443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 smtClean="0"/>
              <a:t>マスタ テキストの書式設定</a:t>
            </a:r>
          </a:p>
          <a:p>
            <a:pPr lvl="1"/>
            <a:r>
              <a:rPr lang="ja-JP" altLang="en-US" noProof="0" smtClean="0"/>
              <a:t>第 </a:t>
            </a:r>
            <a:r>
              <a:rPr lang="en-US" altLang="ja-JP" noProof="0" smtClean="0"/>
              <a:t>2 </a:t>
            </a:r>
            <a:r>
              <a:rPr lang="ja-JP" altLang="en-US" noProof="0" smtClean="0"/>
              <a:t>レベル</a:t>
            </a:r>
          </a:p>
          <a:p>
            <a:pPr lvl="2"/>
            <a:r>
              <a:rPr lang="ja-JP" altLang="en-US" noProof="0" smtClean="0"/>
              <a:t>第 </a:t>
            </a:r>
            <a:r>
              <a:rPr lang="en-US" altLang="ja-JP" noProof="0" smtClean="0"/>
              <a:t>3 </a:t>
            </a:r>
            <a:r>
              <a:rPr lang="ja-JP" altLang="en-US" noProof="0" smtClean="0"/>
              <a:t>レベル</a:t>
            </a:r>
          </a:p>
          <a:p>
            <a:pPr lvl="3"/>
            <a:r>
              <a:rPr lang="ja-JP" altLang="en-US" noProof="0" smtClean="0"/>
              <a:t>第 </a:t>
            </a:r>
            <a:r>
              <a:rPr lang="en-US" altLang="ja-JP" noProof="0" smtClean="0"/>
              <a:t>4 </a:t>
            </a:r>
            <a:r>
              <a:rPr lang="ja-JP" altLang="en-US" noProof="0" smtClean="0"/>
              <a:t>レベル</a:t>
            </a:r>
          </a:p>
          <a:p>
            <a:pPr lvl="4"/>
            <a:r>
              <a:rPr lang="ja-JP" altLang="en-US" noProof="0" smtClean="0"/>
              <a:t>第 </a:t>
            </a:r>
            <a:r>
              <a:rPr lang="en-US" altLang="ja-JP" noProof="0" smtClean="0"/>
              <a:t>5 </a:t>
            </a:r>
            <a:r>
              <a:rPr lang="ja-JP" altLang="en-US" noProof="0" smtClean="0"/>
              <a:t>レベル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9378552"/>
            <a:ext cx="2972393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3991" y="9378552"/>
            <a:ext cx="2972392" cy="494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105" tIns="46052" rIns="92105" bIns="46052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20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481D37A5-90C1-4B5A-B242-A9616B3F0E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828492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14350" y="3076575"/>
            <a:ext cx="5829300" cy="2124075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2063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ja-JP" altLang="en-US" smtClean="0"/>
              <a:t>マスター サブタイトルの書式設定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172722-918F-4019-BE70-99BBACB9D24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51490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77F09C-D417-4EF2-9C5B-7CC846F27D8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339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72050" y="396875"/>
            <a:ext cx="1543050" cy="8451850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42900" y="396875"/>
            <a:ext cx="4476750" cy="8451850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1952F4-88B9-439A-AF08-DFC627045C2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831375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タイトル、コンテンツ、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46B614-E60C-48D4-AA86-C15760DE1F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70880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タイトルと 4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sz="quarter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3429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コンテンツ プレースホルダー 4"/>
          <p:cNvSpPr>
            <a:spLocks noGrp="1"/>
          </p:cNvSpPr>
          <p:nvPr>
            <p:ph sz="quarter" idx="3"/>
          </p:nvPr>
        </p:nvSpPr>
        <p:spPr>
          <a:xfrm>
            <a:off x="3429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8760C3-E00C-4FC9-BA78-818E9EF3A93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40127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コンテンツ プレースホルダー 1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CC211A-CC1E-472F-A932-5EBACD03551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12802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9D27CE-47C0-48E8-A444-CFD66E28952A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8947633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41338" y="6365875"/>
            <a:ext cx="5829300" cy="1966913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541338" y="4198938"/>
            <a:ext cx="5829300" cy="216693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E6615A-1A90-4CD6-9DAD-109C3BD7874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1915953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505200" y="2311400"/>
            <a:ext cx="3009900" cy="65373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159F59-C9BD-4328-8EB0-A34C167F78D6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5851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42900" y="2217738"/>
            <a:ext cx="3030538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2900" y="3141663"/>
            <a:ext cx="3030538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84563" y="2217738"/>
            <a:ext cx="3030537" cy="9239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84563" y="3141663"/>
            <a:ext cx="3030537" cy="57070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C8F4D-B751-4150-A3FD-6FB38C9DBCD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695420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1F227-0138-4729-AF79-EC67494FD75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34459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C083E-A3FB-46AD-AFA9-579F49D5459D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123735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42900" y="393700"/>
            <a:ext cx="2255838" cy="16795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681288" y="393700"/>
            <a:ext cx="3833812" cy="84550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42900" y="2073275"/>
            <a:ext cx="2255838" cy="67754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B16C82-AA5A-435C-B660-573241A550E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239637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344613" y="6934200"/>
            <a:ext cx="4114800" cy="8191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 smtClean="0"/>
              <a:t>マスター タイトルの書式設定</a:t>
            </a:r>
            <a:endParaRPr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344613" y="885825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 smtClean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344613" y="7753350"/>
            <a:ext cx="4114800" cy="11620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D1C8EA-2B0E-4C58-9F21-50F2191FAA57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34306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タイトルの書式設定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smtClean="0"/>
              <a:t>マスタ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514600" y="9067800"/>
            <a:ext cx="1600200" cy="688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Bef>
                <a:spcPct val="0"/>
              </a:spcBef>
              <a:defRPr kumimoji="0">
                <a:latin typeface="Arial" charset="0"/>
                <a:ea typeface="ＭＳ Ｐゴシック" pitchFamily="50" charset="-128"/>
              </a:defRPr>
            </a:lvl1pPr>
          </a:lstStyle>
          <a:p>
            <a:pPr>
              <a:defRPr/>
            </a:pPr>
            <a:fld id="{C6563D06-7529-4225-923B-0808EE80A042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_____1.xlsx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オブジェクト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66726845"/>
              </p:ext>
            </p:extLst>
          </p:nvPr>
        </p:nvGraphicFramePr>
        <p:xfrm>
          <a:off x="3446463" y="3049588"/>
          <a:ext cx="3663950" cy="2220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7" name="ワークシート" r:id="rId3" imgW="3054117" imgH="2082993" progId="Excel.Sheet.12">
                  <p:embed/>
                </p:oleObj>
              </mc:Choice>
              <mc:Fallback>
                <p:oleObj name="ワークシート" r:id="rId3" imgW="3054117" imgH="2082993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46463" y="3049588"/>
                        <a:ext cx="3663950" cy="22209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69166" y="2189075"/>
            <a:ext cx="6629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（１）家畜</a:t>
            </a:r>
            <a:r>
              <a:rPr lang="ja-JP" altLang="en-US" sz="1600" dirty="0" err="1">
                <a:latin typeface="HG丸ｺﾞｼｯｸM-PRO" pitchFamily="50" charset="-128"/>
                <a:ea typeface="HG丸ｺﾞｼｯｸM-PRO" pitchFamily="50" charset="-128"/>
              </a:rPr>
              <a:t>ふん堆</a:t>
            </a:r>
            <a:r>
              <a:rPr lang="ja-JP" altLang="en-US" sz="1600" dirty="0">
                <a:latin typeface="HG丸ｺﾞｼｯｸM-PRO" pitchFamily="50" charset="-128"/>
                <a:ea typeface="HG丸ｺﾞｼｯｸM-PRO" pitchFamily="50" charset="-128"/>
              </a:rPr>
              <a:t>肥の生産量および堆肥</a:t>
            </a:r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利用量</a:t>
            </a:r>
            <a:endParaRPr lang="en-US" altLang="ja-JP" sz="16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600" dirty="0" smtClean="0">
                <a:latin typeface="HG丸ｺﾞｼｯｸM-PRO" pitchFamily="50" charset="-128"/>
                <a:ea typeface="HG丸ｺﾞｼｯｸM-PRO" pitchFamily="50" charset="-128"/>
              </a:rPr>
              <a:t>　　</a:t>
            </a:r>
            <a:endParaRPr lang="ja-JP" altLang="en-US" sz="16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381000" y="787963"/>
            <a:ext cx="6172200" cy="1141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4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排せつ物は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、専用の施設において処理され、そのほとんどが堆肥となります。生産された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堆肥は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、県内の水稲や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野菜、飼料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作物などの生産に、有機質資源として利活用されています。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今後も、より良質な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堆肥づくりの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指導や、耕種農家等への利用ＰＲを行うことに</a:t>
            </a:r>
            <a:r>
              <a:rPr lang="ja-JP" altLang="en-US" sz="12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より、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</a:t>
            </a:r>
            <a:r>
              <a:rPr lang="ja-JP" altLang="en-US" sz="1200" dirty="0" err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ふん堆</a:t>
            </a:r>
            <a:r>
              <a:rPr lang="ja-JP" altLang="en-US" sz="12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肥の利用促進を図ります。</a:t>
            </a: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28600" y="8839200"/>
            <a:ext cx="32004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専用機械（マニュアスプレッダー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）に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よる堆肥散布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3581400" y="8839200"/>
            <a:ext cx="304800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100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発酵堆肥化施設</a:t>
            </a:r>
          </a:p>
        </p:txBody>
      </p:sp>
      <p:sp>
        <p:nvSpPr>
          <p:cNvPr id="16391" name="AutoShape 7"/>
          <p:cNvSpPr>
            <a:spLocks noChangeArrowheads="1"/>
          </p:cNvSpPr>
          <p:nvPr/>
        </p:nvSpPr>
        <p:spPr bwMode="auto">
          <a:xfrm>
            <a:off x="457200" y="3124200"/>
            <a:ext cx="1371600" cy="457200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 乳用牛　</a:t>
            </a:r>
            <a:r>
              <a:rPr lang="en-US" altLang="ja-JP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45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393" name="AutoShape 9"/>
          <p:cNvSpPr>
            <a:spLocks noChangeArrowheads="1"/>
          </p:cNvSpPr>
          <p:nvPr/>
        </p:nvSpPr>
        <p:spPr bwMode="auto">
          <a:xfrm>
            <a:off x="457200" y="3581400"/>
            <a:ext cx="1373188" cy="914400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 肉用牛　</a:t>
            </a:r>
            <a:r>
              <a:rPr lang="en-US" altLang="ja-JP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189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395" name="AutoShape 11"/>
          <p:cNvSpPr>
            <a:spLocks noChangeArrowheads="1"/>
          </p:cNvSpPr>
          <p:nvPr/>
        </p:nvSpPr>
        <p:spPr bwMode="auto">
          <a:xfrm>
            <a:off x="457200" y="4495800"/>
            <a:ext cx="1373188" cy="381000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豚　   </a:t>
            </a:r>
            <a:r>
              <a:rPr lang="ja-JP" altLang="en-US" sz="10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６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397" name="AutoShape 13"/>
          <p:cNvSpPr>
            <a:spLocks noChangeArrowheads="1"/>
          </p:cNvSpPr>
          <p:nvPr/>
        </p:nvSpPr>
        <p:spPr bwMode="auto">
          <a:xfrm>
            <a:off x="457200" y="4876800"/>
            <a:ext cx="1373188" cy="292100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採卵鶏　</a:t>
            </a:r>
            <a:r>
              <a:rPr lang="en-US" altLang="ja-JP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ja-JP" altLang="en-US" sz="10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６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398" name="AutoShape 14"/>
          <p:cNvSpPr>
            <a:spLocks noChangeArrowheads="1"/>
          </p:cNvSpPr>
          <p:nvPr/>
        </p:nvSpPr>
        <p:spPr bwMode="auto">
          <a:xfrm>
            <a:off x="457200" y="5181600"/>
            <a:ext cx="1373188" cy="142875"/>
          </a:xfrm>
          <a:prstGeom prst="roundRect">
            <a:avLst>
              <a:gd name="adj" fmla="val 16667"/>
            </a:avLst>
          </a:prstGeom>
          <a:solidFill>
            <a:srgbClr val="CCFFFF">
              <a:alpha val="25098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肉用鶏　  </a:t>
            </a:r>
            <a:r>
              <a:rPr lang="en-US" altLang="ja-JP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4</a:t>
            </a:r>
            <a:r>
              <a:rPr lang="ja-JP" altLang="en-US" sz="10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10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00" name="Text Box 16"/>
          <p:cNvSpPr txBox="1">
            <a:spLocks noChangeArrowheads="1"/>
          </p:cNvSpPr>
          <p:nvPr/>
        </p:nvSpPr>
        <p:spPr bwMode="auto">
          <a:xfrm>
            <a:off x="381000" y="2819400"/>
            <a:ext cx="167640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9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家畜</a:t>
            </a:r>
            <a:r>
              <a:rPr lang="ja-JP" altLang="en-US" sz="900" dirty="0" err="1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ふん</a:t>
            </a:r>
            <a:r>
              <a:rPr lang="ja-JP" altLang="en-US" sz="9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尿発生量  </a:t>
            </a:r>
            <a:r>
              <a:rPr lang="en-US" altLang="ja-JP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260</a:t>
            </a:r>
            <a:r>
              <a:rPr lang="ja-JP" altLang="en-US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</a:t>
            </a:r>
            <a:r>
              <a:rPr lang="en-US" altLang="ja-JP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t</a:t>
            </a:r>
            <a:endParaRPr lang="en-US" altLang="ja-JP" sz="9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01" name="Text Box 17"/>
          <p:cNvSpPr txBox="1">
            <a:spLocks noChangeArrowheads="1"/>
          </p:cNvSpPr>
          <p:nvPr/>
        </p:nvSpPr>
        <p:spPr bwMode="auto">
          <a:xfrm>
            <a:off x="2095500" y="2819400"/>
            <a:ext cx="148590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900" dirty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堆肥利用</a:t>
            </a:r>
            <a:r>
              <a:rPr lang="ja-JP" altLang="en-US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状況　</a:t>
            </a:r>
            <a:r>
              <a:rPr lang="en-US" altLang="ja-JP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177</a:t>
            </a:r>
            <a:r>
              <a:rPr lang="ja-JP" altLang="en-US" sz="900" dirty="0" smtClean="0">
                <a:solidFill>
                  <a:schemeClr val="tx2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endParaRPr lang="ja-JP" altLang="en-US" sz="900" dirty="0">
              <a:solidFill>
                <a:schemeClr val="tx2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02" name="AutoShape 18"/>
          <p:cNvSpPr>
            <a:spLocks noChangeArrowheads="1"/>
          </p:cNvSpPr>
          <p:nvPr/>
        </p:nvSpPr>
        <p:spPr bwMode="auto">
          <a:xfrm>
            <a:off x="2362200" y="3124200"/>
            <a:ext cx="965200" cy="12954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耕畜連携</a:t>
            </a:r>
            <a:r>
              <a:rPr lang="en-US" altLang="ja-JP" sz="8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(※)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による利用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71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％</a:t>
            </a:r>
            <a:endParaRPr lang="ja-JP" altLang="en-US" sz="10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( </a:t>
            </a:r>
            <a:r>
              <a:rPr lang="en-US" altLang="ja-JP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26</a:t>
            </a:r>
            <a:r>
              <a:rPr lang="ja-JP" altLang="en-US" sz="10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)</a:t>
            </a:r>
          </a:p>
        </p:txBody>
      </p:sp>
      <p:sp>
        <p:nvSpPr>
          <p:cNvPr id="16403" name="AutoShape 19"/>
          <p:cNvSpPr>
            <a:spLocks noChangeArrowheads="1"/>
          </p:cNvSpPr>
          <p:nvPr/>
        </p:nvSpPr>
        <p:spPr bwMode="gray">
          <a:xfrm>
            <a:off x="2362200" y="4419600"/>
            <a:ext cx="955675" cy="609600"/>
          </a:xfrm>
          <a:prstGeom prst="roundRect">
            <a:avLst>
              <a:gd name="adj" fmla="val 16667"/>
            </a:avLst>
          </a:prstGeom>
          <a:solidFill>
            <a:srgbClr val="333333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8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畜産農家での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8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利用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ja-JP" sz="9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29</a:t>
            </a:r>
            <a:r>
              <a:rPr lang="ja-JP" altLang="en-US" sz="9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％</a:t>
            </a:r>
            <a:endParaRPr lang="ja-JP" altLang="en-US" sz="900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9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 </a:t>
            </a:r>
            <a:r>
              <a:rPr lang="en-US" altLang="ja-JP" sz="9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51</a:t>
            </a:r>
            <a:r>
              <a:rPr lang="ja-JP" altLang="en-US" sz="900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千ｔ</a:t>
            </a:r>
            <a:r>
              <a:rPr lang="ja-JP" altLang="en-US" sz="900" dirty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</a:p>
        </p:txBody>
      </p:sp>
      <p:pic>
        <p:nvPicPr>
          <p:cNvPr id="16404" name="Picture 20" descr="畜技ふん尿処理施設写真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6400800"/>
            <a:ext cx="3200400" cy="2400300"/>
          </a:xfrm>
          <a:prstGeom prst="rect">
            <a:avLst/>
          </a:prstGeom>
          <a:noFill/>
          <a:ln>
            <a:noFill/>
          </a:ln>
          <a:effectLst>
            <a:softEdge rad="3175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5" name="AutoShape 21"/>
          <p:cNvSpPr>
            <a:spLocks noChangeArrowheads="1"/>
          </p:cNvSpPr>
          <p:nvPr/>
        </p:nvSpPr>
        <p:spPr bwMode="auto">
          <a:xfrm>
            <a:off x="1905000" y="3581400"/>
            <a:ext cx="381000" cy="1143000"/>
          </a:xfrm>
          <a:prstGeom prst="right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endParaRPr lang="ja-JP" altLang="en-US" sz="14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5354992" y="5461585"/>
            <a:ext cx="1676400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ja-JP" altLang="en-US" sz="9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（資料：県畜産課調べ）</a:t>
            </a:r>
          </a:p>
        </p:txBody>
      </p:sp>
      <p:sp>
        <p:nvSpPr>
          <p:cNvPr id="16409" name="Text Box 25"/>
          <p:cNvSpPr txBox="1">
            <a:spLocks noChangeArrowheads="1"/>
          </p:cNvSpPr>
          <p:nvPr/>
        </p:nvSpPr>
        <p:spPr bwMode="auto">
          <a:xfrm>
            <a:off x="377252" y="5655830"/>
            <a:ext cx="304800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ja-JP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※</a:t>
            </a:r>
            <a:r>
              <a:rPr lang="ja-JP" altLang="en-US" sz="900" dirty="0" smtClean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耕畜連携：畜産農家から耕種農家への堆肥の供給、逆に耕種農家が転作田等で飼料作物を生産し、畜産農家への家畜飼料の供給など、耕種サイドと畜産サイドが連携を図ること。</a:t>
            </a:r>
            <a:endParaRPr lang="ja-JP" altLang="en-US" sz="900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10" name="Rectangle 26"/>
          <p:cNvSpPr>
            <a:spLocks noChangeArrowheads="1"/>
          </p:cNvSpPr>
          <p:nvPr/>
        </p:nvSpPr>
        <p:spPr bwMode="auto">
          <a:xfrm>
            <a:off x="0" y="0"/>
            <a:ext cx="6858000" cy="533400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ja-JP" altLang="en-US" sz="1800" b="1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家畜ふん堆肥の生産と利用</a:t>
            </a:r>
          </a:p>
        </p:txBody>
      </p:sp>
      <p:sp>
        <p:nvSpPr>
          <p:cNvPr id="16411" name="AutoShape 27"/>
          <p:cNvSpPr>
            <a:spLocks noChangeArrowheads="1"/>
          </p:cNvSpPr>
          <p:nvPr/>
        </p:nvSpPr>
        <p:spPr bwMode="auto">
          <a:xfrm>
            <a:off x="228600" y="685800"/>
            <a:ext cx="6400800" cy="1295400"/>
          </a:xfrm>
          <a:prstGeom prst="roundRect">
            <a:avLst>
              <a:gd name="adj" fmla="val 16667"/>
            </a:avLst>
          </a:prstGeom>
          <a:noFill/>
          <a:ln w="38100" cmpd="dbl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ja-JP" altLang="ja-JP" sz="120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sp>
        <p:nvSpPr>
          <p:cNvPr id="16412" name="Text Box 28"/>
          <p:cNvSpPr txBox="1">
            <a:spLocks noChangeArrowheads="1"/>
          </p:cNvSpPr>
          <p:nvPr/>
        </p:nvSpPr>
        <p:spPr bwMode="auto">
          <a:xfrm>
            <a:off x="2895600" y="9645650"/>
            <a:ext cx="914400" cy="260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itchFamily="34" charset="0"/>
                <a:ea typeface="ＭＳ Ｐゴシック" pitchFamily="50" charset="-128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 </a:t>
            </a:r>
            <a:r>
              <a:rPr lang="en-US" altLang="ja-JP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13 </a:t>
            </a:r>
            <a:r>
              <a:rPr lang="ja-JP" altLang="en-US" sz="1000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－</a:t>
            </a:r>
          </a:p>
        </p:txBody>
      </p:sp>
      <p:pic>
        <p:nvPicPr>
          <p:cNvPr id="25" name="Picture 2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45" y="6393260"/>
            <a:ext cx="3124200" cy="2343455"/>
          </a:xfrm>
          <a:prstGeom prst="rect">
            <a:avLst/>
          </a:prstGeom>
          <a:ln>
            <a:noFill/>
          </a:ln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9900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2" name="正方形/長方形 1"/>
          <p:cNvSpPr/>
          <p:nvPr/>
        </p:nvSpPr>
        <p:spPr>
          <a:xfrm>
            <a:off x="4495800" y="5323480"/>
            <a:ext cx="2514600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（調査対象期間：毎年７月</a:t>
            </a:r>
            <a:r>
              <a:rPr lang="ja-JP" altLang="en-US" sz="900" dirty="0">
                <a:latin typeface="HG丸ｺﾞｼｯｸM-PRO" pitchFamily="50" charset="-128"/>
                <a:ea typeface="HG丸ｺﾞｼｯｸM-PRO" pitchFamily="50" charset="-128"/>
              </a:rPr>
              <a:t>２日</a:t>
            </a: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～</a:t>
            </a:r>
            <a:r>
              <a:rPr lang="en-US" altLang="ja-JP" sz="900" dirty="0" smtClean="0">
                <a:latin typeface="HG丸ｺﾞｼｯｸM-PRO" pitchFamily="50" charset="-128"/>
                <a:ea typeface="HG丸ｺﾞｼｯｸM-PRO" pitchFamily="50" charset="-128"/>
              </a:rPr>
              <a:t>7</a:t>
            </a:r>
            <a:r>
              <a:rPr lang="ja-JP" altLang="en-US" sz="900" dirty="0">
                <a:latin typeface="HG丸ｺﾞｼｯｸM-PRO" pitchFamily="50" charset="-128"/>
                <a:ea typeface="HG丸ｺﾞｼｯｸM-PRO" pitchFamily="50" charset="-128"/>
              </a:rPr>
              <a:t>月</a:t>
            </a:r>
            <a:r>
              <a:rPr lang="en-US" altLang="ja-JP" sz="900" dirty="0">
                <a:latin typeface="HG丸ｺﾞｼｯｸM-PRO" pitchFamily="50" charset="-128"/>
                <a:ea typeface="HG丸ｺﾞｼｯｸM-PRO" pitchFamily="50" charset="-128"/>
              </a:rPr>
              <a:t>1</a:t>
            </a:r>
            <a:r>
              <a:rPr lang="ja-JP" altLang="en-US" sz="900" dirty="0">
                <a:latin typeface="HG丸ｺﾞｼｯｸM-PRO" pitchFamily="50" charset="-128"/>
                <a:ea typeface="HG丸ｺﾞｼｯｸM-PRO" pitchFamily="50" charset="-128"/>
              </a:rPr>
              <a:t>日</a:t>
            </a: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）</a:t>
            </a:r>
            <a:endParaRPr lang="ja-JP" altLang="en-US" sz="9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  <p:sp>
        <p:nvSpPr>
          <p:cNvPr id="26" name="正方形/長方形 25"/>
          <p:cNvSpPr/>
          <p:nvPr/>
        </p:nvSpPr>
        <p:spPr>
          <a:xfrm>
            <a:off x="377252" y="5392335"/>
            <a:ext cx="30689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en-US" altLang="ja-JP" sz="900" dirty="0" smtClean="0">
                <a:latin typeface="HG丸ｺﾞｼｯｸM-PRO" pitchFamily="50" charset="-128"/>
                <a:ea typeface="HG丸ｺﾞｼｯｸM-PRO" pitchFamily="50" charset="-128"/>
              </a:rPr>
              <a:t>※</a:t>
            </a: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上記図は</a:t>
            </a:r>
            <a:r>
              <a:rPr lang="ja-JP" altLang="en-US" sz="900" u="sng" dirty="0" smtClean="0">
                <a:latin typeface="HG丸ｺﾞｼｯｸM-PRO" pitchFamily="50" charset="-128"/>
                <a:ea typeface="HG丸ｺﾞｼｯｸM-PRO" pitchFamily="50" charset="-128"/>
              </a:rPr>
              <a:t>令和元年</a:t>
            </a:r>
            <a:r>
              <a:rPr lang="en-US" altLang="ja-JP" sz="900" u="sng" dirty="0" smtClean="0">
                <a:latin typeface="HG丸ｺﾞｼｯｸM-PRO" pitchFamily="50" charset="-128"/>
                <a:ea typeface="HG丸ｺﾞｼｯｸM-PRO" pitchFamily="50" charset="-128"/>
              </a:rPr>
              <a:t>7</a:t>
            </a:r>
            <a:r>
              <a:rPr lang="ja-JP" altLang="en-US" sz="900" u="sng" dirty="0" smtClean="0">
                <a:latin typeface="HG丸ｺﾞｼｯｸM-PRO" pitchFamily="50" charset="-128"/>
                <a:ea typeface="HG丸ｺﾞｼｯｸM-PRO" pitchFamily="50" charset="-128"/>
              </a:rPr>
              <a:t>月</a:t>
            </a:r>
            <a:r>
              <a:rPr lang="en-US" altLang="ja-JP" sz="900" u="sng" dirty="0" smtClean="0">
                <a:latin typeface="HG丸ｺﾞｼｯｸM-PRO" pitchFamily="50" charset="-128"/>
                <a:ea typeface="HG丸ｺﾞｼｯｸM-PRO" pitchFamily="50" charset="-128"/>
              </a:rPr>
              <a:t>2</a:t>
            </a:r>
            <a:r>
              <a:rPr lang="ja-JP" altLang="en-US" sz="900" u="sng" dirty="0" smtClean="0">
                <a:latin typeface="HG丸ｺﾞｼｯｸM-PRO" pitchFamily="50" charset="-128"/>
                <a:ea typeface="HG丸ｺﾞｼｯｸM-PRO" pitchFamily="50" charset="-128"/>
              </a:rPr>
              <a:t>日～令和２年</a:t>
            </a:r>
            <a:r>
              <a:rPr lang="en-US" altLang="ja-JP" sz="900" u="sng" dirty="0" smtClean="0">
                <a:latin typeface="HG丸ｺﾞｼｯｸM-PRO" pitchFamily="50" charset="-128"/>
                <a:ea typeface="HG丸ｺﾞｼｯｸM-PRO" pitchFamily="50" charset="-128"/>
              </a:rPr>
              <a:t>7</a:t>
            </a:r>
            <a:r>
              <a:rPr lang="ja-JP" altLang="en-US" sz="900" u="sng" dirty="0" smtClean="0">
                <a:latin typeface="HG丸ｺﾞｼｯｸM-PRO" pitchFamily="50" charset="-128"/>
                <a:ea typeface="HG丸ｺﾞｼｯｸM-PRO" pitchFamily="50" charset="-128"/>
              </a:rPr>
              <a:t>月</a:t>
            </a:r>
            <a:r>
              <a:rPr lang="ja-JP" altLang="en-US" sz="900" u="sng" smtClean="0">
                <a:latin typeface="HG丸ｺﾞｼｯｸM-PRO" pitchFamily="50" charset="-128"/>
                <a:ea typeface="HG丸ｺﾞｼｯｸM-PRO" pitchFamily="50" charset="-128"/>
              </a:rPr>
              <a:t>１日</a:t>
            </a:r>
            <a:r>
              <a:rPr lang="ja-JP" altLang="en-US" sz="900" smtClean="0">
                <a:latin typeface="HG丸ｺﾞｼｯｸM-PRO" pitchFamily="50" charset="-128"/>
                <a:ea typeface="HG丸ｺﾞｼｯｸM-PRO" pitchFamily="50" charset="-128"/>
              </a:rPr>
              <a:t>の期間の</a:t>
            </a:r>
            <a:endParaRPr lang="en-US" altLang="ja-JP" sz="900" dirty="0" smtClean="0">
              <a:latin typeface="HG丸ｺﾞｼｯｸM-PRO" pitchFamily="50" charset="-128"/>
              <a:ea typeface="HG丸ｺﾞｼｯｸM-PRO" pitchFamily="50" charset="-128"/>
            </a:endParaRPr>
          </a:p>
          <a:p>
            <a:pPr algn="l">
              <a:lnSpc>
                <a:spcPct val="100000"/>
              </a:lnSpc>
              <a:spcBef>
                <a:spcPct val="0"/>
              </a:spcBef>
            </a:pP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家畜</a:t>
            </a:r>
            <a:r>
              <a:rPr lang="ja-JP" altLang="en-US" sz="900" dirty="0" err="1" smtClean="0">
                <a:latin typeface="HG丸ｺﾞｼｯｸM-PRO" pitchFamily="50" charset="-128"/>
                <a:ea typeface="HG丸ｺﾞｼｯｸM-PRO" pitchFamily="50" charset="-128"/>
              </a:rPr>
              <a:t>ふん</a:t>
            </a:r>
            <a:r>
              <a:rPr lang="ja-JP" altLang="en-US" sz="900" dirty="0" smtClean="0">
                <a:latin typeface="HG丸ｺﾞｼｯｸM-PRO" pitchFamily="50" charset="-128"/>
                <a:ea typeface="HG丸ｺﾞｼｯｸM-PRO" pitchFamily="50" charset="-128"/>
              </a:rPr>
              <a:t>尿発生量、および堆肥利用状況を表す。</a:t>
            </a:r>
            <a:endParaRPr lang="ja-JP" altLang="en-US" sz="900" dirty="0">
              <a:latin typeface="HG丸ｺﾞｼｯｸM-PRO" pitchFamily="50" charset="-128"/>
              <a:ea typeface="HG丸ｺﾞｼｯｸM-PRO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88465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標準デザイン">
  <a:themeElements>
    <a:clrScheme name="標準デザイン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標準デザイン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1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ja-JP" alt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50" charset="-128"/>
          </a:defRPr>
        </a:defPPr>
      </a:lstStyle>
    </a:lnDef>
  </a:objectDefaults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4958</TotalTime>
  <Words>166</Words>
  <Application>Microsoft Office PowerPoint</Application>
  <PresentationFormat>A4 210 x 297 mm</PresentationFormat>
  <Paragraphs>28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HG丸ｺﾞｼｯｸM-PRO</vt:lpstr>
      <vt:lpstr>ＭＳ Ｐゴシック</vt:lpstr>
      <vt:lpstr>ＭＳ Ｐ明朝</vt:lpstr>
      <vt:lpstr>Arial</vt:lpstr>
      <vt:lpstr>標準デザイン</vt:lpstr>
      <vt:lpstr>Microsoft Excel ワークシート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井口　信行</dc:creator>
  <cp:lastModifiedBy>楠居　里奈</cp:lastModifiedBy>
  <cp:revision>296</cp:revision>
  <cp:lastPrinted>2020-03-10T23:52:29Z</cp:lastPrinted>
  <dcterms:created xsi:type="dcterms:W3CDTF">1601-01-01T00:00:00Z</dcterms:created>
  <dcterms:modified xsi:type="dcterms:W3CDTF">2021-08-19T06:16:50Z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