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7561263" cy="10440988"/>
  <p:notesSz cx="6735763" cy="9866313"/>
  <p:defaultTextStyle>
    <a:defPPr>
      <a:defRPr lang="ja-JP"/>
    </a:defPPr>
    <a:lvl1pPr marL="0" algn="l" defTabSz="966978" rtl="0" eaLnBrk="1" latinLnBrk="0" hangingPunct="1">
      <a:defRPr kumimoji="1" sz="1900" kern="1200">
        <a:solidFill>
          <a:schemeClr val="tx1"/>
        </a:solidFill>
        <a:latin typeface="+mn-lt"/>
        <a:ea typeface="+mn-ea"/>
        <a:cs typeface="+mn-cs"/>
      </a:defRPr>
    </a:lvl1pPr>
    <a:lvl2pPr marL="483489" algn="l" defTabSz="966978" rtl="0" eaLnBrk="1" latinLnBrk="0" hangingPunct="1">
      <a:defRPr kumimoji="1" sz="1900" kern="1200">
        <a:solidFill>
          <a:schemeClr val="tx1"/>
        </a:solidFill>
        <a:latin typeface="+mn-lt"/>
        <a:ea typeface="+mn-ea"/>
        <a:cs typeface="+mn-cs"/>
      </a:defRPr>
    </a:lvl2pPr>
    <a:lvl3pPr marL="966978" algn="l" defTabSz="966978" rtl="0" eaLnBrk="1" latinLnBrk="0" hangingPunct="1">
      <a:defRPr kumimoji="1" sz="1900" kern="1200">
        <a:solidFill>
          <a:schemeClr val="tx1"/>
        </a:solidFill>
        <a:latin typeface="+mn-lt"/>
        <a:ea typeface="+mn-ea"/>
        <a:cs typeface="+mn-cs"/>
      </a:defRPr>
    </a:lvl3pPr>
    <a:lvl4pPr marL="1450467" algn="l" defTabSz="966978" rtl="0" eaLnBrk="1" latinLnBrk="0" hangingPunct="1">
      <a:defRPr kumimoji="1" sz="1900" kern="1200">
        <a:solidFill>
          <a:schemeClr val="tx1"/>
        </a:solidFill>
        <a:latin typeface="+mn-lt"/>
        <a:ea typeface="+mn-ea"/>
        <a:cs typeface="+mn-cs"/>
      </a:defRPr>
    </a:lvl4pPr>
    <a:lvl5pPr marL="1933956" algn="l" defTabSz="966978" rtl="0" eaLnBrk="1" latinLnBrk="0" hangingPunct="1">
      <a:defRPr kumimoji="1" sz="1900" kern="1200">
        <a:solidFill>
          <a:schemeClr val="tx1"/>
        </a:solidFill>
        <a:latin typeface="+mn-lt"/>
        <a:ea typeface="+mn-ea"/>
        <a:cs typeface="+mn-cs"/>
      </a:defRPr>
    </a:lvl5pPr>
    <a:lvl6pPr marL="2417445" algn="l" defTabSz="966978" rtl="0" eaLnBrk="1" latinLnBrk="0" hangingPunct="1">
      <a:defRPr kumimoji="1" sz="1900" kern="1200">
        <a:solidFill>
          <a:schemeClr val="tx1"/>
        </a:solidFill>
        <a:latin typeface="+mn-lt"/>
        <a:ea typeface="+mn-ea"/>
        <a:cs typeface="+mn-cs"/>
      </a:defRPr>
    </a:lvl6pPr>
    <a:lvl7pPr marL="2900934" algn="l" defTabSz="966978" rtl="0" eaLnBrk="1" latinLnBrk="0" hangingPunct="1">
      <a:defRPr kumimoji="1" sz="1900" kern="1200">
        <a:solidFill>
          <a:schemeClr val="tx1"/>
        </a:solidFill>
        <a:latin typeface="+mn-lt"/>
        <a:ea typeface="+mn-ea"/>
        <a:cs typeface="+mn-cs"/>
      </a:defRPr>
    </a:lvl7pPr>
    <a:lvl8pPr marL="3384423" algn="l" defTabSz="966978" rtl="0" eaLnBrk="1" latinLnBrk="0" hangingPunct="1">
      <a:defRPr kumimoji="1" sz="1900" kern="1200">
        <a:solidFill>
          <a:schemeClr val="tx1"/>
        </a:solidFill>
        <a:latin typeface="+mn-lt"/>
        <a:ea typeface="+mn-ea"/>
        <a:cs typeface="+mn-cs"/>
      </a:defRPr>
    </a:lvl8pPr>
    <a:lvl9pPr marL="3867912" algn="l" defTabSz="966978" rtl="0" eaLnBrk="1" latinLnBrk="0" hangingPunct="1">
      <a:defRPr kumimoji="1"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90">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E5A0"/>
    <a:srgbClr val="E5F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1224" y="-1572"/>
      </p:cViewPr>
      <p:guideLst>
        <p:guide orient="horz" pos="3290"/>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034978781978942E-2"/>
          <c:y val="9.9266091524104275E-2"/>
          <c:w val="0.93112948381452321"/>
          <c:h val="0.66546398364762516"/>
        </c:manualLayout>
      </c:layout>
      <c:barChart>
        <c:barDir val="col"/>
        <c:grouping val="stacked"/>
        <c:varyColors val="0"/>
        <c:ser>
          <c:idx val="1"/>
          <c:order val="0"/>
          <c:tx>
            <c:strRef>
              <c:f>チラシグラフ!$B$6</c:f>
              <c:strCache>
                <c:ptCount val="1"/>
                <c:pt idx="0">
                  <c:v>うち死亡事故</c:v>
                </c:pt>
              </c:strCache>
            </c:strRef>
          </c:tx>
          <c:spPr>
            <a:pattFill prst="pct50">
              <a:fgClr>
                <a:schemeClr val="accent1"/>
              </a:fgClr>
              <a:bgClr>
                <a:schemeClr val="bg1"/>
              </a:bgClr>
            </a:pattFill>
          </c:spPr>
          <c:invertIfNegative val="0"/>
          <c:dLbls>
            <c:dLbl>
              <c:idx val="2"/>
              <c:tx>
                <c:rich>
                  <a:bodyPr/>
                  <a:lstStyle/>
                  <a:p>
                    <a:r>
                      <a:rPr lang="en-US" altLang="ja-JP"/>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080-4A4A-964D-B1F0A6E2CDEF}"/>
                </c:ext>
              </c:extLst>
            </c:dLbl>
            <c:dLbl>
              <c:idx val="3"/>
              <c:tx>
                <c:rich>
                  <a:bodyPr/>
                  <a:lstStyle/>
                  <a:p>
                    <a:r>
                      <a:rPr lang="en-US" altLang="ja-JP"/>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080-4A4A-964D-B1F0A6E2CDE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チラシグラフ!$C$4:$L$4</c:f>
              <c:strCache>
                <c:ptCount val="10"/>
                <c:pt idx="0">
                  <c:v>H28</c:v>
                </c:pt>
                <c:pt idx="1">
                  <c:v>H29</c:v>
                </c:pt>
                <c:pt idx="2">
                  <c:v>H30</c:v>
                </c:pt>
                <c:pt idx="3">
                  <c:v>R1</c:v>
                </c:pt>
                <c:pt idx="4">
                  <c:v>R2</c:v>
                </c:pt>
                <c:pt idx="5">
                  <c:v>R3</c:v>
                </c:pt>
                <c:pt idx="6">
                  <c:v>R4</c:v>
                </c:pt>
                <c:pt idx="7">
                  <c:v>R5</c:v>
                </c:pt>
                <c:pt idx="8">
                  <c:v>R6</c:v>
                </c:pt>
                <c:pt idx="9">
                  <c:v>R7</c:v>
                </c:pt>
              </c:strCache>
            </c:strRef>
          </c:cat>
          <c:val>
            <c:numRef>
              <c:f>チラシグラフ!$C$6:$L$6</c:f>
              <c:numCache>
                <c:formatCode>General</c:formatCode>
                <c:ptCount val="10"/>
                <c:pt idx="0">
                  <c:v>1</c:v>
                </c:pt>
                <c:pt idx="1">
                  <c:v>3</c:v>
                </c:pt>
                <c:pt idx="2">
                  <c:v>1</c:v>
                </c:pt>
                <c:pt idx="3">
                  <c:v>1</c:v>
                </c:pt>
                <c:pt idx="4">
                  <c:v>2</c:v>
                </c:pt>
                <c:pt idx="5">
                  <c:v>5</c:v>
                </c:pt>
                <c:pt idx="6">
                  <c:v>1</c:v>
                </c:pt>
                <c:pt idx="7">
                  <c:v>1</c:v>
                </c:pt>
                <c:pt idx="8">
                  <c:v>4</c:v>
                </c:pt>
                <c:pt idx="9">
                  <c:v>0</c:v>
                </c:pt>
              </c:numCache>
            </c:numRef>
          </c:val>
          <c:extLst>
            <c:ext xmlns:c16="http://schemas.microsoft.com/office/drawing/2014/chart" uri="{C3380CC4-5D6E-409C-BE32-E72D297353CC}">
              <c16:uniqueId val="{00000002-D080-4A4A-964D-B1F0A6E2CDEF}"/>
            </c:ext>
          </c:extLst>
        </c:ser>
        <c:ser>
          <c:idx val="0"/>
          <c:order val="1"/>
          <c:tx>
            <c:strRef>
              <c:f>チラシグラフ!$B$5</c:f>
              <c:strCache>
                <c:ptCount val="1"/>
                <c:pt idx="0">
                  <c:v>農作業事故</c:v>
                </c:pt>
              </c:strCache>
            </c:strRef>
          </c:tx>
          <c:invertIfNegative val="0"/>
          <c:dLbls>
            <c:dLbl>
              <c:idx val="0"/>
              <c:layout>
                <c:manualLayout>
                  <c:x val="-3.274661878268699E-3"/>
                  <c:y val="-0.2619719958819719"/>
                </c:manualLayout>
              </c:layout>
              <c:tx>
                <c:rich>
                  <a:bodyPr/>
                  <a:lstStyle/>
                  <a:p>
                    <a:r>
                      <a:rPr lang="en-US" altLang="ja-JP"/>
                      <a:t>39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080-4A4A-964D-B1F0A6E2CDEF}"/>
                </c:ext>
              </c:extLst>
            </c:dLbl>
            <c:dLbl>
              <c:idx val="1"/>
              <c:layout>
                <c:manualLayout>
                  <c:x val="1.6373309391343196E-3"/>
                  <c:y val="-0.24744966889917405"/>
                </c:manualLayout>
              </c:layout>
              <c:tx>
                <c:rich>
                  <a:bodyPr wrap="square" lIns="38100" tIns="19050" rIns="38100" bIns="19050" anchor="ctr">
                    <a:noAutofit/>
                  </a:bodyPr>
                  <a:lstStyle/>
                  <a:p>
                    <a:pPr>
                      <a:defRPr/>
                    </a:pPr>
                    <a:r>
                      <a:rPr lang="en-US" altLang="ja-JP"/>
                      <a:t>40</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layout>
                    <c:manualLayout>
                      <c:w val="8.8910937705875021E-2"/>
                      <c:h val="7.6581833082425443E-2"/>
                    </c:manualLayout>
                  </c15:layout>
                  <c15:showDataLabelsRange val="0"/>
                </c:ext>
                <c:ext xmlns:c16="http://schemas.microsoft.com/office/drawing/2014/chart" uri="{C3380CC4-5D6E-409C-BE32-E72D297353CC}">
                  <c16:uniqueId val="{00000004-D080-4A4A-964D-B1F0A6E2CDEF}"/>
                </c:ext>
              </c:extLst>
            </c:dLbl>
            <c:dLbl>
              <c:idx val="2"/>
              <c:layout>
                <c:manualLayout>
                  <c:x val="3.6312448122317346E-3"/>
                  <c:y val="-0.34566717358644211"/>
                </c:manualLayout>
              </c:layout>
              <c:tx>
                <c:rich>
                  <a:bodyPr/>
                  <a:lstStyle/>
                  <a:p>
                    <a:r>
                      <a:rPr lang="en-US" altLang="ja-JP"/>
                      <a:t>56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080-4A4A-964D-B1F0A6E2CDEF}"/>
                </c:ext>
              </c:extLst>
            </c:dLbl>
            <c:dLbl>
              <c:idx val="3"/>
              <c:layout>
                <c:manualLayout>
                  <c:x val="3.2676829246328231E-3"/>
                  <c:y val="-0.25923177826844118"/>
                </c:manualLayout>
              </c:layout>
              <c:tx>
                <c:rich>
                  <a:bodyPr/>
                  <a:lstStyle/>
                  <a:p>
                    <a:r>
                      <a:rPr lang="en-US" altLang="ja-JP"/>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080-4A4A-964D-B1F0A6E2CDEF}"/>
                </c:ext>
              </c:extLst>
            </c:dLbl>
            <c:dLbl>
              <c:idx val="4"/>
              <c:layout>
                <c:manualLayout>
                  <c:x val="0"/>
                  <c:y val="-0.28308600986070054"/>
                </c:manualLayout>
              </c:layout>
              <c:tx>
                <c:rich>
                  <a:bodyPr/>
                  <a:lstStyle/>
                  <a:p>
                    <a:r>
                      <a:rPr lang="en-US" altLang="ja-JP"/>
                      <a:t>45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080-4A4A-964D-B1F0A6E2CDEF}"/>
                </c:ext>
              </c:extLst>
            </c:dLbl>
            <c:dLbl>
              <c:idx val="5"/>
              <c:layout>
                <c:manualLayout>
                  <c:x val="0"/>
                  <c:y val="-0.27647502225932463"/>
                </c:manualLayout>
              </c:layout>
              <c:tx>
                <c:rich>
                  <a:bodyPr/>
                  <a:lstStyle/>
                  <a:p>
                    <a:r>
                      <a:rPr lang="en-US" altLang="ja-JP"/>
                      <a:t>42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080-4A4A-964D-B1F0A6E2CDEF}"/>
                </c:ext>
              </c:extLst>
            </c:dLbl>
            <c:dLbl>
              <c:idx val="6"/>
              <c:layout>
                <c:manualLayout>
                  <c:x val="3.568721430287973E-4"/>
                  <c:y val="-0.21286617568741414"/>
                </c:manualLayout>
              </c:layout>
              <c:tx>
                <c:rich>
                  <a:bodyPr/>
                  <a:lstStyle/>
                  <a:p>
                    <a:r>
                      <a:rPr lang="en-US" altLang="ja-JP"/>
                      <a:t>32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080-4A4A-964D-B1F0A6E2CDEF}"/>
                </c:ext>
              </c:extLst>
            </c:dLbl>
            <c:dLbl>
              <c:idx val="7"/>
              <c:layout>
                <c:manualLayout>
                  <c:x val="-1.1981365647228651E-16"/>
                  <c:y val="-0.21760276830031944"/>
                </c:manualLayout>
              </c:layout>
              <c:tx>
                <c:rich>
                  <a:bodyPr/>
                  <a:lstStyle/>
                  <a:p>
                    <a:r>
                      <a:rPr lang="en-US" altLang="ja-JP"/>
                      <a:t>31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D080-4A4A-964D-B1F0A6E2CDEF}"/>
                </c:ext>
              </c:extLst>
            </c:dLbl>
            <c:dLbl>
              <c:idx val="8"/>
              <c:layout>
                <c:manualLayout>
                  <c:x val="-1.2864893404066232E-7"/>
                  <c:y val="-0.25196678741891443"/>
                </c:manualLayout>
              </c:layout>
              <c:tx>
                <c:rich>
                  <a:bodyPr wrap="square" lIns="38100" tIns="19050" rIns="38100" bIns="19050" anchor="ctr">
                    <a:noAutofit/>
                  </a:bodyPr>
                  <a:lstStyle/>
                  <a:p>
                    <a:pPr>
                      <a:defRPr/>
                    </a:pPr>
                    <a:r>
                      <a:rPr lang="en-US" altLang="ja-JP"/>
                      <a:t>38</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layout>
                    <c:manualLayout>
                      <c:w val="6.5946427248965836E-2"/>
                      <c:h val="0.10238270811716622"/>
                    </c:manualLayout>
                  </c15:layout>
                  <c15:showDataLabelsRange val="0"/>
                </c:ext>
                <c:ext xmlns:c16="http://schemas.microsoft.com/office/drawing/2014/chart" uri="{C3380CC4-5D6E-409C-BE32-E72D297353CC}">
                  <c16:uniqueId val="{0000000B-D080-4A4A-964D-B1F0A6E2CDEF}"/>
                </c:ext>
              </c:extLst>
            </c:dLbl>
            <c:dLbl>
              <c:idx val="9"/>
              <c:layout>
                <c:manualLayout>
                  <c:x val="3.2676829246327034E-3"/>
                  <c:y val="-0.22971032001157082"/>
                </c:manualLayout>
              </c:layout>
              <c:tx>
                <c:rich>
                  <a:bodyPr/>
                  <a:lstStyle/>
                  <a:p>
                    <a:r>
                      <a:rPr lang="en-US" altLang="ja-JP"/>
                      <a:t>34</a:t>
                    </a:r>
                  </a:p>
                </c:rich>
              </c:tx>
              <c:dLblPos val="ctr"/>
              <c:showLegendKey val="0"/>
              <c:showVal val="1"/>
              <c:showCatName val="0"/>
              <c:showSerName val="0"/>
              <c:showPercent val="0"/>
              <c:showBubbleSize val="0"/>
              <c:extLst>
                <c:ext xmlns:c15="http://schemas.microsoft.com/office/drawing/2012/chart" uri="{CE6537A1-D6FC-4f65-9D91-7224C49458BB}">
                  <c15:layout>
                    <c:manualLayout>
                      <c:w val="5.9341121911332069E-2"/>
                      <c:h val="9.3701431219291156E-2"/>
                    </c:manualLayout>
                  </c15:layout>
                  <c15:showDataLabelsRange val="0"/>
                </c:ext>
                <c:ext xmlns:c16="http://schemas.microsoft.com/office/drawing/2014/chart" uri="{C3380CC4-5D6E-409C-BE32-E72D297353CC}">
                  <c16:uniqueId val="{0000000C-D080-4A4A-964D-B1F0A6E2CDEF}"/>
                </c:ext>
              </c:extLst>
            </c:dLbl>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a:noFill/>
                    </a:ln>
                  </c:spPr>
                </c15:leaderLines>
              </c:ext>
            </c:extLst>
          </c:dLbls>
          <c:cat>
            <c:strRef>
              <c:f>チラシグラフ!$C$4:$L$4</c:f>
              <c:strCache>
                <c:ptCount val="10"/>
                <c:pt idx="0">
                  <c:v>H28</c:v>
                </c:pt>
                <c:pt idx="1">
                  <c:v>H29</c:v>
                </c:pt>
                <c:pt idx="2">
                  <c:v>H30</c:v>
                </c:pt>
                <c:pt idx="3">
                  <c:v>R1</c:v>
                </c:pt>
                <c:pt idx="4">
                  <c:v>R2</c:v>
                </c:pt>
                <c:pt idx="5">
                  <c:v>R3</c:v>
                </c:pt>
                <c:pt idx="6">
                  <c:v>R4</c:v>
                </c:pt>
                <c:pt idx="7">
                  <c:v>R5</c:v>
                </c:pt>
                <c:pt idx="8">
                  <c:v>R6</c:v>
                </c:pt>
                <c:pt idx="9">
                  <c:v>R7</c:v>
                </c:pt>
              </c:strCache>
            </c:strRef>
          </c:cat>
          <c:val>
            <c:numRef>
              <c:f>チラシグラフ!$C$5:$L$5</c:f>
              <c:numCache>
                <c:formatCode>General</c:formatCode>
                <c:ptCount val="10"/>
                <c:pt idx="0">
                  <c:v>39</c:v>
                </c:pt>
                <c:pt idx="1">
                  <c:v>40</c:v>
                </c:pt>
                <c:pt idx="2">
                  <c:v>56</c:v>
                </c:pt>
                <c:pt idx="3">
                  <c:v>40</c:v>
                </c:pt>
                <c:pt idx="4">
                  <c:v>45</c:v>
                </c:pt>
                <c:pt idx="5">
                  <c:v>42</c:v>
                </c:pt>
                <c:pt idx="6">
                  <c:v>32</c:v>
                </c:pt>
                <c:pt idx="7">
                  <c:v>31</c:v>
                </c:pt>
                <c:pt idx="8">
                  <c:v>38</c:v>
                </c:pt>
                <c:pt idx="9">
                  <c:v>34</c:v>
                </c:pt>
              </c:numCache>
            </c:numRef>
          </c:val>
          <c:extLst>
            <c:ext xmlns:c16="http://schemas.microsoft.com/office/drawing/2014/chart" uri="{C3380CC4-5D6E-409C-BE32-E72D297353CC}">
              <c16:uniqueId val="{0000000D-D080-4A4A-964D-B1F0A6E2CDEF}"/>
            </c:ext>
          </c:extLst>
        </c:ser>
        <c:dLbls>
          <c:showLegendKey val="0"/>
          <c:showVal val="0"/>
          <c:showCatName val="0"/>
          <c:showSerName val="0"/>
          <c:showPercent val="0"/>
          <c:showBubbleSize val="0"/>
        </c:dLbls>
        <c:gapWidth val="85"/>
        <c:overlap val="100"/>
        <c:axId val="1749514832"/>
        <c:axId val="1749519728"/>
      </c:barChart>
      <c:catAx>
        <c:axId val="1749514832"/>
        <c:scaling>
          <c:orientation val="minMax"/>
        </c:scaling>
        <c:delete val="0"/>
        <c:axPos val="b"/>
        <c:numFmt formatCode="General" sourceLinked="0"/>
        <c:majorTickMark val="out"/>
        <c:minorTickMark val="none"/>
        <c:tickLblPos val="nextTo"/>
        <c:crossAx val="1749519728"/>
        <c:crosses val="autoZero"/>
        <c:auto val="1"/>
        <c:lblAlgn val="ctr"/>
        <c:lblOffset val="100"/>
        <c:noMultiLvlLbl val="0"/>
      </c:catAx>
      <c:valAx>
        <c:axId val="1749519728"/>
        <c:scaling>
          <c:orientation val="minMax"/>
          <c:max val="58"/>
          <c:min val="0"/>
        </c:scaling>
        <c:delete val="0"/>
        <c:axPos val="l"/>
        <c:majorGridlines>
          <c:spPr>
            <a:ln>
              <a:prstDash val="dash"/>
            </a:ln>
          </c:spPr>
        </c:majorGridlines>
        <c:numFmt formatCode="General" sourceLinked="1"/>
        <c:majorTickMark val="out"/>
        <c:minorTickMark val="none"/>
        <c:tickLblPos val="nextTo"/>
        <c:crossAx val="1749514832"/>
        <c:crosses val="autoZero"/>
        <c:crossBetween val="between"/>
        <c:majorUnit val="10"/>
      </c:valAx>
      <c:spPr>
        <a:ln>
          <a:noFill/>
        </a:ln>
      </c:spPr>
    </c:plotArea>
    <c:legend>
      <c:legendPos val="r"/>
      <c:layout>
        <c:manualLayout>
          <c:xMode val="edge"/>
          <c:yMode val="edge"/>
          <c:x val="0.15064867365521983"/>
          <c:y val="0.89511275272486801"/>
          <c:w val="0.69703084269283699"/>
          <c:h val="0.1047290789358261"/>
        </c:manualLayout>
      </c:layout>
      <c:overlay val="0"/>
      <c:txPr>
        <a:bodyPr/>
        <a:lstStyle/>
        <a:p>
          <a:pPr>
            <a:defRPr sz="1100" baseline="0"/>
          </a:pPr>
          <a:endParaRPr lang="ja-JP"/>
        </a:p>
      </c:txPr>
    </c:legend>
    <c:plotVisOnly val="1"/>
    <c:dispBlanksAs val="gap"/>
    <c:showDLblsOverMax val="0"/>
  </c:chart>
  <c:spPr>
    <a:noFill/>
    <a:ln>
      <a:noFill/>
    </a:ln>
  </c:spPr>
  <c:txPr>
    <a:bodyPr/>
    <a:lstStyle/>
    <a:p>
      <a:pPr>
        <a:defRPr sz="1200"/>
      </a:pPr>
      <a:endParaRPr lang="ja-JP"/>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250252843326513"/>
          <c:y val="6.5215077282006428E-2"/>
          <c:w val="0.58104863556130681"/>
          <c:h val="0.78683690580344123"/>
        </c:manualLayout>
      </c:layout>
      <c:pieChart>
        <c:varyColors val="1"/>
        <c:ser>
          <c:idx val="0"/>
          <c:order val="0"/>
          <c:spPr>
            <a:noFill/>
            <a:ln>
              <a:solidFill>
                <a:schemeClr val="tx1"/>
              </a:solidFill>
            </a:ln>
          </c:spPr>
          <c:dPt>
            <c:idx val="0"/>
            <c:bubble3D val="0"/>
            <c:spPr>
              <a:solidFill>
                <a:srgbClr val="E5F3F7"/>
              </a:solidFill>
              <a:ln>
                <a:solidFill>
                  <a:schemeClr val="tx1"/>
                </a:solidFill>
              </a:ln>
            </c:spPr>
            <c:extLst>
              <c:ext xmlns:c16="http://schemas.microsoft.com/office/drawing/2014/chart" uri="{C3380CC4-5D6E-409C-BE32-E72D297353CC}">
                <c16:uniqueId val="{00000001-7DA8-46B3-8900-92716AC1B81E}"/>
              </c:ext>
            </c:extLst>
          </c:dPt>
          <c:dPt>
            <c:idx val="1"/>
            <c:bubble3D val="0"/>
            <c:spPr>
              <a:solidFill>
                <a:schemeClr val="accent3">
                  <a:lumMod val="40000"/>
                  <a:lumOff val="60000"/>
                </a:schemeClr>
              </a:solidFill>
              <a:ln>
                <a:solidFill>
                  <a:schemeClr val="tx1"/>
                </a:solidFill>
              </a:ln>
            </c:spPr>
            <c:extLst>
              <c:ext xmlns:c16="http://schemas.microsoft.com/office/drawing/2014/chart" uri="{C3380CC4-5D6E-409C-BE32-E72D297353CC}">
                <c16:uniqueId val="{00000003-7DA8-46B3-8900-92716AC1B81E}"/>
              </c:ext>
            </c:extLst>
          </c:dPt>
          <c:dPt>
            <c:idx val="2"/>
            <c:bubble3D val="0"/>
            <c:spPr>
              <a:solidFill>
                <a:schemeClr val="accent6">
                  <a:lumMod val="20000"/>
                  <a:lumOff val="80000"/>
                </a:schemeClr>
              </a:solidFill>
              <a:ln>
                <a:solidFill>
                  <a:schemeClr val="tx1"/>
                </a:solidFill>
              </a:ln>
            </c:spPr>
            <c:extLst>
              <c:ext xmlns:c16="http://schemas.microsoft.com/office/drawing/2014/chart" uri="{C3380CC4-5D6E-409C-BE32-E72D297353CC}">
                <c16:uniqueId val="{00000005-7DA8-46B3-8900-92716AC1B81E}"/>
              </c:ext>
            </c:extLst>
          </c:dPt>
          <c:dPt>
            <c:idx val="3"/>
            <c:bubble3D val="0"/>
            <c:spPr>
              <a:solidFill>
                <a:srgbClr val="97E5A0"/>
              </a:solidFill>
              <a:ln>
                <a:solidFill>
                  <a:schemeClr val="tx1"/>
                </a:solidFill>
              </a:ln>
            </c:spPr>
            <c:extLst>
              <c:ext xmlns:c16="http://schemas.microsoft.com/office/drawing/2014/chart" uri="{C3380CC4-5D6E-409C-BE32-E72D297353CC}">
                <c16:uniqueId val="{00000007-7DA8-46B3-8900-92716AC1B81E}"/>
              </c:ext>
            </c:extLst>
          </c:dPt>
          <c:dPt>
            <c:idx val="4"/>
            <c:bubble3D val="0"/>
            <c:spPr>
              <a:solidFill>
                <a:schemeClr val="accent5">
                  <a:lumMod val="40000"/>
                  <a:lumOff val="60000"/>
                </a:schemeClr>
              </a:solidFill>
              <a:ln>
                <a:solidFill>
                  <a:schemeClr val="tx1"/>
                </a:solidFill>
              </a:ln>
            </c:spPr>
            <c:extLst>
              <c:ext xmlns:c16="http://schemas.microsoft.com/office/drawing/2014/chart" uri="{C3380CC4-5D6E-409C-BE32-E72D297353CC}">
                <c16:uniqueId val="{00000009-7DA8-46B3-8900-92716AC1B81E}"/>
              </c:ext>
            </c:extLst>
          </c:dPt>
          <c:dPt>
            <c:idx val="5"/>
            <c:bubble3D val="0"/>
            <c:spPr>
              <a:solidFill>
                <a:schemeClr val="accent4">
                  <a:lumMod val="20000"/>
                  <a:lumOff val="80000"/>
                </a:schemeClr>
              </a:solidFill>
              <a:ln>
                <a:solidFill>
                  <a:schemeClr val="tx1"/>
                </a:solidFill>
              </a:ln>
            </c:spPr>
            <c:extLst>
              <c:ext xmlns:c16="http://schemas.microsoft.com/office/drawing/2014/chart" uri="{C3380CC4-5D6E-409C-BE32-E72D297353CC}">
                <c16:uniqueId val="{0000000E-7DA8-46B3-8900-92716AC1B81E}"/>
              </c:ext>
            </c:extLst>
          </c:dPt>
          <c:dPt>
            <c:idx val="6"/>
            <c:bubble3D val="0"/>
            <c:spPr>
              <a:solidFill>
                <a:schemeClr val="bg1">
                  <a:lumMod val="75000"/>
                </a:schemeClr>
              </a:solidFill>
              <a:ln>
                <a:solidFill>
                  <a:schemeClr val="tx1"/>
                </a:solidFill>
              </a:ln>
            </c:spPr>
            <c:extLst>
              <c:ext xmlns:c16="http://schemas.microsoft.com/office/drawing/2014/chart" uri="{C3380CC4-5D6E-409C-BE32-E72D297353CC}">
                <c16:uniqueId val="{0000000B-7DA8-46B3-8900-92716AC1B81E}"/>
              </c:ext>
            </c:extLst>
          </c:dPt>
          <c:dPt>
            <c:idx val="7"/>
            <c:bubble3D val="0"/>
            <c:spPr>
              <a:pattFill prst="pct5"/>
              <a:ln>
                <a:solidFill>
                  <a:schemeClr val="tx1"/>
                </a:solidFill>
              </a:ln>
            </c:spPr>
            <c:extLst>
              <c:ext xmlns:c16="http://schemas.microsoft.com/office/drawing/2014/chart" uri="{C3380CC4-5D6E-409C-BE32-E72D297353CC}">
                <c16:uniqueId val="{0000000D-7DA8-46B3-8900-92716AC1B81E}"/>
              </c:ext>
            </c:extLst>
          </c:dPt>
          <c:dLbls>
            <c:dLbl>
              <c:idx val="0"/>
              <c:layout>
                <c:manualLayout>
                  <c:x val="-7.2170305283752872E-2"/>
                  <c:y val="9.0540240345405254E-2"/>
                </c:manualLayout>
              </c:layout>
              <c:spPr>
                <a:noFill/>
                <a:ln>
                  <a:noFill/>
                </a:ln>
                <a:effectLst/>
              </c:spPr>
              <c:txPr>
                <a:bodyPr wrap="square" lIns="38100" tIns="19050" rIns="38100" bIns="19050" anchor="ctr">
                  <a:sp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2155745489078823"/>
                      <c:h val="0.16389333333333331"/>
                    </c:manualLayout>
                  </c15:layout>
                </c:ext>
                <c:ext xmlns:c16="http://schemas.microsoft.com/office/drawing/2014/chart" uri="{C3380CC4-5D6E-409C-BE32-E72D297353CC}">
                  <c16:uniqueId val="{00000001-7DA8-46B3-8900-92716AC1B81E}"/>
                </c:ext>
              </c:extLst>
            </c:dLbl>
            <c:dLbl>
              <c:idx val="1"/>
              <c:layout>
                <c:manualLayout>
                  <c:x val="-0.14090131122397237"/>
                  <c:y val="0.11733167486336558"/>
                </c:manualLayout>
              </c:layout>
              <c:spPr>
                <a:noFill/>
                <a:ln>
                  <a:noFill/>
                </a:ln>
                <a:effectLst/>
              </c:spPr>
              <c:txPr>
                <a:bodyPr wrap="square" lIns="38100" tIns="19050" rIns="38100" bIns="19050" anchor="ctr">
                  <a:sp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DA8-46B3-8900-92716AC1B81E}"/>
                </c:ext>
              </c:extLst>
            </c:dLbl>
            <c:dLbl>
              <c:idx val="2"/>
              <c:layout>
                <c:manualLayout>
                  <c:x val="-5.7886658378695111E-2"/>
                  <c:y val="-1.2581326319144387E-2"/>
                </c:manualLayout>
              </c:layout>
              <c:spPr>
                <a:noFill/>
                <a:ln>
                  <a:noFill/>
                </a:ln>
                <a:effectLst/>
              </c:spPr>
              <c:txPr>
                <a:bodyPr wrap="square" lIns="38100" tIns="19050" rIns="38100" bIns="19050" anchor="ctr">
                  <a:sp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DA8-46B3-8900-92716AC1B81E}"/>
                </c:ext>
              </c:extLst>
            </c:dLbl>
            <c:dLbl>
              <c:idx val="3"/>
              <c:layout>
                <c:manualLayout>
                  <c:x val="-0.11925520495637419"/>
                  <c:y val="-1.8179973167288759E-16"/>
                </c:manualLayout>
              </c:layout>
              <c:spPr>
                <a:noFill/>
                <a:ln>
                  <a:noFill/>
                </a:ln>
                <a:effectLst/>
              </c:spPr>
              <c:txPr>
                <a:bodyPr wrap="square" lIns="38100" tIns="19050" rIns="38100" bIns="19050" anchor="ctr">
                  <a:no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0929989550679204"/>
                      <c:h val="0.17829457364341086"/>
                    </c:manualLayout>
                  </c15:layout>
                </c:ext>
                <c:ext xmlns:c16="http://schemas.microsoft.com/office/drawing/2014/chart" uri="{C3380CC4-5D6E-409C-BE32-E72D297353CC}">
                  <c16:uniqueId val="{00000007-7DA8-46B3-8900-92716AC1B81E}"/>
                </c:ext>
              </c:extLst>
            </c:dLbl>
            <c:dLbl>
              <c:idx val="4"/>
              <c:layout>
                <c:manualLayout>
                  <c:x val="4.9682107666905582E-2"/>
                  <c:y val="-7.3542484823711438E-2"/>
                </c:manualLayout>
              </c:layout>
              <c:spPr>
                <a:noFill/>
                <a:ln>
                  <a:noFill/>
                </a:ln>
                <a:effectLst/>
              </c:spPr>
              <c:txPr>
                <a:bodyPr wrap="square" lIns="38100" tIns="19050" rIns="38100" bIns="19050" anchor="ctr">
                  <a:sp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7481713688610243"/>
                      <c:h val="0.22480620155038761"/>
                    </c:manualLayout>
                  </c15:layout>
                </c:ext>
                <c:ext xmlns:c16="http://schemas.microsoft.com/office/drawing/2014/chart" uri="{C3380CC4-5D6E-409C-BE32-E72D297353CC}">
                  <c16:uniqueId val="{00000009-7DA8-46B3-8900-92716AC1B81E}"/>
                </c:ext>
              </c:extLst>
            </c:dLbl>
            <c:dLbl>
              <c:idx val="5"/>
              <c:layout>
                <c:manualLayout>
                  <c:x val="8.9189894448008553E-2"/>
                  <c:y val="-4.6604159943545746E-3"/>
                </c:manualLayout>
              </c:layout>
              <c:spPr>
                <a:noFill/>
                <a:ln>
                  <a:noFill/>
                </a:ln>
                <a:effectLst/>
              </c:spPr>
              <c:txPr>
                <a:bodyPr wrap="square" lIns="38100" tIns="19050" rIns="38100" bIns="19050" anchor="ctr">
                  <a:no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6320443172164674"/>
                      <c:h val="0.17618356009385752"/>
                    </c:manualLayout>
                  </c15:layout>
                </c:ext>
                <c:ext xmlns:c16="http://schemas.microsoft.com/office/drawing/2014/chart" uri="{C3380CC4-5D6E-409C-BE32-E72D297353CC}">
                  <c16:uniqueId val="{0000000E-7DA8-46B3-8900-92716AC1B81E}"/>
                </c:ext>
              </c:extLst>
            </c:dLbl>
            <c:dLbl>
              <c:idx val="6"/>
              <c:layout>
                <c:manualLayout>
                  <c:x val="0.20746569816665661"/>
                  <c:y val="0.1636218438609868"/>
                </c:manualLayout>
              </c:layout>
              <c:spPr>
                <a:noFill/>
                <a:ln>
                  <a:noFill/>
                </a:ln>
                <a:effectLst/>
              </c:spPr>
              <c:txPr>
                <a:bodyPr wrap="square" lIns="38100" tIns="19050" rIns="38100" bIns="19050" anchor="ctr">
                  <a:no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5123407171565021"/>
                      <c:h val="0.23850421524164603"/>
                    </c:manualLayout>
                  </c15:layout>
                </c:ext>
                <c:ext xmlns:c16="http://schemas.microsoft.com/office/drawing/2014/chart" uri="{C3380CC4-5D6E-409C-BE32-E72D297353CC}">
                  <c16:uniqueId val="{0000000B-7DA8-46B3-8900-92716AC1B81E}"/>
                </c:ext>
              </c:extLst>
            </c:dLbl>
            <c:dLbl>
              <c:idx val="7"/>
              <c:layout>
                <c:manualLayout>
                  <c:x val="1.2894063843126375E-2"/>
                  <c:y val="0.11487269455934011"/>
                </c:manualLayout>
              </c:layout>
              <c:spPr>
                <a:noFill/>
                <a:ln>
                  <a:noFill/>
                </a:ln>
                <a:effectLst/>
              </c:spPr>
              <c:txPr>
                <a:bodyPr wrap="square" lIns="38100" tIns="19050" rIns="38100" bIns="19050" anchor="ctr">
                  <a:noAutofit/>
                </a:bodyPr>
                <a:lstStyle/>
                <a:p>
                  <a:pPr>
                    <a:defRPr sz="1050" baseline="0"/>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301314239618506"/>
                      <c:h val="0.2336607217384046"/>
                    </c:manualLayout>
                  </c15:layout>
                </c:ext>
                <c:ext xmlns:c16="http://schemas.microsoft.com/office/drawing/2014/chart" uri="{C3380CC4-5D6E-409C-BE32-E72D297353CC}">
                  <c16:uniqueId val="{0000000D-7DA8-46B3-8900-92716AC1B81E}"/>
                </c:ext>
              </c:extLst>
            </c:dLbl>
            <c:dLbl>
              <c:idx val="8"/>
              <c:layout>
                <c:manualLayout>
                  <c:x val="1.160927768041534E-2"/>
                  <c:y val="1.162790697674418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7DA8-46B3-8900-92716AC1B81E}"/>
                </c:ext>
              </c:extLst>
            </c:dLbl>
            <c:spPr>
              <a:noFill/>
              <a:ln>
                <a:noFill/>
              </a:ln>
              <a:effectLst/>
            </c:spPr>
            <c:txPr>
              <a:bodyPr wrap="square" lIns="38100" tIns="19050" rIns="38100" bIns="19050" anchor="ctr">
                <a:spAutoFit/>
              </a:bodyPr>
              <a:lstStyle/>
              <a:p>
                <a:pPr>
                  <a:defRPr sz="1100" baseline="0"/>
                </a:pPr>
                <a:endParaRPr lang="ja-JP"/>
              </a:p>
            </c:txPr>
            <c:dLblPos val="bestFit"/>
            <c:showLegendKey val="0"/>
            <c:showVal val="0"/>
            <c:showCatName val="1"/>
            <c:showSerName val="0"/>
            <c:showPercent val="1"/>
            <c:showBubbleSize val="0"/>
            <c:showLeaderLines val="0"/>
            <c:extLst>
              <c:ext xmlns:c15="http://schemas.microsoft.com/office/drawing/2012/chart" uri="{CE6537A1-D6FC-4f65-9D91-7224C49458BB}"/>
            </c:extLst>
          </c:dLbls>
          <c:cat>
            <c:strRef>
              <c:f>チラシグラフ!$B$26:$B$33</c:f>
              <c:strCache>
                <c:ptCount val="7"/>
                <c:pt idx="0">
                  <c:v>耕起</c:v>
                </c:pt>
                <c:pt idx="1">
                  <c:v>草刈</c:v>
                </c:pt>
                <c:pt idx="2">
                  <c:v>積込・運搬</c:v>
                </c:pt>
                <c:pt idx="3">
                  <c:v>ほ場退出・移動中</c:v>
                </c:pt>
                <c:pt idx="4">
                  <c:v>点検・整備</c:v>
                </c:pt>
                <c:pt idx="5">
                  <c:v>農薬・肥料散布</c:v>
                </c:pt>
                <c:pt idx="6">
                  <c:v>その他</c:v>
                </c:pt>
              </c:strCache>
            </c:strRef>
          </c:cat>
          <c:val>
            <c:numRef>
              <c:f>チラシグラフ!$C$26:$C$33</c:f>
              <c:numCache>
                <c:formatCode>General</c:formatCode>
                <c:ptCount val="7"/>
                <c:pt idx="0">
                  <c:v>3</c:v>
                </c:pt>
                <c:pt idx="1">
                  <c:v>5</c:v>
                </c:pt>
                <c:pt idx="2">
                  <c:v>3</c:v>
                </c:pt>
                <c:pt idx="3">
                  <c:v>7</c:v>
                </c:pt>
                <c:pt idx="4">
                  <c:v>6</c:v>
                </c:pt>
                <c:pt idx="5">
                  <c:v>2</c:v>
                </c:pt>
                <c:pt idx="6">
                  <c:v>8</c:v>
                </c:pt>
              </c:numCache>
            </c:numRef>
          </c:val>
          <c:extLst>
            <c:ext xmlns:c16="http://schemas.microsoft.com/office/drawing/2014/chart" uri="{C3380CC4-5D6E-409C-BE32-E72D297353CC}">
              <c16:uniqueId val="{00000010-7DA8-46B3-8900-92716AC1B81E}"/>
            </c:ext>
          </c:extLst>
        </c:ser>
        <c:dLbls>
          <c:showLegendKey val="0"/>
          <c:showVal val="0"/>
          <c:showCatName val="0"/>
          <c:showSerName val="0"/>
          <c:showPercent val="0"/>
          <c:showBubbleSize val="0"/>
          <c:showLeaderLines val="0"/>
        </c:dLbls>
        <c:firstSliceAng val="0"/>
      </c:pieChart>
    </c:plotArea>
    <c:plotVisOnly val="1"/>
    <c:dispBlanksAs val="gap"/>
    <c:showDLblsOverMax val="0"/>
  </c:chart>
  <c:spPr>
    <a:noFill/>
    <a:ln>
      <a:noFill/>
    </a:ln>
  </c:spPr>
  <c:txPr>
    <a:bodyPr/>
    <a:lstStyle/>
    <a:p>
      <a:pPr>
        <a:defRPr sz="1200"/>
      </a:pPr>
      <a:endParaRPr lang="ja-JP"/>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cdr:y>
    </cdr:from>
    <cdr:to>
      <cdr:x>0.2708</cdr:x>
      <cdr:y>0.17931</cdr:y>
    </cdr:to>
    <cdr:sp macro="" textlink="">
      <cdr:nvSpPr>
        <cdr:cNvPr id="2" name="テキスト ボックス 1"/>
        <cdr:cNvSpPr txBox="1"/>
      </cdr:nvSpPr>
      <cdr:spPr>
        <a:xfrm xmlns:a="http://schemas.openxmlformats.org/drawingml/2006/main">
          <a:off x="0" y="0"/>
          <a:ext cx="914400" cy="3714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ja-JP" altLang="en-US" sz="1100"/>
            <a:t>（件）</a:t>
          </a:r>
          <a:endParaRPr lang="en-US" altLang="ja-JP"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7D26FECC-2BD7-4571-B384-5FC66CFFD666}"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2162175" y="1233488"/>
            <a:ext cx="24114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DB765B94-5BA0-4EE9-A914-3C00A7D3EA2D}" type="slidenum">
              <a:rPr kumimoji="1" lang="ja-JP" altLang="en-US" smtClean="0"/>
              <a:t>‹#›</a:t>
            </a:fld>
            <a:endParaRPr kumimoji="1" lang="ja-JP" altLang="en-US"/>
          </a:p>
        </p:txBody>
      </p:sp>
    </p:spTree>
    <p:extLst>
      <p:ext uri="{BB962C8B-B14F-4D97-AF65-F5344CB8AC3E}">
        <p14:creationId xmlns:p14="http://schemas.microsoft.com/office/powerpoint/2010/main" val="30402221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B765B94-5BA0-4EE9-A914-3C00A7D3EA2D}" type="slidenum">
              <a:rPr kumimoji="1" lang="ja-JP" altLang="en-US" smtClean="0"/>
              <a:t>1</a:t>
            </a:fld>
            <a:endParaRPr kumimoji="1" lang="ja-JP" altLang="en-US"/>
          </a:p>
        </p:txBody>
      </p:sp>
    </p:spTree>
    <p:extLst>
      <p:ext uri="{BB962C8B-B14F-4D97-AF65-F5344CB8AC3E}">
        <p14:creationId xmlns:p14="http://schemas.microsoft.com/office/powerpoint/2010/main" val="135351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7" y="3243476"/>
            <a:ext cx="6427074" cy="223804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4193" y="5916568"/>
            <a:ext cx="5292884" cy="2668253"/>
          </a:xfrm>
        </p:spPr>
        <p:txBody>
          <a:bodyPr/>
          <a:lstStyle>
            <a:lvl1pPr marL="0" indent="0" algn="ctr">
              <a:buNone/>
              <a:defRPr>
                <a:solidFill>
                  <a:schemeClr val="tx1">
                    <a:tint val="75000"/>
                  </a:schemeClr>
                </a:solidFill>
              </a:defRPr>
            </a:lvl1pPr>
            <a:lvl2pPr marL="483489" indent="0" algn="ctr">
              <a:buNone/>
              <a:defRPr>
                <a:solidFill>
                  <a:schemeClr val="tx1">
                    <a:tint val="75000"/>
                  </a:schemeClr>
                </a:solidFill>
              </a:defRPr>
            </a:lvl2pPr>
            <a:lvl3pPr marL="966978" indent="0" algn="ctr">
              <a:buNone/>
              <a:defRPr>
                <a:solidFill>
                  <a:schemeClr val="tx1">
                    <a:tint val="75000"/>
                  </a:schemeClr>
                </a:solidFill>
              </a:defRPr>
            </a:lvl3pPr>
            <a:lvl4pPr marL="1450467" indent="0" algn="ctr">
              <a:buNone/>
              <a:defRPr>
                <a:solidFill>
                  <a:schemeClr val="tx1">
                    <a:tint val="75000"/>
                  </a:schemeClr>
                </a:solidFill>
              </a:defRPr>
            </a:lvl4pPr>
            <a:lvl5pPr marL="1933956" indent="0" algn="ctr">
              <a:buNone/>
              <a:defRPr>
                <a:solidFill>
                  <a:schemeClr val="tx1">
                    <a:tint val="75000"/>
                  </a:schemeClr>
                </a:solidFill>
              </a:defRPr>
            </a:lvl5pPr>
            <a:lvl6pPr marL="2417445" indent="0" algn="ctr">
              <a:buNone/>
              <a:defRPr>
                <a:solidFill>
                  <a:schemeClr val="tx1">
                    <a:tint val="75000"/>
                  </a:schemeClr>
                </a:solidFill>
              </a:defRPr>
            </a:lvl6pPr>
            <a:lvl7pPr marL="2900934" indent="0" algn="ctr">
              <a:buNone/>
              <a:defRPr>
                <a:solidFill>
                  <a:schemeClr val="tx1">
                    <a:tint val="75000"/>
                  </a:schemeClr>
                </a:solidFill>
              </a:defRPr>
            </a:lvl7pPr>
            <a:lvl8pPr marL="3384423" indent="0" algn="ctr">
              <a:buNone/>
              <a:defRPr>
                <a:solidFill>
                  <a:schemeClr val="tx1">
                    <a:tint val="75000"/>
                  </a:schemeClr>
                </a:solidFill>
              </a:defRPr>
            </a:lvl8pPr>
            <a:lvl9pPr marL="386791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2935518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2812550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111437" y="558304"/>
            <a:ext cx="1275963" cy="11876624"/>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83552" y="558304"/>
            <a:ext cx="3701869" cy="11876624"/>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3472740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648904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90" y="6709308"/>
            <a:ext cx="6427074" cy="2073696"/>
          </a:xfrm>
        </p:spPr>
        <p:txBody>
          <a:bodyPr anchor="t"/>
          <a:lstStyle>
            <a:lvl1pPr algn="l">
              <a:defRPr sz="42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290" y="4425337"/>
            <a:ext cx="6427074" cy="2283965"/>
          </a:xfrm>
        </p:spPr>
        <p:txBody>
          <a:bodyPr anchor="b"/>
          <a:lstStyle>
            <a:lvl1pPr marL="0" indent="0">
              <a:buNone/>
              <a:defRPr sz="2100">
                <a:solidFill>
                  <a:schemeClr val="tx1">
                    <a:tint val="75000"/>
                  </a:schemeClr>
                </a:solidFill>
              </a:defRPr>
            </a:lvl1pPr>
            <a:lvl2pPr marL="483489" indent="0">
              <a:buNone/>
              <a:defRPr sz="1900">
                <a:solidFill>
                  <a:schemeClr val="tx1">
                    <a:tint val="75000"/>
                  </a:schemeClr>
                </a:solidFill>
              </a:defRPr>
            </a:lvl2pPr>
            <a:lvl3pPr marL="966978" indent="0">
              <a:buNone/>
              <a:defRPr sz="1700">
                <a:solidFill>
                  <a:schemeClr val="tx1">
                    <a:tint val="75000"/>
                  </a:schemeClr>
                </a:solidFill>
              </a:defRPr>
            </a:lvl3pPr>
            <a:lvl4pPr marL="1450467" indent="0">
              <a:buNone/>
              <a:defRPr sz="1500">
                <a:solidFill>
                  <a:schemeClr val="tx1">
                    <a:tint val="75000"/>
                  </a:schemeClr>
                </a:solidFill>
              </a:defRPr>
            </a:lvl4pPr>
            <a:lvl5pPr marL="1933956" indent="0">
              <a:buNone/>
              <a:defRPr sz="1500">
                <a:solidFill>
                  <a:schemeClr val="tx1">
                    <a:tint val="75000"/>
                  </a:schemeClr>
                </a:solidFill>
              </a:defRPr>
            </a:lvl5pPr>
            <a:lvl6pPr marL="2417445" indent="0">
              <a:buNone/>
              <a:defRPr sz="1500">
                <a:solidFill>
                  <a:schemeClr val="tx1">
                    <a:tint val="75000"/>
                  </a:schemeClr>
                </a:solidFill>
              </a:defRPr>
            </a:lvl6pPr>
            <a:lvl7pPr marL="2900934" indent="0">
              <a:buNone/>
              <a:defRPr sz="1500">
                <a:solidFill>
                  <a:schemeClr val="tx1">
                    <a:tint val="75000"/>
                  </a:schemeClr>
                </a:solidFill>
              </a:defRPr>
            </a:lvl7pPr>
            <a:lvl8pPr marL="3384423" indent="0">
              <a:buNone/>
              <a:defRPr sz="1500">
                <a:solidFill>
                  <a:schemeClr val="tx1">
                    <a:tint val="75000"/>
                  </a:schemeClr>
                </a:solidFill>
              </a:defRPr>
            </a:lvl8pPr>
            <a:lvl9pPr marL="3867912" indent="0">
              <a:buNone/>
              <a:defRPr sz="15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9932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83550" y="3248316"/>
            <a:ext cx="2488915" cy="9186620"/>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898490" y="3248316"/>
            <a:ext cx="2488915" cy="9186620"/>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269778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8" y="418124"/>
            <a:ext cx="6805137" cy="1740164"/>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8" y="2337139"/>
            <a:ext cx="3340871" cy="974008"/>
          </a:xfrm>
        </p:spPr>
        <p:txBody>
          <a:bodyPr anchor="b"/>
          <a:lstStyle>
            <a:lvl1pPr marL="0" indent="0">
              <a:buNone/>
              <a:defRPr sz="2500" b="1"/>
            </a:lvl1pPr>
            <a:lvl2pPr marL="483489" indent="0">
              <a:buNone/>
              <a:defRPr sz="2100" b="1"/>
            </a:lvl2pPr>
            <a:lvl3pPr marL="966978" indent="0">
              <a:buNone/>
              <a:defRPr sz="1900" b="1"/>
            </a:lvl3pPr>
            <a:lvl4pPr marL="1450467" indent="0">
              <a:buNone/>
              <a:defRPr sz="1700" b="1"/>
            </a:lvl4pPr>
            <a:lvl5pPr marL="1933956" indent="0">
              <a:buNone/>
              <a:defRPr sz="1700" b="1"/>
            </a:lvl5pPr>
            <a:lvl6pPr marL="2417445" indent="0">
              <a:buNone/>
              <a:defRPr sz="1700" b="1"/>
            </a:lvl6pPr>
            <a:lvl7pPr marL="2900934" indent="0">
              <a:buNone/>
              <a:defRPr sz="1700" b="1"/>
            </a:lvl7pPr>
            <a:lvl8pPr marL="3384423" indent="0">
              <a:buNone/>
              <a:defRPr sz="1700" b="1"/>
            </a:lvl8pPr>
            <a:lvl9pPr marL="3867912"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8068" y="3311153"/>
            <a:ext cx="3340871" cy="6015654"/>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1027" y="2337139"/>
            <a:ext cx="3342183" cy="974008"/>
          </a:xfrm>
        </p:spPr>
        <p:txBody>
          <a:bodyPr anchor="b"/>
          <a:lstStyle>
            <a:lvl1pPr marL="0" indent="0">
              <a:buNone/>
              <a:defRPr sz="2500" b="1"/>
            </a:lvl1pPr>
            <a:lvl2pPr marL="483489" indent="0">
              <a:buNone/>
              <a:defRPr sz="2100" b="1"/>
            </a:lvl2pPr>
            <a:lvl3pPr marL="966978" indent="0">
              <a:buNone/>
              <a:defRPr sz="1900" b="1"/>
            </a:lvl3pPr>
            <a:lvl4pPr marL="1450467" indent="0">
              <a:buNone/>
              <a:defRPr sz="1700" b="1"/>
            </a:lvl4pPr>
            <a:lvl5pPr marL="1933956" indent="0">
              <a:buNone/>
              <a:defRPr sz="1700" b="1"/>
            </a:lvl5pPr>
            <a:lvl6pPr marL="2417445" indent="0">
              <a:buNone/>
              <a:defRPr sz="1700" b="1"/>
            </a:lvl6pPr>
            <a:lvl7pPr marL="2900934" indent="0">
              <a:buNone/>
              <a:defRPr sz="1700" b="1"/>
            </a:lvl7pPr>
            <a:lvl8pPr marL="3384423" indent="0">
              <a:buNone/>
              <a:defRPr sz="1700" b="1"/>
            </a:lvl8pPr>
            <a:lvl9pPr marL="3867912"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1027" y="3311153"/>
            <a:ext cx="3342183" cy="6015654"/>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3171491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1092707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231094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6" y="415710"/>
            <a:ext cx="2487604" cy="1769166"/>
          </a:xfrm>
        </p:spPr>
        <p:txBody>
          <a:bodyPr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6248" y="415707"/>
            <a:ext cx="4226957" cy="8911095"/>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8066" y="2184879"/>
            <a:ext cx="2487604" cy="7141927"/>
          </a:xfrm>
        </p:spPr>
        <p:txBody>
          <a:bodyPr/>
          <a:lstStyle>
            <a:lvl1pPr marL="0" indent="0">
              <a:buNone/>
              <a:defRPr sz="1500"/>
            </a:lvl1pPr>
            <a:lvl2pPr marL="483489" indent="0">
              <a:buNone/>
              <a:defRPr sz="1300"/>
            </a:lvl2pPr>
            <a:lvl3pPr marL="966978" indent="0">
              <a:buNone/>
              <a:defRPr sz="1100"/>
            </a:lvl3pPr>
            <a:lvl4pPr marL="1450467" indent="0">
              <a:buNone/>
              <a:defRPr sz="1000"/>
            </a:lvl4pPr>
            <a:lvl5pPr marL="1933956" indent="0">
              <a:buNone/>
              <a:defRPr sz="1000"/>
            </a:lvl5pPr>
            <a:lvl6pPr marL="2417445" indent="0">
              <a:buNone/>
              <a:defRPr sz="1000"/>
            </a:lvl6pPr>
            <a:lvl7pPr marL="2900934" indent="0">
              <a:buNone/>
              <a:defRPr sz="1000"/>
            </a:lvl7pPr>
            <a:lvl8pPr marL="3384423" indent="0">
              <a:buNone/>
              <a:defRPr sz="1000"/>
            </a:lvl8pPr>
            <a:lvl9pPr marL="3867912"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176012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4" y="7308694"/>
            <a:ext cx="4536758" cy="862833"/>
          </a:xfrm>
        </p:spPr>
        <p:txBody>
          <a:bodyPr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482064" y="932924"/>
            <a:ext cx="4536758" cy="6264593"/>
          </a:xfrm>
        </p:spPr>
        <p:txBody>
          <a:bodyPr/>
          <a:lstStyle>
            <a:lvl1pPr marL="0" indent="0">
              <a:buNone/>
              <a:defRPr sz="3400"/>
            </a:lvl1pPr>
            <a:lvl2pPr marL="483489" indent="0">
              <a:buNone/>
              <a:defRPr sz="3000"/>
            </a:lvl2pPr>
            <a:lvl3pPr marL="966978" indent="0">
              <a:buNone/>
              <a:defRPr sz="2500"/>
            </a:lvl3pPr>
            <a:lvl4pPr marL="1450467" indent="0">
              <a:buNone/>
              <a:defRPr sz="2100"/>
            </a:lvl4pPr>
            <a:lvl5pPr marL="1933956" indent="0">
              <a:buNone/>
              <a:defRPr sz="2100"/>
            </a:lvl5pPr>
            <a:lvl6pPr marL="2417445" indent="0">
              <a:buNone/>
              <a:defRPr sz="2100"/>
            </a:lvl6pPr>
            <a:lvl7pPr marL="2900934" indent="0">
              <a:buNone/>
              <a:defRPr sz="2100"/>
            </a:lvl7pPr>
            <a:lvl8pPr marL="3384423" indent="0">
              <a:buNone/>
              <a:defRPr sz="2100"/>
            </a:lvl8pPr>
            <a:lvl9pPr marL="3867912" indent="0">
              <a:buNone/>
              <a:defRPr sz="2100"/>
            </a:lvl9pPr>
          </a:lstStyle>
          <a:p>
            <a:endParaRPr kumimoji="1" lang="ja-JP" altLang="en-US"/>
          </a:p>
        </p:txBody>
      </p:sp>
      <p:sp>
        <p:nvSpPr>
          <p:cNvPr id="4" name="テキスト プレースホルダー 3"/>
          <p:cNvSpPr>
            <a:spLocks noGrp="1"/>
          </p:cNvSpPr>
          <p:nvPr>
            <p:ph type="body" sz="half" idx="2"/>
          </p:nvPr>
        </p:nvSpPr>
        <p:spPr>
          <a:xfrm>
            <a:off x="1482064" y="8171526"/>
            <a:ext cx="4536758" cy="1225365"/>
          </a:xfrm>
        </p:spPr>
        <p:txBody>
          <a:bodyPr/>
          <a:lstStyle>
            <a:lvl1pPr marL="0" indent="0">
              <a:buNone/>
              <a:defRPr sz="1500"/>
            </a:lvl1pPr>
            <a:lvl2pPr marL="483489" indent="0">
              <a:buNone/>
              <a:defRPr sz="1300"/>
            </a:lvl2pPr>
            <a:lvl3pPr marL="966978" indent="0">
              <a:buNone/>
              <a:defRPr sz="1100"/>
            </a:lvl3pPr>
            <a:lvl4pPr marL="1450467" indent="0">
              <a:buNone/>
              <a:defRPr sz="1000"/>
            </a:lvl4pPr>
            <a:lvl5pPr marL="1933956" indent="0">
              <a:buNone/>
              <a:defRPr sz="1000"/>
            </a:lvl5pPr>
            <a:lvl6pPr marL="2417445" indent="0">
              <a:buNone/>
              <a:defRPr sz="1000"/>
            </a:lvl6pPr>
            <a:lvl7pPr marL="2900934" indent="0">
              <a:buNone/>
              <a:defRPr sz="1000"/>
            </a:lvl7pPr>
            <a:lvl8pPr marL="3384423" indent="0">
              <a:buNone/>
              <a:defRPr sz="1000"/>
            </a:lvl8pPr>
            <a:lvl9pPr marL="3867912"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1CF5CB1-504F-43D7-89EE-CDAF815ED821}"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1765602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8" y="418124"/>
            <a:ext cx="6805137" cy="1740164"/>
          </a:xfrm>
          <a:prstGeom prst="rect">
            <a:avLst/>
          </a:prstGeom>
        </p:spPr>
        <p:txBody>
          <a:bodyPr vert="horz" lIns="96698" tIns="48349" rIns="96698" bIns="48349"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8" y="2436239"/>
            <a:ext cx="6805137" cy="6890569"/>
          </a:xfrm>
          <a:prstGeom prst="rect">
            <a:avLst/>
          </a:prstGeom>
        </p:spPr>
        <p:txBody>
          <a:bodyPr vert="horz" lIns="96698" tIns="48349" rIns="96698" bIns="48349"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8067" y="9677253"/>
            <a:ext cx="1764295" cy="555885"/>
          </a:xfrm>
          <a:prstGeom prst="rect">
            <a:avLst/>
          </a:prstGeom>
        </p:spPr>
        <p:txBody>
          <a:bodyPr vert="horz" lIns="96698" tIns="48349" rIns="96698" bIns="48349" rtlCol="0" anchor="ctr"/>
          <a:lstStyle>
            <a:lvl1pPr algn="l">
              <a:defRPr sz="1300">
                <a:solidFill>
                  <a:schemeClr val="tx1">
                    <a:tint val="75000"/>
                  </a:schemeClr>
                </a:solidFill>
              </a:defRPr>
            </a:lvl1pPr>
          </a:lstStyle>
          <a:p>
            <a:fld id="{51CF5CB1-504F-43D7-89EE-CDAF815ED821}" type="datetimeFigureOut">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2583437" y="9677253"/>
            <a:ext cx="2394400" cy="555885"/>
          </a:xfrm>
          <a:prstGeom prst="rect">
            <a:avLst/>
          </a:prstGeom>
        </p:spPr>
        <p:txBody>
          <a:bodyPr vert="horz" lIns="96698" tIns="48349" rIns="96698" bIns="48349"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14" y="9677253"/>
            <a:ext cx="1764295" cy="555885"/>
          </a:xfrm>
          <a:prstGeom prst="rect">
            <a:avLst/>
          </a:prstGeom>
        </p:spPr>
        <p:txBody>
          <a:bodyPr vert="horz" lIns="96698" tIns="48349" rIns="96698" bIns="48349" rtlCol="0" anchor="ctr"/>
          <a:lstStyle>
            <a:lvl1pPr algn="r">
              <a:defRPr sz="1300">
                <a:solidFill>
                  <a:schemeClr val="tx1">
                    <a:tint val="75000"/>
                  </a:schemeClr>
                </a:solidFill>
              </a:defRPr>
            </a:lvl1pPr>
          </a:lstStyle>
          <a:p>
            <a:fld id="{31D472C8-00B3-4D46-8FC0-D4D11D488559}" type="slidenum">
              <a:rPr kumimoji="1" lang="ja-JP" altLang="en-US" smtClean="0"/>
              <a:t>‹#›</a:t>
            </a:fld>
            <a:endParaRPr kumimoji="1" lang="ja-JP" altLang="en-US"/>
          </a:p>
        </p:txBody>
      </p:sp>
    </p:spTree>
    <p:extLst>
      <p:ext uri="{BB962C8B-B14F-4D97-AF65-F5344CB8AC3E}">
        <p14:creationId xmlns:p14="http://schemas.microsoft.com/office/powerpoint/2010/main" val="2149589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66978" rtl="0" eaLnBrk="1" latinLnBrk="0" hangingPunct="1">
        <a:spcBef>
          <a:spcPct val="0"/>
        </a:spcBef>
        <a:buNone/>
        <a:defRPr kumimoji="1" sz="4700" kern="1200">
          <a:solidFill>
            <a:schemeClr val="tx1"/>
          </a:solidFill>
          <a:latin typeface="+mj-lt"/>
          <a:ea typeface="+mj-ea"/>
          <a:cs typeface="+mj-cs"/>
        </a:defRPr>
      </a:lvl1pPr>
    </p:titleStyle>
    <p:bodyStyle>
      <a:lvl1pPr marL="362617" indent="-362617" algn="l" defTabSz="966978" rtl="0" eaLnBrk="1" latinLnBrk="0" hangingPunct="1">
        <a:spcBef>
          <a:spcPct val="20000"/>
        </a:spcBef>
        <a:buFont typeface="Arial" panose="020B0604020202020204" pitchFamily="34" charset="0"/>
        <a:buChar char="•"/>
        <a:defRPr kumimoji="1" sz="3400" kern="1200">
          <a:solidFill>
            <a:schemeClr val="tx1"/>
          </a:solidFill>
          <a:latin typeface="+mn-lt"/>
          <a:ea typeface="+mn-ea"/>
          <a:cs typeface="+mn-cs"/>
        </a:defRPr>
      </a:lvl1pPr>
      <a:lvl2pPr marL="785670" indent="-302181" algn="l" defTabSz="966978" rtl="0" eaLnBrk="1" latinLnBrk="0" hangingPunct="1">
        <a:spcBef>
          <a:spcPct val="20000"/>
        </a:spcBef>
        <a:buFont typeface="Arial" panose="020B0604020202020204" pitchFamily="34" charset="0"/>
        <a:buChar char="–"/>
        <a:defRPr kumimoji="1" sz="3000" kern="1200">
          <a:solidFill>
            <a:schemeClr val="tx1"/>
          </a:solidFill>
          <a:latin typeface="+mn-lt"/>
          <a:ea typeface="+mn-ea"/>
          <a:cs typeface="+mn-cs"/>
        </a:defRPr>
      </a:lvl2pPr>
      <a:lvl3pPr marL="1208723" indent="-241745" algn="l" defTabSz="96697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3pPr>
      <a:lvl4pPr marL="1692212"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4pPr>
      <a:lvl5pPr marL="2175701"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5pPr>
      <a:lvl6pPr marL="2659190"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6pPr>
      <a:lvl7pPr marL="3142679"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7pPr>
      <a:lvl8pPr marL="3626168"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8pPr>
      <a:lvl9pPr marL="4109657" indent="-241745" algn="l" defTabSz="966978"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9pPr>
    </p:bodyStyle>
    <p:otherStyle>
      <a:defPPr>
        <a:defRPr lang="ja-JP"/>
      </a:defPPr>
      <a:lvl1pPr marL="0" algn="l" defTabSz="966978" rtl="0" eaLnBrk="1" latinLnBrk="0" hangingPunct="1">
        <a:defRPr kumimoji="1" sz="1900" kern="1200">
          <a:solidFill>
            <a:schemeClr val="tx1"/>
          </a:solidFill>
          <a:latin typeface="+mn-lt"/>
          <a:ea typeface="+mn-ea"/>
          <a:cs typeface="+mn-cs"/>
        </a:defRPr>
      </a:lvl1pPr>
      <a:lvl2pPr marL="483489" algn="l" defTabSz="966978" rtl="0" eaLnBrk="1" latinLnBrk="0" hangingPunct="1">
        <a:defRPr kumimoji="1" sz="1900" kern="1200">
          <a:solidFill>
            <a:schemeClr val="tx1"/>
          </a:solidFill>
          <a:latin typeface="+mn-lt"/>
          <a:ea typeface="+mn-ea"/>
          <a:cs typeface="+mn-cs"/>
        </a:defRPr>
      </a:lvl2pPr>
      <a:lvl3pPr marL="966978" algn="l" defTabSz="966978" rtl="0" eaLnBrk="1" latinLnBrk="0" hangingPunct="1">
        <a:defRPr kumimoji="1" sz="1900" kern="1200">
          <a:solidFill>
            <a:schemeClr val="tx1"/>
          </a:solidFill>
          <a:latin typeface="+mn-lt"/>
          <a:ea typeface="+mn-ea"/>
          <a:cs typeface="+mn-cs"/>
        </a:defRPr>
      </a:lvl3pPr>
      <a:lvl4pPr marL="1450467" algn="l" defTabSz="966978" rtl="0" eaLnBrk="1" latinLnBrk="0" hangingPunct="1">
        <a:defRPr kumimoji="1" sz="1900" kern="1200">
          <a:solidFill>
            <a:schemeClr val="tx1"/>
          </a:solidFill>
          <a:latin typeface="+mn-lt"/>
          <a:ea typeface="+mn-ea"/>
          <a:cs typeface="+mn-cs"/>
        </a:defRPr>
      </a:lvl4pPr>
      <a:lvl5pPr marL="1933956" algn="l" defTabSz="966978" rtl="0" eaLnBrk="1" latinLnBrk="0" hangingPunct="1">
        <a:defRPr kumimoji="1" sz="1900" kern="1200">
          <a:solidFill>
            <a:schemeClr val="tx1"/>
          </a:solidFill>
          <a:latin typeface="+mn-lt"/>
          <a:ea typeface="+mn-ea"/>
          <a:cs typeface="+mn-cs"/>
        </a:defRPr>
      </a:lvl5pPr>
      <a:lvl6pPr marL="2417445" algn="l" defTabSz="966978" rtl="0" eaLnBrk="1" latinLnBrk="0" hangingPunct="1">
        <a:defRPr kumimoji="1" sz="1900" kern="1200">
          <a:solidFill>
            <a:schemeClr val="tx1"/>
          </a:solidFill>
          <a:latin typeface="+mn-lt"/>
          <a:ea typeface="+mn-ea"/>
          <a:cs typeface="+mn-cs"/>
        </a:defRPr>
      </a:lvl6pPr>
      <a:lvl7pPr marL="2900934" algn="l" defTabSz="966978" rtl="0" eaLnBrk="1" latinLnBrk="0" hangingPunct="1">
        <a:defRPr kumimoji="1" sz="1900" kern="1200">
          <a:solidFill>
            <a:schemeClr val="tx1"/>
          </a:solidFill>
          <a:latin typeface="+mn-lt"/>
          <a:ea typeface="+mn-ea"/>
          <a:cs typeface="+mn-cs"/>
        </a:defRPr>
      </a:lvl7pPr>
      <a:lvl8pPr marL="3384423" algn="l" defTabSz="966978" rtl="0" eaLnBrk="1" latinLnBrk="0" hangingPunct="1">
        <a:defRPr kumimoji="1" sz="1900" kern="1200">
          <a:solidFill>
            <a:schemeClr val="tx1"/>
          </a:solidFill>
          <a:latin typeface="+mn-lt"/>
          <a:ea typeface="+mn-ea"/>
          <a:cs typeface="+mn-cs"/>
        </a:defRPr>
      </a:lvl8pPr>
      <a:lvl9pPr marL="3867912" algn="l" defTabSz="966978"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65658" y="1656267"/>
            <a:ext cx="7370085" cy="1013278"/>
          </a:xfrm>
          <a:prstGeom prst="rect">
            <a:avLst/>
          </a:prstGeom>
          <a:noFill/>
        </p:spPr>
        <p:txBody>
          <a:bodyPr wrap="square" lIns="96698" tIns="48349" rIns="96698" bIns="48349" rtlCol="0">
            <a:spAutoFit/>
          </a:bodyPr>
          <a:lstStyle/>
          <a:p>
            <a:pPr>
              <a:spcBef>
                <a:spcPts val="300"/>
              </a:spcBef>
            </a:pPr>
            <a:r>
              <a:rPr lang="ja-JP" altLang="en-US" sz="1300" dirty="0">
                <a:latin typeface="HG丸ｺﾞｼｯｸM-PRO" panose="020F0600000000000000" pitchFamily="50" charset="-128"/>
                <a:ea typeface="HG丸ｺﾞｼｯｸM-PRO" panose="020F0600000000000000" pitchFamily="50" charset="-128"/>
              </a:rPr>
              <a:t> ◆毎年、死亡事故を含む約</a:t>
            </a:r>
            <a:r>
              <a:rPr lang="en-US" altLang="ja-JP" sz="1300" dirty="0">
                <a:latin typeface="HG丸ｺﾞｼｯｸM-PRO" panose="020F0600000000000000" pitchFamily="50" charset="-128"/>
                <a:ea typeface="HG丸ｺﾞｼｯｸM-PRO" panose="020F0600000000000000" pitchFamily="50" charset="-128"/>
              </a:rPr>
              <a:t>40</a:t>
            </a:r>
            <a:r>
              <a:rPr lang="ja-JP" altLang="en-US" sz="1300" dirty="0">
                <a:latin typeface="HG丸ｺﾞｼｯｸM-PRO" panose="020F0600000000000000" pitchFamily="50" charset="-128"/>
                <a:ea typeface="HG丸ｺﾞｼｯｸM-PRO" panose="020F0600000000000000" pitchFamily="50" charset="-128"/>
              </a:rPr>
              <a:t>件の事故が発生し、Ｒ７年は３４件でした。</a:t>
            </a:r>
            <a:endParaRPr lang="en-US" altLang="ja-JP" sz="1300" dirty="0">
              <a:latin typeface="HG丸ｺﾞｼｯｸM-PRO" panose="020F0600000000000000" pitchFamily="50" charset="-128"/>
              <a:ea typeface="HG丸ｺﾞｼｯｸM-PRO" panose="020F0600000000000000" pitchFamily="50" charset="-128"/>
            </a:endParaRPr>
          </a:p>
          <a:p>
            <a:pPr>
              <a:spcBef>
                <a:spcPts val="300"/>
              </a:spcBef>
            </a:pPr>
            <a:r>
              <a:rPr lang="ja-JP" altLang="en-US" sz="1300" dirty="0">
                <a:latin typeface="HG丸ｺﾞｼｯｸM-PRO" panose="020F0600000000000000" pitchFamily="50" charset="-128"/>
                <a:ea typeface="HG丸ｺﾞｼｯｸM-PRO" panose="020F0600000000000000" pitchFamily="50" charset="-128"/>
              </a:rPr>
              <a:t> ◆機械別ではコンバインによる事故が７件と最多でした。</a:t>
            </a:r>
            <a:endParaRPr lang="en-US" altLang="ja-JP" sz="1300" dirty="0">
              <a:latin typeface="HG丸ｺﾞｼｯｸM-PRO" panose="020F0600000000000000" pitchFamily="50" charset="-128"/>
              <a:ea typeface="HG丸ｺﾞｼｯｸM-PRO" panose="020F0600000000000000" pitchFamily="50" charset="-128"/>
            </a:endParaRPr>
          </a:p>
          <a:p>
            <a:pPr>
              <a:spcBef>
                <a:spcPts val="300"/>
              </a:spcBef>
            </a:pPr>
            <a:r>
              <a:rPr lang="ja-JP" altLang="en-US" sz="1300" dirty="0">
                <a:latin typeface="HG丸ｺﾞｼｯｸM-PRO" panose="020F0600000000000000" pitchFamily="50" charset="-128"/>
                <a:ea typeface="HG丸ｺﾞｼｯｸM-PRO" panose="020F0600000000000000" pitchFamily="50" charset="-128"/>
              </a:rPr>
              <a:t> ◆農作業別では、ほ場退出・移動中の事故が７件と全体の約２割を占めていました。</a:t>
            </a:r>
            <a:endParaRPr lang="en-US" altLang="ja-JP" sz="1300" dirty="0">
              <a:latin typeface="HG丸ｺﾞｼｯｸM-PRO" panose="020F0600000000000000" pitchFamily="50" charset="-128"/>
              <a:ea typeface="HG丸ｺﾞｼｯｸM-PRO" panose="020F0600000000000000" pitchFamily="50" charset="-128"/>
            </a:endParaRPr>
          </a:p>
          <a:p>
            <a:pPr>
              <a:spcBef>
                <a:spcPts val="300"/>
              </a:spcBef>
            </a:pPr>
            <a:r>
              <a:rPr lang="ja-JP" altLang="en-US" sz="1300" dirty="0">
                <a:latin typeface="HG丸ｺﾞｼｯｸM-PRO" panose="020F0600000000000000" pitchFamily="50" charset="-128"/>
                <a:ea typeface="HG丸ｺﾞｼｯｸM-PRO" panose="020F0600000000000000" pitchFamily="50" charset="-128"/>
              </a:rPr>
              <a:t> ◆年代別では全体の約</a:t>
            </a:r>
            <a:r>
              <a:rPr lang="en-US" altLang="ja-JP" sz="1300" dirty="0">
                <a:latin typeface="HG丸ｺﾞｼｯｸM-PRO" panose="020F0600000000000000" pitchFamily="50" charset="-128"/>
                <a:ea typeface="HG丸ｺﾞｼｯｸM-PRO" panose="020F0600000000000000" pitchFamily="50" charset="-128"/>
              </a:rPr>
              <a:t>9</a:t>
            </a:r>
            <a:r>
              <a:rPr lang="ja-JP" altLang="en-US" sz="1300" dirty="0">
                <a:latin typeface="HG丸ｺﾞｼｯｸM-PRO" panose="020F0600000000000000" pitchFamily="50" charset="-128"/>
                <a:ea typeface="HG丸ｺﾞｼｯｸM-PRO" panose="020F0600000000000000" pitchFamily="50" charset="-128"/>
              </a:rPr>
              <a:t>割が</a:t>
            </a:r>
            <a:r>
              <a:rPr lang="en-US" altLang="ja-JP" sz="1300" dirty="0">
                <a:latin typeface="HG丸ｺﾞｼｯｸM-PRO" panose="020F0600000000000000" pitchFamily="50" charset="-128"/>
                <a:ea typeface="HG丸ｺﾞｼｯｸM-PRO" panose="020F0600000000000000" pitchFamily="50" charset="-128"/>
              </a:rPr>
              <a:t>60</a:t>
            </a:r>
            <a:r>
              <a:rPr lang="ja-JP" altLang="en-US" sz="1300" dirty="0">
                <a:latin typeface="HG丸ｺﾞｼｯｸM-PRO" panose="020F0600000000000000" pitchFamily="50" charset="-128"/>
                <a:ea typeface="HG丸ｺﾞｼｯｸM-PRO" panose="020F0600000000000000" pitchFamily="50" charset="-128"/>
              </a:rPr>
              <a:t>歳以上でした。</a:t>
            </a:r>
          </a:p>
        </p:txBody>
      </p:sp>
      <p:sp>
        <p:nvSpPr>
          <p:cNvPr id="5" name="角丸四角形 4"/>
          <p:cNvSpPr/>
          <p:nvPr/>
        </p:nvSpPr>
        <p:spPr>
          <a:xfrm>
            <a:off x="1039079" y="275901"/>
            <a:ext cx="5470302" cy="826910"/>
          </a:xfrm>
          <a:prstGeom prst="roundRect">
            <a:avLst>
              <a:gd name="adj" fmla="val 15680"/>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06511" y="5352056"/>
            <a:ext cx="4104456" cy="313086"/>
          </a:xfrm>
          <a:prstGeom prst="rect">
            <a:avLst/>
          </a:prstGeom>
          <a:noFill/>
        </p:spPr>
        <p:txBody>
          <a:bodyPr wrap="square" lIns="96698" tIns="48349" rIns="96698" bIns="48349" rtlCol="0">
            <a:spAutoFit/>
          </a:bodyPr>
          <a:lstStyle/>
          <a:p>
            <a:pPr algn="ctr"/>
            <a:r>
              <a:rPr lang="ja-JP" altLang="en-US" sz="1400" dirty="0">
                <a:latin typeface="HG丸ｺﾞｼｯｸM-PRO" panose="020F0600000000000000" pitchFamily="50" charset="-128"/>
                <a:ea typeface="HG丸ｺﾞｼｯｸM-PRO" panose="020F0600000000000000" pitchFamily="50" charset="-128"/>
              </a:rPr>
              <a:t>＜県内における農作業事故発生件数の推移＞</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17" name="テキスト ボックス 16"/>
          <p:cNvSpPr txBox="1"/>
          <p:nvPr/>
        </p:nvSpPr>
        <p:spPr>
          <a:xfrm>
            <a:off x="4146059" y="5589351"/>
            <a:ext cx="3176708" cy="313086"/>
          </a:xfrm>
          <a:prstGeom prst="rect">
            <a:avLst/>
          </a:prstGeom>
          <a:noFill/>
        </p:spPr>
        <p:txBody>
          <a:bodyPr wrap="square" lIns="96698" tIns="48349" rIns="96698" bIns="48349" rtlCol="0">
            <a:spAutoFit/>
          </a:bodyPr>
          <a:lstStyle/>
          <a:p>
            <a:pPr algn="ctr"/>
            <a:r>
              <a:rPr lang="ja-JP" altLang="en-US" sz="1400" dirty="0">
                <a:latin typeface="HG丸ｺﾞｼｯｸM-PRO" panose="020F0600000000000000" pitchFamily="50" charset="-128"/>
                <a:ea typeface="HG丸ｺﾞｼｯｸM-PRO" panose="020F0600000000000000" pitchFamily="50" charset="-128"/>
              </a:rPr>
              <a:t>　＜作業別事故発生割合（</a:t>
            </a:r>
            <a:r>
              <a:rPr lang="en-US" altLang="ja-JP" sz="1400" dirty="0">
                <a:latin typeface="HG丸ｺﾞｼｯｸM-PRO" panose="020F0600000000000000" pitchFamily="50" charset="-128"/>
                <a:ea typeface="HG丸ｺﾞｼｯｸM-PRO" panose="020F0600000000000000" pitchFamily="50" charset="-128"/>
              </a:rPr>
              <a:t>R</a:t>
            </a:r>
            <a:r>
              <a:rPr lang="ja-JP" altLang="en-US" sz="1400" dirty="0">
                <a:latin typeface="HG丸ｺﾞｼｯｸM-PRO" panose="020F0600000000000000" pitchFamily="50" charset="-128"/>
                <a:ea typeface="HG丸ｺﾞｼｯｸM-PRO" panose="020F0600000000000000" pitchFamily="50" charset="-128"/>
              </a:rPr>
              <a:t>７）＞</a:t>
            </a:r>
            <a:r>
              <a:rPr lang="ja-JP" altLang="en-US" sz="1300" dirty="0">
                <a:latin typeface="HG丸ｺﾞｼｯｸM-PRO" panose="020F0600000000000000" pitchFamily="50" charset="-128"/>
                <a:ea typeface="HG丸ｺﾞｼｯｸM-PRO" panose="020F0600000000000000" pitchFamily="50" charset="-128"/>
              </a:rPr>
              <a:t>　　　</a:t>
            </a:r>
            <a:endParaRPr lang="en-US" altLang="ja-JP" sz="1100" dirty="0">
              <a:latin typeface="HG丸ｺﾞｼｯｸM-PRO" panose="020F0600000000000000" pitchFamily="50" charset="-128"/>
              <a:ea typeface="HG丸ｺﾞｼｯｸM-PRO" panose="020F0600000000000000" pitchFamily="50" charset="-128"/>
            </a:endParaRPr>
          </a:p>
        </p:txBody>
      </p:sp>
      <p:sp>
        <p:nvSpPr>
          <p:cNvPr id="8" name="角丸四角形 7"/>
          <p:cNvSpPr/>
          <p:nvPr/>
        </p:nvSpPr>
        <p:spPr>
          <a:xfrm>
            <a:off x="214239" y="6295349"/>
            <a:ext cx="1506054" cy="120015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b="1" dirty="0">
                <a:solidFill>
                  <a:schemeClr val="tx1"/>
                </a:solidFill>
                <a:latin typeface="HG丸ｺﾞｼｯｸM-PRO" panose="020F0600000000000000" pitchFamily="50" charset="-128"/>
                <a:ea typeface="HG丸ｺﾞｼｯｸM-PRO" panose="020F0600000000000000" pitchFamily="50" charset="-128"/>
              </a:rPr>
              <a:t>コンバイン</a:t>
            </a:r>
            <a:endParaRPr lang="en-US" altLang="ja-JP" sz="18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（７件）</a:t>
            </a:r>
          </a:p>
        </p:txBody>
      </p:sp>
      <p:sp>
        <p:nvSpPr>
          <p:cNvPr id="9" name="テキスト ボックス 8"/>
          <p:cNvSpPr txBox="1"/>
          <p:nvPr/>
        </p:nvSpPr>
        <p:spPr>
          <a:xfrm>
            <a:off x="1725204" y="6291398"/>
            <a:ext cx="4673074" cy="1169551"/>
          </a:xfrm>
          <a:prstGeom prst="rect">
            <a:avLst/>
          </a:prstGeom>
          <a:noFill/>
        </p:spPr>
        <p:txBody>
          <a:bodyPr wrap="none" rtlCol="0">
            <a:spAutoFit/>
          </a:bodyPr>
          <a:lstStyle/>
          <a:p>
            <a:r>
              <a:rPr lang="ja-JP" altLang="en-US" sz="1400" dirty="0">
                <a:latin typeface="HG丸ｺﾞｼｯｸM-PRO" panose="020F0600000000000000" pitchFamily="50" charset="-128"/>
                <a:ea typeface="HG丸ｺﾞｼｯｸM-PRO" panose="020F0600000000000000" pitchFamily="50" charset="-128"/>
              </a:rPr>
              <a:t>・移動時道の段差で上下動し振り落される。</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・乗車時に足を滑らせ転落。腰を強打し圧迫骨折した。</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・畔よりで後退中に片輪が畔に乗り上げ横転。</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田んぼへ転落し左足が挟まれた。</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・刈取部のゴミ除去時に左腕が巻込まれた。</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23" name="テキスト ボックス 22"/>
          <p:cNvSpPr txBox="1"/>
          <p:nvPr/>
        </p:nvSpPr>
        <p:spPr>
          <a:xfrm>
            <a:off x="1724823" y="7527692"/>
            <a:ext cx="4493538" cy="1169551"/>
          </a:xfrm>
          <a:prstGeom prst="rect">
            <a:avLst/>
          </a:prstGeom>
          <a:noFill/>
        </p:spPr>
        <p:txBody>
          <a:bodyPr wrap="square" rtlCol="0">
            <a:spAutoFit/>
          </a:bodyPr>
          <a:lstStyle/>
          <a:p>
            <a:r>
              <a:rPr lang="ja-JP" altLang="en-US" sz="1400" dirty="0">
                <a:latin typeface="HG丸ｺﾞｼｯｸM-PRO" panose="020F0600000000000000" pitchFamily="50" charset="-128"/>
                <a:ea typeface="HG丸ｺﾞｼｯｸM-PRO" panose="020F0600000000000000" pitchFamily="50" charset="-128"/>
              </a:rPr>
              <a:t>・ロータリーの刃の交換作業時に刃が手の平に</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突き刺さった。</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・籾排出部の折りたたみ作業時に指を挟まれた。</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・ビニールハウスの補修中に足を滑らせて転落し、</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腰の骨を骨折した。</a:t>
            </a:r>
            <a:endParaRPr lang="en-US" altLang="ja-JP" sz="1400" dirty="0">
              <a:latin typeface="HG丸ｺﾞｼｯｸM-PRO" panose="020F0600000000000000" pitchFamily="50" charset="-128"/>
              <a:ea typeface="HG丸ｺﾞｼｯｸM-PRO" panose="020F0600000000000000" pitchFamily="50" charset="-128"/>
            </a:endParaRPr>
          </a:p>
        </p:txBody>
      </p:sp>
      <p:pic>
        <p:nvPicPr>
          <p:cNvPr id="1031" name="Picture 7" descr="http://www.pref.shiga.lg.jp/a/koho/image_character/caffy/pause/images/047.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0664" y="7001851"/>
            <a:ext cx="1311386" cy="13938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草原のイラスト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34068"/>
            <a:ext cx="2857500" cy="15896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草原のイラスト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328" y="9134557"/>
            <a:ext cx="2857500" cy="158963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草原のイラスト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4446" y="9134557"/>
            <a:ext cx="2857500" cy="1589630"/>
          </a:xfrm>
          <a:prstGeom prst="rect">
            <a:avLst/>
          </a:prstGeom>
          <a:noFill/>
          <a:extLst>
            <a:ext uri="{909E8E84-426E-40DD-AFC4-6F175D3DCCD1}">
              <a14:hiddenFill xmlns:a14="http://schemas.microsoft.com/office/drawing/2010/main">
                <a:solidFill>
                  <a:srgbClr val="FFFFFF"/>
                </a:solidFill>
              </a14:hiddenFill>
            </a:ext>
          </a:extLst>
        </p:spPr>
      </p:pic>
      <p:sp>
        <p:nvSpPr>
          <p:cNvPr id="27" name="テキスト ボックス 26"/>
          <p:cNvSpPr txBox="1"/>
          <p:nvPr/>
        </p:nvSpPr>
        <p:spPr>
          <a:xfrm>
            <a:off x="2719471" y="10118462"/>
            <a:ext cx="2185214" cy="292388"/>
          </a:xfrm>
          <a:prstGeom prst="rect">
            <a:avLst/>
          </a:prstGeom>
          <a:noFill/>
        </p:spPr>
        <p:txBody>
          <a:bodyPr wrap="non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滋賀県みらいの農業振興課</a:t>
            </a:r>
            <a:endParaRPr kumimoji="1" lang="en-US" altLang="ja-JP" sz="1300" dirty="0">
              <a:latin typeface="HG丸ｺﾞｼｯｸM-PRO" panose="020F0600000000000000" pitchFamily="50" charset="-128"/>
              <a:ea typeface="HG丸ｺﾞｼｯｸM-PRO" panose="020F0600000000000000" pitchFamily="50" charset="-128"/>
            </a:endParaRPr>
          </a:p>
        </p:txBody>
      </p:sp>
      <p:sp>
        <p:nvSpPr>
          <p:cNvPr id="4" name="角丸四角形吹き出し 3"/>
          <p:cNvSpPr>
            <a:spLocks/>
          </p:cNvSpPr>
          <p:nvPr/>
        </p:nvSpPr>
        <p:spPr>
          <a:xfrm>
            <a:off x="3924647" y="2556198"/>
            <a:ext cx="3357403" cy="3444991"/>
          </a:xfrm>
          <a:custGeom>
            <a:avLst/>
            <a:gdLst>
              <a:gd name="connsiteX0" fmla="*/ 0 w 2952329"/>
              <a:gd name="connsiteY0" fmla="*/ 492065 h 3671051"/>
              <a:gd name="connsiteX1" fmla="*/ 492065 w 2952329"/>
              <a:gd name="connsiteY1" fmla="*/ 0 h 3671051"/>
              <a:gd name="connsiteX2" fmla="*/ 492055 w 2952329"/>
              <a:gd name="connsiteY2" fmla="*/ 0 h 3671051"/>
              <a:gd name="connsiteX3" fmla="*/ 492055 w 2952329"/>
              <a:gd name="connsiteY3" fmla="*/ 0 h 3671051"/>
              <a:gd name="connsiteX4" fmla="*/ 1230137 w 2952329"/>
              <a:gd name="connsiteY4" fmla="*/ 0 h 3671051"/>
              <a:gd name="connsiteX5" fmla="*/ 2460264 w 2952329"/>
              <a:gd name="connsiteY5" fmla="*/ 0 h 3671051"/>
              <a:gd name="connsiteX6" fmla="*/ 2952329 w 2952329"/>
              <a:gd name="connsiteY6" fmla="*/ 492065 h 3671051"/>
              <a:gd name="connsiteX7" fmla="*/ 2952329 w 2952329"/>
              <a:gd name="connsiteY7" fmla="*/ 611842 h 3671051"/>
              <a:gd name="connsiteX8" fmla="*/ 2952329 w 2952329"/>
              <a:gd name="connsiteY8" fmla="*/ 611842 h 3671051"/>
              <a:gd name="connsiteX9" fmla="*/ 2952329 w 2952329"/>
              <a:gd name="connsiteY9" fmla="*/ 1529605 h 3671051"/>
              <a:gd name="connsiteX10" fmla="*/ 2952329 w 2952329"/>
              <a:gd name="connsiteY10" fmla="*/ 3178986 h 3671051"/>
              <a:gd name="connsiteX11" fmla="*/ 2460264 w 2952329"/>
              <a:gd name="connsiteY11" fmla="*/ 3671051 h 3671051"/>
              <a:gd name="connsiteX12" fmla="*/ 1230137 w 2952329"/>
              <a:gd name="connsiteY12" fmla="*/ 3671051 h 3671051"/>
              <a:gd name="connsiteX13" fmla="*/ 492055 w 2952329"/>
              <a:gd name="connsiteY13" fmla="*/ 3671051 h 3671051"/>
              <a:gd name="connsiteX14" fmla="*/ 492055 w 2952329"/>
              <a:gd name="connsiteY14" fmla="*/ 3671051 h 3671051"/>
              <a:gd name="connsiteX15" fmla="*/ 492065 w 2952329"/>
              <a:gd name="connsiteY15" fmla="*/ 3671051 h 3671051"/>
              <a:gd name="connsiteX16" fmla="*/ 0 w 2952329"/>
              <a:gd name="connsiteY16" fmla="*/ 3178986 h 3671051"/>
              <a:gd name="connsiteX17" fmla="*/ 0 w 2952329"/>
              <a:gd name="connsiteY17" fmla="*/ 1529605 h 3671051"/>
              <a:gd name="connsiteX18" fmla="*/ -196182 w 2952329"/>
              <a:gd name="connsiteY18" fmla="*/ 1005721 h 3671051"/>
              <a:gd name="connsiteX19" fmla="*/ 0 w 2952329"/>
              <a:gd name="connsiteY19" fmla="*/ 611842 h 3671051"/>
              <a:gd name="connsiteX20" fmla="*/ 0 w 2952329"/>
              <a:gd name="connsiteY20" fmla="*/ 492065 h 3671051"/>
              <a:gd name="connsiteX0" fmla="*/ 196182 w 3148511"/>
              <a:gd name="connsiteY0" fmla="*/ 492065 h 3671051"/>
              <a:gd name="connsiteX1" fmla="*/ 688247 w 3148511"/>
              <a:gd name="connsiteY1" fmla="*/ 0 h 3671051"/>
              <a:gd name="connsiteX2" fmla="*/ 688237 w 3148511"/>
              <a:gd name="connsiteY2" fmla="*/ 0 h 3671051"/>
              <a:gd name="connsiteX3" fmla="*/ 688237 w 3148511"/>
              <a:gd name="connsiteY3" fmla="*/ 0 h 3671051"/>
              <a:gd name="connsiteX4" fmla="*/ 1426319 w 3148511"/>
              <a:gd name="connsiteY4" fmla="*/ 0 h 3671051"/>
              <a:gd name="connsiteX5" fmla="*/ 2656446 w 3148511"/>
              <a:gd name="connsiteY5" fmla="*/ 0 h 3671051"/>
              <a:gd name="connsiteX6" fmla="*/ 3148511 w 3148511"/>
              <a:gd name="connsiteY6" fmla="*/ 492065 h 3671051"/>
              <a:gd name="connsiteX7" fmla="*/ 3148511 w 3148511"/>
              <a:gd name="connsiteY7" fmla="*/ 611842 h 3671051"/>
              <a:gd name="connsiteX8" fmla="*/ 3148511 w 3148511"/>
              <a:gd name="connsiteY8" fmla="*/ 611842 h 3671051"/>
              <a:gd name="connsiteX9" fmla="*/ 3148511 w 3148511"/>
              <a:gd name="connsiteY9" fmla="*/ 1529605 h 3671051"/>
              <a:gd name="connsiteX10" fmla="*/ 3148511 w 3148511"/>
              <a:gd name="connsiteY10" fmla="*/ 3178986 h 3671051"/>
              <a:gd name="connsiteX11" fmla="*/ 2656446 w 3148511"/>
              <a:gd name="connsiteY11" fmla="*/ 3671051 h 3671051"/>
              <a:gd name="connsiteX12" fmla="*/ 1426319 w 3148511"/>
              <a:gd name="connsiteY12" fmla="*/ 3671051 h 3671051"/>
              <a:gd name="connsiteX13" fmla="*/ 688237 w 3148511"/>
              <a:gd name="connsiteY13" fmla="*/ 3671051 h 3671051"/>
              <a:gd name="connsiteX14" fmla="*/ 688237 w 3148511"/>
              <a:gd name="connsiteY14" fmla="*/ 3671051 h 3671051"/>
              <a:gd name="connsiteX15" fmla="*/ 688247 w 3148511"/>
              <a:gd name="connsiteY15" fmla="*/ 3671051 h 3671051"/>
              <a:gd name="connsiteX16" fmla="*/ 196182 w 3148511"/>
              <a:gd name="connsiteY16" fmla="*/ 3178986 h 3671051"/>
              <a:gd name="connsiteX17" fmla="*/ 196182 w 3148511"/>
              <a:gd name="connsiteY17" fmla="*/ 1529605 h 3671051"/>
              <a:gd name="connsiteX18" fmla="*/ 0 w 3148511"/>
              <a:gd name="connsiteY18" fmla="*/ 1005721 h 3671051"/>
              <a:gd name="connsiteX19" fmla="*/ 196182 w 3148511"/>
              <a:gd name="connsiteY19" fmla="*/ 916642 h 3671051"/>
              <a:gd name="connsiteX20" fmla="*/ 196182 w 3148511"/>
              <a:gd name="connsiteY20" fmla="*/ 492065 h 3671051"/>
              <a:gd name="connsiteX0" fmla="*/ 196182 w 3148511"/>
              <a:gd name="connsiteY0" fmla="*/ 492065 h 3671051"/>
              <a:gd name="connsiteX1" fmla="*/ 688247 w 3148511"/>
              <a:gd name="connsiteY1" fmla="*/ 0 h 3671051"/>
              <a:gd name="connsiteX2" fmla="*/ 688237 w 3148511"/>
              <a:gd name="connsiteY2" fmla="*/ 0 h 3671051"/>
              <a:gd name="connsiteX3" fmla="*/ 688237 w 3148511"/>
              <a:gd name="connsiteY3" fmla="*/ 0 h 3671051"/>
              <a:gd name="connsiteX4" fmla="*/ 1426319 w 3148511"/>
              <a:gd name="connsiteY4" fmla="*/ 0 h 3671051"/>
              <a:gd name="connsiteX5" fmla="*/ 2656446 w 3148511"/>
              <a:gd name="connsiteY5" fmla="*/ 0 h 3671051"/>
              <a:gd name="connsiteX6" fmla="*/ 3148511 w 3148511"/>
              <a:gd name="connsiteY6" fmla="*/ 492065 h 3671051"/>
              <a:gd name="connsiteX7" fmla="*/ 3148511 w 3148511"/>
              <a:gd name="connsiteY7" fmla="*/ 611842 h 3671051"/>
              <a:gd name="connsiteX8" fmla="*/ 3148511 w 3148511"/>
              <a:gd name="connsiteY8" fmla="*/ 611842 h 3671051"/>
              <a:gd name="connsiteX9" fmla="*/ 3148511 w 3148511"/>
              <a:gd name="connsiteY9" fmla="*/ 1529605 h 3671051"/>
              <a:gd name="connsiteX10" fmla="*/ 3148511 w 3148511"/>
              <a:gd name="connsiteY10" fmla="*/ 3178986 h 3671051"/>
              <a:gd name="connsiteX11" fmla="*/ 2656446 w 3148511"/>
              <a:gd name="connsiteY11" fmla="*/ 3671051 h 3671051"/>
              <a:gd name="connsiteX12" fmla="*/ 1426319 w 3148511"/>
              <a:gd name="connsiteY12" fmla="*/ 3671051 h 3671051"/>
              <a:gd name="connsiteX13" fmla="*/ 688237 w 3148511"/>
              <a:gd name="connsiteY13" fmla="*/ 3671051 h 3671051"/>
              <a:gd name="connsiteX14" fmla="*/ 688237 w 3148511"/>
              <a:gd name="connsiteY14" fmla="*/ 3671051 h 3671051"/>
              <a:gd name="connsiteX15" fmla="*/ 688247 w 3148511"/>
              <a:gd name="connsiteY15" fmla="*/ 3671051 h 3671051"/>
              <a:gd name="connsiteX16" fmla="*/ 196182 w 3148511"/>
              <a:gd name="connsiteY16" fmla="*/ 3178986 h 3671051"/>
              <a:gd name="connsiteX17" fmla="*/ 189832 w 3148511"/>
              <a:gd name="connsiteY17" fmla="*/ 1123205 h 3671051"/>
              <a:gd name="connsiteX18" fmla="*/ 0 w 3148511"/>
              <a:gd name="connsiteY18" fmla="*/ 1005721 h 3671051"/>
              <a:gd name="connsiteX19" fmla="*/ 196182 w 3148511"/>
              <a:gd name="connsiteY19" fmla="*/ 916642 h 3671051"/>
              <a:gd name="connsiteX20" fmla="*/ 196182 w 3148511"/>
              <a:gd name="connsiteY20" fmla="*/ 492065 h 3671051"/>
              <a:gd name="connsiteX0" fmla="*/ 335007 w 3287336"/>
              <a:gd name="connsiteY0" fmla="*/ 492065 h 3671051"/>
              <a:gd name="connsiteX1" fmla="*/ 827072 w 3287336"/>
              <a:gd name="connsiteY1" fmla="*/ 0 h 3671051"/>
              <a:gd name="connsiteX2" fmla="*/ 827062 w 3287336"/>
              <a:gd name="connsiteY2" fmla="*/ 0 h 3671051"/>
              <a:gd name="connsiteX3" fmla="*/ 827062 w 3287336"/>
              <a:gd name="connsiteY3" fmla="*/ 0 h 3671051"/>
              <a:gd name="connsiteX4" fmla="*/ 1565144 w 3287336"/>
              <a:gd name="connsiteY4" fmla="*/ 0 h 3671051"/>
              <a:gd name="connsiteX5" fmla="*/ 2795271 w 3287336"/>
              <a:gd name="connsiteY5" fmla="*/ 0 h 3671051"/>
              <a:gd name="connsiteX6" fmla="*/ 3287336 w 3287336"/>
              <a:gd name="connsiteY6" fmla="*/ 492065 h 3671051"/>
              <a:gd name="connsiteX7" fmla="*/ 3287336 w 3287336"/>
              <a:gd name="connsiteY7" fmla="*/ 611842 h 3671051"/>
              <a:gd name="connsiteX8" fmla="*/ 3287336 w 3287336"/>
              <a:gd name="connsiteY8" fmla="*/ 611842 h 3671051"/>
              <a:gd name="connsiteX9" fmla="*/ 3287336 w 3287336"/>
              <a:gd name="connsiteY9" fmla="*/ 1529605 h 3671051"/>
              <a:gd name="connsiteX10" fmla="*/ 3287336 w 3287336"/>
              <a:gd name="connsiteY10" fmla="*/ 3178986 h 3671051"/>
              <a:gd name="connsiteX11" fmla="*/ 2795271 w 3287336"/>
              <a:gd name="connsiteY11" fmla="*/ 3671051 h 3671051"/>
              <a:gd name="connsiteX12" fmla="*/ 1565144 w 3287336"/>
              <a:gd name="connsiteY12" fmla="*/ 3671051 h 3671051"/>
              <a:gd name="connsiteX13" fmla="*/ 827062 w 3287336"/>
              <a:gd name="connsiteY13" fmla="*/ 3671051 h 3671051"/>
              <a:gd name="connsiteX14" fmla="*/ 827062 w 3287336"/>
              <a:gd name="connsiteY14" fmla="*/ 3671051 h 3671051"/>
              <a:gd name="connsiteX15" fmla="*/ 827072 w 3287336"/>
              <a:gd name="connsiteY15" fmla="*/ 3671051 h 3671051"/>
              <a:gd name="connsiteX16" fmla="*/ 335007 w 3287336"/>
              <a:gd name="connsiteY16" fmla="*/ 3178986 h 3671051"/>
              <a:gd name="connsiteX17" fmla="*/ 328657 w 3287336"/>
              <a:gd name="connsiteY17" fmla="*/ 1123205 h 3671051"/>
              <a:gd name="connsiteX18" fmla="*/ 0 w 3287336"/>
              <a:gd name="connsiteY18" fmla="*/ 1005721 h 3671051"/>
              <a:gd name="connsiteX19" fmla="*/ 335007 w 3287336"/>
              <a:gd name="connsiteY19" fmla="*/ 916642 h 3671051"/>
              <a:gd name="connsiteX20" fmla="*/ 335007 w 3287336"/>
              <a:gd name="connsiteY20" fmla="*/ 492065 h 367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87336" h="3671051">
                <a:moveTo>
                  <a:pt x="335007" y="492065"/>
                </a:moveTo>
                <a:cubicBezTo>
                  <a:pt x="335007" y="220305"/>
                  <a:pt x="555312" y="0"/>
                  <a:pt x="827072" y="0"/>
                </a:cubicBezTo>
                <a:lnTo>
                  <a:pt x="827062" y="0"/>
                </a:lnTo>
                <a:lnTo>
                  <a:pt x="827062" y="0"/>
                </a:lnTo>
                <a:lnTo>
                  <a:pt x="1565144" y="0"/>
                </a:lnTo>
                <a:lnTo>
                  <a:pt x="2795271" y="0"/>
                </a:lnTo>
                <a:cubicBezTo>
                  <a:pt x="3067031" y="0"/>
                  <a:pt x="3287336" y="220305"/>
                  <a:pt x="3287336" y="492065"/>
                </a:cubicBezTo>
                <a:lnTo>
                  <a:pt x="3287336" y="611842"/>
                </a:lnTo>
                <a:lnTo>
                  <a:pt x="3287336" y="611842"/>
                </a:lnTo>
                <a:lnTo>
                  <a:pt x="3287336" y="1529605"/>
                </a:lnTo>
                <a:lnTo>
                  <a:pt x="3287336" y="3178986"/>
                </a:lnTo>
                <a:cubicBezTo>
                  <a:pt x="3287336" y="3450746"/>
                  <a:pt x="3067031" y="3671051"/>
                  <a:pt x="2795271" y="3671051"/>
                </a:cubicBezTo>
                <a:lnTo>
                  <a:pt x="1565144" y="3671051"/>
                </a:lnTo>
                <a:lnTo>
                  <a:pt x="827062" y="3671051"/>
                </a:lnTo>
                <a:lnTo>
                  <a:pt x="827062" y="3671051"/>
                </a:lnTo>
                <a:lnTo>
                  <a:pt x="827072" y="3671051"/>
                </a:lnTo>
                <a:cubicBezTo>
                  <a:pt x="555312" y="3671051"/>
                  <a:pt x="335007" y="3450746"/>
                  <a:pt x="335007" y="3178986"/>
                </a:cubicBezTo>
                <a:cubicBezTo>
                  <a:pt x="332890" y="2493726"/>
                  <a:pt x="330774" y="1808465"/>
                  <a:pt x="328657" y="1123205"/>
                </a:cubicBezTo>
                <a:lnTo>
                  <a:pt x="0" y="1005721"/>
                </a:lnTo>
                <a:lnTo>
                  <a:pt x="335007" y="916642"/>
                </a:lnTo>
                <a:lnTo>
                  <a:pt x="335007" y="492065"/>
                </a:lnTo>
                <a:close/>
              </a:path>
            </a:pathLst>
          </a:cu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6" name="角丸四角形 35"/>
          <p:cNvSpPr/>
          <p:nvPr/>
        </p:nvSpPr>
        <p:spPr>
          <a:xfrm>
            <a:off x="214239" y="8739810"/>
            <a:ext cx="1506054" cy="95410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HG丸ｺﾞｼｯｸM-PRO" panose="020F0600000000000000" pitchFamily="50" charset="-128"/>
                <a:ea typeface="HG丸ｺﾞｼｯｸM-PRO" panose="020F0600000000000000" pitchFamily="50" charset="-128"/>
              </a:rPr>
              <a:t>ほ場退出</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pPr algn="ctr"/>
            <a:r>
              <a:rPr lang="ja-JP" altLang="en-US" sz="1600" b="1" dirty="0">
                <a:solidFill>
                  <a:schemeClr val="tx1"/>
                </a:solidFill>
                <a:latin typeface="HG丸ｺﾞｼｯｸM-PRO" panose="020F0600000000000000" pitchFamily="50" charset="-128"/>
                <a:ea typeface="HG丸ｺﾞｼｯｸM-PRO" panose="020F0600000000000000" pitchFamily="50" charset="-128"/>
              </a:rPr>
              <a:t>・移動</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（７件）</a:t>
            </a:r>
          </a:p>
        </p:txBody>
      </p:sp>
      <p:sp>
        <p:nvSpPr>
          <p:cNvPr id="32" name="タイトル 1"/>
          <p:cNvSpPr>
            <a:spLocks noGrp="1"/>
          </p:cNvSpPr>
          <p:nvPr>
            <p:ph type="ctrTitle"/>
          </p:nvPr>
        </p:nvSpPr>
        <p:spPr>
          <a:xfrm>
            <a:off x="2587672" y="178088"/>
            <a:ext cx="4104456" cy="950560"/>
          </a:xfrm>
        </p:spPr>
        <p:txBody>
          <a:bodyPr>
            <a:normAutofit/>
          </a:bodyPr>
          <a:lstStyle/>
          <a:p>
            <a:pPr algn="l"/>
            <a:r>
              <a:rPr lang="ja-JP" altLang="en-US" sz="4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2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4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農作業事故</a:t>
            </a:r>
          </a:p>
        </p:txBody>
      </p:sp>
      <p:sp>
        <p:nvSpPr>
          <p:cNvPr id="31" name="Text Box 44"/>
          <p:cNvSpPr txBox="1">
            <a:spLocks noChangeArrowheads="1"/>
          </p:cNvSpPr>
          <p:nvPr/>
        </p:nvSpPr>
        <p:spPr bwMode="auto">
          <a:xfrm>
            <a:off x="5864246" y="8488887"/>
            <a:ext cx="1655763"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600" dirty="0"/>
              <a:t>滋賀県イメージキャラクター「キャッフィー」</a:t>
            </a:r>
          </a:p>
        </p:txBody>
      </p:sp>
      <p:sp>
        <p:nvSpPr>
          <p:cNvPr id="2" name="正方形/長方形 1"/>
          <p:cNvSpPr/>
          <p:nvPr/>
        </p:nvSpPr>
        <p:spPr>
          <a:xfrm>
            <a:off x="1039079" y="244773"/>
            <a:ext cx="2261732" cy="523220"/>
          </a:xfrm>
          <a:prstGeom prst="rect">
            <a:avLst/>
          </a:prstGeom>
        </p:spPr>
        <p:txBody>
          <a:bodyPr wrap="square">
            <a:spAutoFit/>
          </a:bodyPr>
          <a:lstStyle/>
          <a:p>
            <a:r>
              <a:rPr lang="ja-JP" altLang="en-US" sz="2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あ わ な い</a:t>
            </a:r>
            <a:endParaRPr lang="ja-JP" altLang="en-US" sz="2400" dirty="0">
              <a:solidFill>
                <a:srgbClr val="FF0000"/>
              </a:solidFill>
            </a:endParaRPr>
          </a:p>
        </p:txBody>
      </p:sp>
      <p:sp>
        <p:nvSpPr>
          <p:cNvPr id="33" name="正方形/長方形 32"/>
          <p:cNvSpPr/>
          <p:nvPr/>
        </p:nvSpPr>
        <p:spPr>
          <a:xfrm>
            <a:off x="1039079" y="573452"/>
            <a:ext cx="2261732" cy="523220"/>
          </a:xfrm>
          <a:prstGeom prst="rect">
            <a:avLst/>
          </a:prstGeom>
        </p:spPr>
        <p:txBody>
          <a:bodyPr wrap="square">
            <a:spAutoFit/>
          </a:bodyPr>
          <a:lstStyle/>
          <a:p>
            <a:r>
              <a:rPr lang="ja-JP" altLang="en-US" sz="2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おこさない</a:t>
            </a:r>
            <a:endParaRPr lang="ja-JP" altLang="en-US" sz="2400" dirty="0">
              <a:solidFill>
                <a:srgbClr val="FF0000"/>
              </a:solidFill>
            </a:endParaRPr>
          </a:p>
        </p:txBody>
      </p:sp>
      <p:sp>
        <p:nvSpPr>
          <p:cNvPr id="39" name="角丸四角形 35">
            <a:extLst>
              <a:ext uri="{FF2B5EF4-FFF2-40B4-BE49-F238E27FC236}">
                <a16:creationId xmlns:a16="http://schemas.microsoft.com/office/drawing/2014/main" id="{8ACA872F-E6B5-4B87-9E32-E534B2A2F11D}"/>
              </a:ext>
            </a:extLst>
          </p:cNvPr>
          <p:cNvSpPr/>
          <p:nvPr/>
        </p:nvSpPr>
        <p:spPr>
          <a:xfrm>
            <a:off x="206511" y="7554816"/>
            <a:ext cx="1506054" cy="111999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b="1" dirty="0">
                <a:solidFill>
                  <a:schemeClr val="tx1"/>
                </a:solidFill>
                <a:latin typeface="HG丸ｺﾞｼｯｸM-PRO" panose="020F0600000000000000" pitchFamily="50" charset="-128"/>
                <a:ea typeface="HG丸ｺﾞｼｯｸM-PRO" panose="020F0600000000000000" pitchFamily="50" charset="-128"/>
              </a:rPr>
              <a:t>点検・整備</a:t>
            </a:r>
            <a:endParaRPr lang="en-US" altLang="ja-JP" sz="18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r>
              <a:rPr lang="ja-JP" altLang="en-US" sz="1400" dirty="0">
                <a:solidFill>
                  <a:schemeClr val="tx1"/>
                </a:solidFill>
                <a:latin typeface="HG丸ｺﾞｼｯｸM-PRO" panose="020F0600000000000000" pitchFamily="50" charset="-128"/>
                <a:ea typeface="HG丸ｺﾞｼｯｸM-PRO" panose="020F0600000000000000" pitchFamily="50" charset="-128"/>
              </a:rPr>
              <a:t>６</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件）</a:t>
            </a:r>
          </a:p>
        </p:txBody>
      </p:sp>
      <p:sp>
        <p:nvSpPr>
          <p:cNvPr id="40" name="テキスト ボックス 39">
            <a:extLst>
              <a:ext uri="{FF2B5EF4-FFF2-40B4-BE49-F238E27FC236}">
                <a16:creationId xmlns:a16="http://schemas.microsoft.com/office/drawing/2014/main" id="{B9CC02E6-E796-4E8B-9327-76E7676D33C2}"/>
              </a:ext>
            </a:extLst>
          </p:cNvPr>
          <p:cNvSpPr txBox="1"/>
          <p:nvPr/>
        </p:nvSpPr>
        <p:spPr>
          <a:xfrm>
            <a:off x="1731255" y="8763986"/>
            <a:ext cx="5211683" cy="954107"/>
          </a:xfrm>
          <a:prstGeom prst="rect">
            <a:avLst/>
          </a:prstGeom>
          <a:noFill/>
        </p:spPr>
        <p:txBody>
          <a:bodyPr wrap="none" rtlCol="0">
            <a:spAutoFit/>
          </a:bodyPr>
          <a:lstStyle/>
          <a:p>
            <a:r>
              <a:rPr lang="ja-JP" altLang="en-US" sz="1400" dirty="0">
                <a:latin typeface="HG丸ｺﾞｼｯｸM-PRO" panose="020F0600000000000000" pitchFamily="50" charset="-128"/>
                <a:ea typeface="HG丸ｺﾞｼｯｸM-PRO" panose="020F0600000000000000" pitchFamily="50" charset="-128"/>
              </a:rPr>
              <a:t>・圃場移動中に、クローラ内の土をけり落としていたところ、</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足をクローラに挟まれ、右足の指が切断された。</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・刈り取りほ場に移動中、田への侵入口を見誤り、</a:t>
            </a:r>
            <a:endParaRPr lang="en-US" altLang="ja-JP" sz="1400" dirty="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バックしている時に道路路肩から転落した。</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28" name="テキスト ボックス 27">
            <a:extLst>
              <a:ext uri="{FF2B5EF4-FFF2-40B4-BE49-F238E27FC236}">
                <a16:creationId xmlns:a16="http://schemas.microsoft.com/office/drawing/2014/main" id="{795107A2-6A53-4627-8603-2893757DD43F}"/>
              </a:ext>
            </a:extLst>
          </p:cNvPr>
          <p:cNvSpPr txBox="1"/>
          <p:nvPr/>
        </p:nvSpPr>
        <p:spPr>
          <a:xfrm>
            <a:off x="165658" y="5751255"/>
            <a:ext cx="4459248" cy="405419"/>
          </a:xfrm>
          <a:prstGeom prst="rect">
            <a:avLst/>
          </a:prstGeom>
          <a:noFill/>
        </p:spPr>
        <p:txBody>
          <a:bodyPr wrap="square" lIns="96698" tIns="48349" rIns="96698" bIns="48349" rtlCol="0">
            <a:spAutoFit/>
          </a:bodyPr>
          <a:lstStyle/>
          <a:p>
            <a:r>
              <a:rPr lang="ja-JP" altLang="en-US" sz="2000" b="1" dirty="0">
                <a:highlight>
                  <a:srgbClr val="97E5A0"/>
                </a:highlight>
                <a:latin typeface="HG丸ｺﾞｼｯｸM-PRO" panose="020F0600000000000000" pitchFamily="50" charset="-128"/>
                <a:ea typeface="HG丸ｺﾞｼｯｸM-PRO" panose="020F0600000000000000" pitchFamily="50" charset="-128"/>
              </a:rPr>
              <a:t>令和７年に発生した農作業事故の例</a:t>
            </a:r>
            <a:endParaRPr lang="en-US" altLang="ja-JP" sz="600" b="1" dirty="0">
              <a:highlight>
                <a:srgbClr val="97E5A0"/>
              </a:highlight>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AF715BCF-46D0-4BBD-8506-26A9BE9441E2}"/>
              </a:ext>
            </a:extLst>
          </p:cNvPr>
          <p:cNvSpPr txBox="1"/>
          <p:nvPr/>
        </p:nvSpPr>
        <p:spPr>
          <a:xfrm>
            <a:off x="165658" y="1225011"/>
            <a:ext cx="4459248" cy="405419"/>
          </a:xfrm>
          <a:prstGeom prst="rect">
            <a:avLst/>
          </a:prstGeom>
          <a:noFill/>
        </p:spPr>
        <p:txBody>
          <a:bodyPr wrap="square" lIns="96698" tIns="48349" rIns="96698" bIns="48349" rtlCol="0">
            <a:spAutoFit/>
          </a:bodyPr>
          <a:lstStyle/>
          <a:p>
            <a:r>
              <a:rPr lang="ja-JP" altLang="en-US" sz="2000" b="1" dirty="0">
                <a:highlight>
                  <a:srgbClr val="97E5A0"/>
                </a:highlight>
                <a:latin typeface="HG丸ｺﾞｼｯｸM-PRO" panose="020F0600000000000000" pitchFamily="50" charset="-128"/>
                <a:ea typeface="HG丸ｺﾞｼｯｸM-PRO" panose="020F0600000000000000" pitchFamily="50" charset="-128"/>
              </a:rPr>
              <a:t>県内の農作業事故発生状況</a:t>
            </a:r>
            <a:r>
              <a:rPr lang="ja-JP" altLang="en-US" sz="1100" dirty="0">
                <a:highlight>
                  <a:srgbClr val="97E5A0"/>
                </a:highlight>
                <a:latin typeface="HG丸ｺﾞｼｯｸM-PRO" panose="020F0600000000000000" pitchFamily="50" charset="-128"/>
                <a:ea typeface="HG丸ｺﾞｼｯｸM-PRO" panose="020F0600000000000000" pitchFamily="50" charset="-128"/>
              </a:rPr>
              <a:t>（</a:t>
            </a:r>
            <a:r>
              <a:rPr lang="en-US" altLang="ja-JP" sz="1100" dirty="0">
                <a:highlight>
                  <a:srgbClr val="97E5A0"/>
                </a:highlight>
                <a:latin typeface="HG丸ｺﾞｼｯｸM-PRO" panose="020F0600000000000000" pitchFamily="50" charset="-128"/>
                <a:ea typeface="HG丸ｺﾞｼｯｸM-PRO" panose="020F0600000000000000" pitchFamily="50" charset="-128"/>
              </a:rPr>
              <a:t>R</a:t>
            </a:r>
            <a:r>
              <a:rPr lang="ja-JP" altLang="en-US" sz="1100" dirty="0">
                <a:highlight>
                  <a:srgbClr val="97E5A0"/>
                </a:highlight>
                <a:latin typeface="HG丸ｺﾞｼｯｸM-PRO" panose="020F0600000000000000" pitchFamily="50" charset="-128"/>
                <a:ea typeface="HG丸ｺﾞｼｯｸM-PRO" panose="020F0600000000000000" pitchFamily="50" charset="-128"/>
              </a:rPr>
              <a:t>７年）</a:t>
            </a:r>
            <a:endParaRPr lang="en-US" altLang="ja-JP" sz="600" dirty="0">
              <a:highlight>
                <a:srgbClr val="97E5A0"/>
              </a:highlight>
              <a:latin typeface="HG丸ｺﾞｼｯｸM-PRO" panose="020F0600000000000000" pitchFamily="50" charset="-128"/>
              <a:ea typeface="HG丸ｺﾞｼｯｸM-PRO" panose="020F0600000000000000" pitchFamily="50" charset="-128"/>
            </a:endParaRPr>
          </a:p>
        </p:txBody>
      </p:sp>
      <p:graphicFrame>
        <p:nvGraphicFramePr>
          <p:cNvPr id="26" name="グラフ 25">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2068174340"/>
              </p:ext>
            </p:extLst>
          </p:nvPr>
        </p:nvGraphicFramePr>
        <p:xfrm>
          <a:off x="226672" y="2841835"/>
          <a:ext cx="3886546" cy="23922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7" name="グラフ 36">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3841106878"/>
              </p:ext>
            </p:extLst>
          </p:nvPr>
        </p:nvGraphicFramePr>
        <p:xfrm>
          <a:off x="3946948" y="2667354"/>
          <a:ext cx="3510308" cy="275479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3404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98016" y="1404070"/>
            <a:ext cx="6765229" cy="590333"/>
          </a:xfrm>
          <a:prstGeom prst="roundRect">
            <a:avLst>
              <a:gd name="adj" fmla="val 50000"/>
            </a:avLst>
          </a:prstGeom>
          <a:solidFill>
            <a:srgbClr val="FFFF00"/>
          </a:solidFill>
          <a:ln w="2222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500816" y="273944"/>
            <a:ext cx="6765229" cy="1175923"/>
          </a:xfrm>
        </p:spPr>
        <p:txBody>
          <a:bodyPr>
            <a:normAutofit/>
          </a:bodyPr>
          <a:lstStyle/>
          <a:p>
            <a:pPr algn="l"/>
            <a:r>
              <a:rPr lang="ja-JP" altLang="en-US" sz="25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農作業事故は、</a:t>
            </a:r>
            <a:r>
              <a:rPr lang="en-US" altLang="ja-JP" sz="25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1</a:t>
            </a:r>
            <a:r>
              <a:rPr lang="ja-JP" altLang="en-US" sz="25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年中発生しています。</a:t>
            </a:r>
            <a:br>
              <a:rPr lang="en-US" altLang="ja-JP" sz="25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br>
            <a:r>
              <a:rPr lang="ja-JP" altLang="en-US" sz="25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作業前のチェックと「声かけ」で事故防止！</a:t>
            </a:r>
          </a:p>
        </p:txBody>
      </p:sp>
      <p:sp>
        <p:nvSpPr>
          <p:cNvPr id="25" name="タイトル 1"/>
          <p:cNvSpPr txBox="1">
            <a:spLocks/>
          </p:cNvSpPr>
          <p:nvPr/>
        </p:nvSpPr>
        <p:spPr>
          <a:xfrm>
            <a:off x="-25296" y="1275870"/>
            <a:ext cx="7488831" cy="831910"/>
          </a:xfrm>
          <a:prstGeom prst="rect">
            <a:avLst/>
          </a:prstGeom>
          <a:ln>
            <a:noFill/>
          </a:ln>
        </p:spPr>
        <p:txBody>
          <a:bodyPr vert="horz" lIns="96698" tIns="48349" rIns="96698" bIns="48349" rtlCol="0" anchor="ctr">
            <a:normAutofit fontScale="97500"/>
          </a:bodyPr>
          <a:lstStyle>
            <a:lvl1pPr algn="ctr" defTabSz="966978" rtl="0" eaLnBrk="1" latinLnBrk="0" hangingPunct="1">
              <a:spcBef>
                <a:spcPct val="0"/>
              </a:spcBef>
              <a:buNone/>
              <a:defRPr kumimoji="1" sz="4700" kern="1200">
                <a:solidFill>
                  <a:schemeClr val="tx1"/>
                </a:solidFill>
                <a:latin typeface="+mj-lt"/>
                <a:ea typeface="+mj-ea"/>
                <a:cs typeface="+mj-cs"/>
              </a:defRPr>
            </a:lvl1pPr>
          </a:lstStyle>
          <a:p>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秋の農作業安全月間</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令和８年８月１日</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土</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10</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月</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31</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日</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土</a:t>
            </a:r>
            <a:r>
              <a:rPr lang="en-US" altLang="ja-JP"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endParaRPr lang="ja-JP" altLang="en-US" sz="1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pic>
        <p:nvPicPr>
          <p:cNvPr id="1028" name="Picture 4" descr="草原のイラスト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47" y="9118409"/>
            <a:ext cx="2857500" cy="15896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草原のイラスト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1283" y="9118409"/>
            <a:ext cx="2857500" cy="15896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草原のイラスト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6057" y="9112643"/>
            <a:ext cx="2857500" cy="1589630"/>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p:cNvSpPr txBox="1"/>
          <p:nvPr/>
        </p:nvSpPr>
        <p:spPr>
          <a:xfrm>
            <a:off x="2662517" y="10117038"/>
            <a:ext cx="2185214" cy="292388"/>
          </a:xfrm>
          <a:prstGeom prst="rect">
            <a:avLst/>
          </a:prstGeom>
          <a:noFill/>
        </p:spPr>
        <p:txBody>
          <a:bodyPr wrap="non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滋賀県みらいの農業振興課</a:t>
            </a:r>
            <a:endParaRPr kumimoji="1" lang="en-US" altLang="ja-JP" sz="1300" dirty="0">
              <a:latin typeface="HG丸ｺﾞｼｯｸM-PRO" panose="020F0600000000000000" pitchFamily="50" charset="-128"/>
              <a:ea typeface="HG丸ｺﾞｼｯｸM-PRO" panose="020F0600000000000000" pitchFamily="50" charset="-128"/>
            </a:endParaRPr>
          </a:p>
        </p:txBody>
      </p:sp>
      <p:pic>
        <p:nvPicPr>
          <p:cNvPr id="18" name="Picture 414" descr="t9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847" y="3697053"/>
            <a:ext cx="1254880" cy="90351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9" descr="トラクタ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3498" y="2180621"/>
            <a:ext cx="1222717" cy="917038"/>
          </a:xfrm>
          <a:prstGeom prst="rect">
            <a:avLst/>
          </a:prstGeom>
          <a:noFill/>
          <a:extLst>
            <a:ext uri="{909E8E84-426E-40DD-AFC4-6F175D3DCCD1}">
              <a14:hiddenFill xmlns:a14="http://schemas.microsoft.com/office/drawing/2010/main">
                <a:solidFill>
                  <a:srgbClr val="FFFFFF"/>
                </a:solidFill>
              </a14:hiddenFill>
            </a:ext>
          </a:extLst>
        </p:spPr>
      </p:pic>
      <p:sp>
        <p:nvSpPr>
          <p:cNvPr id="24" name="テキスト ボックス 23">
            <a:extLst>
              <a:ext uri="{FF2B5EF4-FFF2-40B4-BE49-F238E27FC236}">
                <a16:creationId xmlns:a16="http://schemas.microsoft.com/office/drawing/2014/main" id="{2E06E8D8-F2A6-46BB-A545-638A436BC112}"/>
              </a:ext>
            </a:extLst>
          </p:cNvPr>
          <p:cNvSpPr txBox="1"/>
          <p:nvPr/>
        </p:nvSpPr>
        <p:spPr>
          <a:xfrm>
            <a:off x="252239" y="2211308"/>
            <a:ext cx="2921244" cy="405419"/>
          </a:xfrm>
          <a:prstGeom prst="rect">
            <a:avLst/>
          </a:prstGeom>
          <a:noFill/>
        </p:spPr>
        <p:txBody>
          <a:bodyPr wrap="square" lIns="96698" tIns="48349" rIns="96698" bIns="48349" rtlCol="0">
            <a:spAutoFit/>
          </a:bodyPr>
          <a:lstStyle/>
          <a:p>
            <a:r>
              <a:rPr lang="ja-JP" altLang="en-US" b="1" dirty="0">
                <a:highlight>
                  <a:srgbClr val="97E5A0"/>
                </a:highlight>
                <a:latin typeface="HG丸ｺﾞｼｯｸM-PRO" panose="020F0600000000000000" pitchFamily="50" charset="-128"/>
                <a:ea typeface="HG丸ｺﾞｼｯｸM-PRO" panose="020F0600000000000000" pitchFamily="50" charset="-128"/>
              </a:rPr>
              <a:t>事故ゼロに向けて</a:t>
            </a:r>
            <a:endParaRPr lang="en-US" altLang="ja-JP" b="1" dirty="0">
              <a:effectLst>
                <a:outerShdw blurRad="38100" dist="38100" dir="2700000" algn="tl">
                  <a:srgbClr val="000000">
                    <a:alpha val="43137"/>
                  </a:srgbClr>
                </a:outerShdw>
              </a:effectLst>
              <a:highlight>
                <a:srgbClr val="97E5A0"/>
              </a:highlight>
              <a:latin typeface="HG丸ｺﾞｼｯｸM-PRO" panose="020F0600000000000000" pitchFamily="50" charset="-128"/>
              <a:ea typeface="HG丸ｺﾞｼｯｸM-PRO" panose="020F0600000000000000" pitchFamily="50" charset="-128"/>
            </a:endParaRPr>
          </a:p>
        </p:txBody>
      </p:sp>
      <p:sp>
        <p:nvSpPr>
          <p:cNvPr id="23" name="テキスト ボックス 22">
            <a:extLst>
              <a:ext uri="{FF2B5EF4-FFF2-40B4-BE49-F238E27FC236}">
                <a16:creationId xmlns:a16="http://schemas.microsoft.com/office/drawing/2014/main" id="{FDD0B104-093A-40CA-9500-220E36B4589E}"/>
              </a:ext>
            </a:extLst>
          </p:cNvPr>
          <p:cNvSpPr txBox="1"/>
          <p:nvPr/>
        </p:nvSpPr>
        <p:spPr>
          <a:xfrm>
            <a:off x="118598" y="6440209"/>
            <a:ext cx="7273051" cy="3406240"/>
          </a:xfrm>
          <a:prstGeom prst="rect">
            <a:avLst/>
          </a:prstGeom>
          <a:noFill/>
        </p:spPr>
        <p:txBody>
          <a:bodyPr wrap="square" lIns="96698" tIns="48349" rIns="96698" bIns="48349" rtlCol="0">
            <a:spAutoFit/>
          </a:bodyPr>
          <a:lstStyle/>
          <a:p>
            <a:r>
              <a:rPr lang="ja-JP" altLang="en-US" b="1" u="sng" dirty="0">
                <a:latin typeface="HG丸ｺﾞｼｯｸM-PRO" panose="020F0600000000000000" pitchFamily="50" charset="-128"/>
                <a:ea typeface="HG丸ｺﾞｼｯｸM-PRO" panose="020F0600000000000000" pitchFamily="50" charset="-128"/>
              </a:rPr>
              <a:t> </a:t>
            </a:r>
            <a:endParaRPr lang="en-US" altLang="ja-JP" sz="6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◆できる限り高温時の作業は避け、こまめに水分と塩分を補給する。</a:t>
            </a:r>
            <a:endParaRPr lang="en-US" altLang="ja-JP" sz="1500" dirty="0">
              <a:latin typeface="HG丸ｺﾞｼｯｸM-PRO" panose="020F0600000000000000" pitchFamily="50" charset="-128"/>
              <a:ea typeface="HG丸ｺﾞｼｯｸM-PRO" panose="020F0600000000000000" pitchFamily="50" charset="-128"/>
            </a:endParaRPr>
          </a:p>
          <a:p>
            <a:endParaRPr lang="en-US" altLang="ja-JP" sz="10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◆空調服やミストファンなど様々な熱中症対策アイテムを積極的に活用する。</a:t>
            </a:r>
            <a:endParaRPr lang="en-US" altLang="ja-JP" sz="1500" dirty="0">
              <a:latin typeface="HG丸ｺﾞｼｯｸM-PRO" panose="020F0600000000000000" pitchFamily="50" charset="-128"/>
              <a:ea typeface="HG丸ｺﾞｼｯｸM-PRO" panose="020F0600000000000000" pitchFamily="50" charset="-128"/>
            </a:endParaRPr>
          </a:p>
          <a:p>
            <a:endParaRPr lang="en-US" altLang="ja-JP" sz="10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◆熱中症の症状（手足のしびれ・めまい・吐き気・頭痛・汗をかかない等）が</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ある場合には、すぐに作業を中止する。涼しい場所に移動し、衣服を緩め、</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首筋や脇の下・足の付け根を冷やす応急処置を行う。</a:t>
            </a:r>
            <a:endParaRPr lang="en-US" altLang="ja-JP" sz="1500" dirty="0">
              <a:latin typeface="HG丸ｺﾞｼｯｸM-PRO" panose="020F0600000000000000" pitchFamily="50" charset="-128"/>
              <a:ea typeface="HG丸ｺﾞｼｯｸM-PRO" panose="020F0600000000000000" pitchFamily="50" charset="-128"/>
            </a:endParaRPr>
          </a:p>
          <a:p>
            <a:endParaRPr lang="en-US" altLang="ja-JP" sz="10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◆応急処置で症状が改善しない場合は、躊躇する事なく、医療機関での診断を</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受ける。</a:t>
            </a:r>
            <a:endParaRPr lang="en-US" altLang="ja-JP" sz="1500" dirty="0">
              <a:latin typeface="HG丸ｺﾞｼｯｸM-PRO" panose="020F0600000000000000" pitchFamily="50" charset="-128"/>
              <a:ea typeface="HG丸ｺﾞｼｯｸM-PRO" panose="020F0600000000000000" pitchFamily="50" charset="-128"/>
            </a:endParaRPr>
          </a:p>
          <a:p>
            <a:endParaRPr lang="en-US" altLang="ja-JP" sz="10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◆熱中症の危険性が極めて高くなると予測される地域に「熱中症警戒アラート」</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が発令されるため、テレビ等の天気予報、農林水産省が提供する</a:t>
            </a:r>
            <a:r>
              <a:rPr lang="en-US" altLang="ja-JP" sz="1500" dirty="0">
                <a:latin typeface="HG丸ｺﾞｼｯｸM-PRO" panose="020F0600000000000000" pitchFamily="50" charset="-128"/>
                <a:ea typeface="HG丸ｺﾞｼｯｸM-PRO" panose="020F0600000000000000" pitchFamily="50" charset="-128"/>
              </a:rPr>
              <a:t>MAFF</a:t>
            </a:r>
            <a:r>
              <a:rPr lang="ja-JP" altLang="en-US" sz="1500" dirty="0">
                <a:latin typeface="HG丸ｺﾞｼｯｸM-PRO" panose="020F0600000000000000" pitchFamily="50" charset="-128"/>
                <a:ea typeface="HG丸ｺﾞｼｯｸM-PRO" panose="020F0600000000000000" pitchFamily="50" charset="-128"/>
              </a:rPr>
              <a:t>アプリ</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等で情報を入手する。</a:t>
            </a:r>
            <a:endParaRPr lang="en-US" altLang="ja-JP" sz="1500" dirty="0">
              <a:latin typeface="HG丸ｺﾞｼｯｸM-PRO" panose="020F0600000000000000" pitchFamily="50" charset="-128"/>
              <a:ea typeface="HG丸ｺﾞｼｯｸM-PRO" panose="020F0600000000000000" pitchFamily="50" charset="-128"/>
            </a:endParaRPr>
          </a:p>
        </p:txBody>
      </p:sp>
      <p:sp>
        <p:nvSpPr>
          <p:cNvPr id="22" name="角丸四角形 35">
            <a:extLst>
              <a:ext uri="{FF2B5EF4-FFF2-40B4-BE49-F238E27FC236}">
                <a16:creationId xmlns:a16="http://schemas.microsoft.com/office/drawing/2014/main" id="{1300C56E-040B-4C00-B949-EA1C196F513F}"/>
              </a:ext>
            </a:extLst>
          </p:cNvPr>
          <p:cNvSpPr/>
          <p:nvPr/>
        </p:nvSpPr>
        <p:spPr>
          <a:xfrm>
            <a:off x="349868" y="2741847"/>
            <a:ext cx="1224136" cy="82860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トラクター</a:t>
            </a:r>
          </a:p>
        </p:txBody>
      </p:sp>
      <p:sp>
        <p:nvSpPr>
          <p:cNvPr id="26" name="角丸四角形 35">
            <a:extLst>
              <a:ext uri="{FF2B5EF4-FFF2-40B4-BE49-F238E27FC236}">
                <a16:creationId xmlns:a16="http://schemas.microsoft.com/office/drawing/2014/main" id="{FEE0921D-7474-44D5-9315-56E299478AAE}"/>
              </a:ext>
            </a:extLst>
          </p:cNvPr>
          <p:cNvSpPr/>
          <p:nvPr/>
        </p:nvSpPr>
        <p:spPr>
          <a:xfrm>
            <a:off x="349868" y="3688376"/>
            <a:ext cx="1224136" cy="82860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刈払機</a:t>
            </a:r>
          </a:p>
        </p:txBody>
      </p:sp>
      <p:sp>
        <p:nvSpPr>
          <p:cNvPr id="28" name="テキスト ボックス 27">
            <a:extLst>
              <a:ext uri="{FF2B5EF4-FFF2-40B4-BE49-F238E27FC236}">
                <a16:creationId xmlns:a16="http://schemas.microsoft.com/office/drawing/2014/main" id="{139213DD-6329-4FEC-BE48-F012765544E3}"/>
              </a:ext>
            </a:extLst>
          </p:cNvPr>
          <p:cNvSpPr txBox="1"/>
          <p:nvPr/>
        </p:nvSpPr>
        <p:spPr>
          <a:xfrm>
            <a:off x="1548972" y="2748207"/>
            <a:ext cx="5594053" cy="790140"/>
          </a:xfrm>
          <a:prstGeom prst="rect">
            <a:avLst/>
          </a:prstGeom>
          <a:noFill/>
        </p:spPr>
        <p:txBody>
          <a:bodyPr wrap="square" lIns="96698" tIns="48349" rIns="96698" bIns="48349" rtlCol="0">
            <a:spAutoFit/>
          </a:bodyPr>
          <a:lstStyle/>
          <a:p>
            <a:r>
              <a:rPr lang="ja-JP" altLang="en-US" sz="1500" dirty="0">
                <a:latin typeface="HG丸ｺﾞｼｯｸM-PRO" panose="020F0600000000000000" pitchFamily="50" charset="-128"/>
                <a:ea typeface="HG丸ｺﾞｼｯｸM-PRO" panose="020F0600000000000000" pitchFamily="50" charset="-128"/>
              </a:rPr>
              <a:t>・ヘルメットとシートベルトを着用する。</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・狭い道は迂回し、カーブ区間は徐行する。</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・危険箇所を把握し、目印や草刈り等により対策を実施する。</a:t>
            </a:r>
            <a:endParaRPr lang="en-US" altLang="ja-JP" sz="1500" dirty="0">
              <a:latin typeface="HG丸ｺﾞｼｯｸM-PRO" panose="020F0600000000000000" pitchFamily="50" charset="-128"/>
              <a:ea typeface="HG丸ｺﾞｼｯｸM-PRO" panose="020F0600000000000000" pitchFamily="50" charset="-128"/>
            </a:endParaRPr>
          </a:p>
        </p:txBody>
      </p:sp>
      <p:sp>
        <p:nvSpPr>
          <p:cNvPr id="29" name="テキスト ボックス 28">
            <a:extLst>
              <a:ext uri="{FF2B5EF4-FFF2-40B4-BE49-F238E27FC236}">
                <a16:creationId xmlns:a16="http://schemas.microsoft.com/office/drawing/2014/main" id="{AD86BEBB-ACDA-424D-BA3C-530B65242B88}"/>
              </a:ext>
            </a:extLst>
          </p:cNvPr>
          <p:cNvSpPr txBox="1"/>
          <p:nvPr/>
        </p:nvSpPr>
        <p:spPr>
          <a:xfrm>
            <a:off x="1548971" y="3707609"/>
            <a:ext cx="5914563" cy="790140"/>
          </a:xfrm>
          <a:prstGeom prst="rect">
            <a:avLst/>
          </a:prstGeom>
          <a:noFill/>
        </p:spPr>
        <p:txBody>
          <a:bodyPr wrap="square" lIns="96698" tIns="48349" rIns="96698" bIns="48349" rtlCol="0">
            <a:spAutoFit/>
          </a:bodyPr>
          <a:lstStyle/>
          <a:p>
            <a:r>
              <a:rPr lang="ja-JP" altLang="en-US" sz="1500" dirty="0">
                <a:latin typeface="HG丸ｺﾞｼｯｸM-PRO" panose="020F0600000000000000" pitchFamily="50" charset="-128"/>
                <a:ea typeface="HG丸ｺﾞｼｯｸM-PRO" panose="020F0600000000000000" pitchFamily="50" charset="-128"/>
              </a:rPr>
              <a:t>・フェイスガードや安全靴等を着用し、防護を徹底する。</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・草むらに潜む切り株や石、空き缶に注意する。</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・詰まり除去時はエンジンを停止する。</a:t>
            </a:r>
            <a:endParaRPr lang="en-US" altLang="ja-JP" sz="1500" dirty="0">
              <a:latin typeface="HG丸ｺﾞｼｯｸM-PRO" panose="020F0600000000000000" pitchFamily="50" charset="-128"/>
              <a:ea typeface="HG丸ｺﾞｼｯｸM-PRO" panose="020F0600000000000000" pitchFamily="50" charset="-128"/>
            </a:endParaRPr>
          </a:p>
        </p:txBody>
      </p:sp>
      <p:sp>
        <p:nvSpPr>
          <p:cNvPr id="35" name="角丸四角形 35">
            <a:extLst>
              <a:ext uri="{FF2B5EF4-FFF2-40B4-BE49-F238E27FC236}">
                <a16:creationId xmlns:a16="http://schemas.microsoft.com/office/drawing/2014/main" id="{E9BFC6EF-F912-4A8F-806F-4C8650306E1F}"/>
              </a:ext>
            </a:extLst>
          </p:cNvPr>
          <p:cNvSpPr/>
          <p:nvPr/>
        </p:nvSpPr>
        <p:spPr>
          <a:xfrm>
            <a:off x="349868" y="4653957"/>
            <a:ext cx="1224136" cy="82860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HG丸ｺﾞｼｯｸM-PRO" panose="020F0600000000000000" pitchFamily="50" charset="-128"/>
                <a:ea typeface="HG丸ｺﾞｼｯｸM-PRO" panose="020F0600000000000000" pitchFamily="50" charset="-128"/>
              </a:rPr>
              <a:t>コンバイン</a:t>
            </a: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36" name="テキスト ボックス 35">
            <a:extLst>
              <a:ext uri="{FF2B5EF4-FFF2-40B4-BE49-F238E27FC236}">
                <a16:creationId xmlns:a16="http://schemas.microsoft.com/office/drawing/2014/main" id="{6344FE19-E69A-4F72-BEFF-724485638CD8}"/>
              </a:ext>
            </a:extLst>
          </p:cNvPr>
          <p:cNvSpPr txBox="1"/>
          <p:nvPr/>
        </p:nvSpPr>
        <p:spPr>
          <a:xfrm>
            <a:off x="1548971" y="4663629"/>
            <a:ext cx="5594054" cy="790140"/>
          </a:xfrm>
          <a:prstGeom prst="rect">
            <a:avLst/>
          </a:prstGeom>
          <a:noFill/>
        </p:spPr>
        <p:txBody>
          <a:bodyPr wrap="square" lIns="96698" tIns="48349" rIns="96698" bIns="48349" rtlCol="0">
            <a:spAutoFit/>
          </a:bodyPr>
          <a:lstStyle/>
          <a:p>
            <a:r>
              <a:rPr lang="ja-JP" altLang="en-US" sz="1500" dirty="0">
                <a:latin typeface="HG丸ｺﾞｼｯｸM-PRO" panose="020F0600000000000000" pitchFamily="50" charset="-128"/>
                <a:ea typeface="HG丸ｺﾞｼｯｸM-PRO" panose="020F0600000000000000" pitchFamily="50" charset="-128"/>
              </a:rPr>
              <a:t>・死角が多いため、こまめに後方確認と声かけを行う。</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・手こぎ作業は手袋や軍手、巻き込まれやすいタオルなどは</a:t>
            </a:r>
            <a:endParaRPr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　外した適切な服装で行う。</a:t>
            </a:r>
            <a:endParaRPr lang="en-US" altLang="ja-JP" sz="1500" dirty="0">
              <a:latin typeface="HG丸ｺﾞｼｯｸM-PRO" panose="020F0600000000000000" pitchFamily="50" charset="-128"/>
              <a:ea typeface="HG丸ｺﾞｼｯｸM-PRO" panose="020F0600000000000000" pitchFamily="50" charset="-128"/>
            </a:endParaRPr>
          </a:p>
        </p:txBody>
      </p:sp>
      <p:sp>
        <p:nvSpPr>
          <p:cNvPr id="37" name="テキスト ボックス 36">
            <a:extLst>
              <a:ext uri="{FF2B5EF4-FFF2-40B4-BE49-F238E27FC236}">
                <a16:creationId xmlns:a16="http://schemas.microsoft.com/office/drawing/2014/main" id="{3BEE5967-41FD-43FF-AD7F-537E0D9666FB}"/>
              </a:ext>
            </a:extLst>
          </p:cNvPr>
          <p:cNvSpPr txBox="1"/>
          <p:nvPr/>
        </p:nvSpPr>
        <p:spPr>
          <a:xfrm>
            <a:off x="303050" y="5684247"/>
            <a:ext cx="6962995" cy="374641"/>
          </a:xfrm>
          <a:prstGeom prst="rect">
            <a:avLst/>
          </a:prstGeom>
          <a:noFill/>
        </p:spPr>
        <p:txBody>
          <a:bodyPr wrap="square" lIns="96698" tIns="48349" rIns="96698" bIns="48349" rtlCol="0">
            <a:spAutoFit/>
          </a:bodyPr>
          <a:lstStyle/>
          <a:p>
            <a:pPr algn="ctr"/>
            <a:r>
              <a:rPr lang="ja-JP" altLang="en-US" sz="1800" b="1" dirty="0">
                <a:solidFill>
                  <a:srgbClr val="FF0000"/>
                </a:solidFill>
                <a:latin typeface="HG丸ｺﾞｼｯｸM-PRO" panose="020F0600000000000000" pitchFamily="50" charset="-128"/>
                <a:ea typeface="HG丸ｺﾞｼｯｸM-PRO" panose="020F0600000000000000" pitchFamily="50" charset="-128"/>
              </a:rPr>
              <a:t>常に携帯電話を所持し、事故発生時は一刻も早く</a:t>
            </a:r>
            <a:r>
              <a:rPr lang="en-US" altLang="ja-JP" sz="1800" b="1" dirty="0">
                <a:solidFill>
                  <a:srgbClr val="FF0000"/>
                </a:solidFill>
                <a:latin typeface="HG丸ｺﾞｼｯｸM-PRO" panose="020F0600000000000000" pitchFamily="50" charset="-128"/>
                <a:ea typeface="HG丸ｺﾞｼｯｸM-PRO" panose="020F0600000000000000" pitchFamily="50" charset="-128"/>
              </a:rPr>
              <a:t>119</a:t>
            </a:r>
            <a:r>
              <a:rPr lang="ja-JP" altLang="en-US" sz="1800" b="1" dirty="0">
                <a:solidFill>
                  <a:srgbClr val="FF0000"/>
                </a:solidFill>
                <a:latin typeface="HG丸ｺﾞｼｯｸM-PRO" panose="020F0600000000000000" pitchFamily="50" charset="-128"/>
                <a:ea typeface="HG丸ｺﾞｼｯｸM-PRO" panose="020F0600000000000000" pitchFamily="50" charset="-128"/>
              </a:rPr>
              <a:t>番へ通報</a:t>
            </a:r>
            <a:endParaRPr lang="en-US" altLang="ja-JP" sz="18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id="{AE903518-0B7B-4F79-87D2-E4BAD4FCE9C2}"/>
              </a:ext>
            </a:extLst>
          </p:cNvPr>
          <p:cNvSpPr txBox="1"/>
          <p:nvPr/>
        </p:nvSpPr>
        <p:spPr>
          <a:xfrm>
            <a:off x="303050" y="6284090"/>
            <a:ext cx="2921244" cy="405419"/>
          </a:xfrm>
          <a:prstGeom prst="rect">
            <a:avLst/>
          </a:prstGeom>
          <a:noFill/>
        </p:spPr>
        <p:txBody>
          <a:bodyPr wrap="square" lIns="96698" tIns="48349" rIns="96698" bIns="48349" rtlCol="0">
            <a:spAutoFit/>
          </a:bodyPr>
          <a:lstStyle/>
          <a:p>
            <a:r>
              <a:rPr lang="ja-JP" altLang="en-US" b="1" dirty="0">
                <a:highlight>
                  <a:srgbClr val="97E5A0"/>
                </a:highlight>
                <a:latin typeface="HG丸ｺﾞｼｯｸM-PRO" panose="020F0600000000000000" pitchFamily="50" charset="-128"/>
                <a:ea typeface="HG丸ｺﾞｼｯｸM-PRO" panose="020F0600000000000000" pitchFamily="50" charset="-128"/>
              </a:rPr>
              <a:t>熱中症対策について</a:t>
            </a:r>
            <a:endParaRPr lang="en-US" altLang="ja-JP" b="1" dirty="0">
              <a:highlight>
                <a:srgbClr val="97E5A0"/>
              </a:highligh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9404554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2225">
          <a:solidFill>
            <a:schemeClr val="accent1"/>
          </a:solid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3549</TotalTime>
  <Words>733</Words>
  <Application>Microsoft Office PowerPoint</Application>
  <PresentationFormat>ユーザー設定</PresentationFormat>
  <Paragraphs>88</Paragraphs>
  <Slides>2</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HG丸ｺﾞｼｯｸM-PRO</vt:lpstr>
      <vt:lpstr>Arial</vt:lpstr>
      <vt:lpstr>Calibri</vt:lpstr>
      <vt:lpstr>Office ​​テーマ</vt:lpstr>
      <vt:lpstr>！　農作業事故</vt:lpstr>
      <vt:lpstr>農作業事故は、1年中発生しています。 作業前のチェックと「声かけ」で事故防止！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秋の農繁期 農作業事故にご注意！</dc:title>
  <dc:creator>w</dc:creator>
  <cp:lastModifiedBy>小野　瑞季</cp:lastModifiedBy>
  <cp:revision>316</cp:revision>
  <cp:lastPrinted>2025-07-08T07:28:11Z</cp:lastPrinted>
  <dcterms:created xsi:type="dcterms:W3CDTF">2016-07-13T05:11:51Z</dcterms:created>
  <dcterms:modified xsi:type="dcterms:W3CDTF">2026-07-31T07:45:24Z</dcterms:modified>
</cp:coreProperties>
</file>