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562850" cy="10688638"/>
  <p:notesSz cx="9872663" cy="673576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3" d="100"/>
          <a:sy n="73" d="100"/>
        </p:scale>
        <p:origin x="30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6675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3200" tIns="41600" rIns="83200" bIns="4160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3200" tIns="41600" rIns="83200" bIns="41600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38328"/>
            <a:ext cx="664768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80" b="1" dirty="0">
                <a:solidFill>
                  <a:srgbClr val="2E75B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Calibri" pitchFamily="34" charset="-120"/>
              </a:rPr>
              <a:t>患者さん・ご家族の皆さまへ</a:t>
            </a:r>
            <a:endParaRPr lang="en-US" sz="128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66476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1F3B4D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Century Schoolbook" pitchFamily="34" charset="-120"/>
              </a:rPr>
              <a:t>身体拘束についてのご説明</a:t>
            </a:r>
            <a:endParaRPr lang="en-US" sz="25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1033272"/>
            <a:ext cx="6647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2E75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～</a:t>
            </a:r>
            <a:r>
              <a:rPr lang="en-US" sz="1350" dirty="0">
                <a:solidFill>
                  <a:srgbClr val="2E75B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Calibri" pitchFamily="34" charset="-120"/>
              </a:rPr>
              <a:t>患者さんの安全を守るために</a:t>
            </a:r>
            <a:r>
              <a:rPr lang="en-US" sz="1350" dirty="0">
                <a:solidFill>
                  <a:srgbClr val="2E75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～</a:t>
            </a:r>
            <a:endParaRPr lang="en-US" sz="1350" dirty="0"/>
          </a:p>
        </p:txBody>
      </p:sp>
      <p:pic>
        <p:nvPicPr>
          <p:cNvPr id="5" name="Image 0" descr="/home/claude/finalpng/header_sce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404" y="1325880"/>
            <a:ext cx="3383280" cy="12984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57200" y="2734056"/>
            <a:ext cx="1385316" cy="274320"/>
          </a:xfrm>
          <a:prstGeom prst="roundRect">
            <a:avLst>
              <a:gd name="adj" fmla="val 26667"/>
            </a:avLst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</p:sp>
      <p:sp>
        <p:nvSpPr>
          <p:cNvPr id="7" name="Text 4"/>
          <p:cNvSpPr/>
          <p:nvPr/>
        </p:nvSpPr>
        <p:spPr>
          <a:xfrm>
            <a:off x="457200" y="2734056"/>
            <a:ext cx="13853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Calibri" pitchFamily="34" charset="-120"/>
              </a:rPr>
              <a:t>身体拘束とは</a:t>
            </a:r>
            <a:r>
              <a:rPr lang="en-US" sz="13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？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57200" y="3081528"/>
            <a:ext cx="664768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330" dirty="0">
                <a:solidFill>
                  <a:srgbClr val="29424E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Calibri" pitchFamily="34" charset="-120"/>
              </a:rPr>
              <a:t>身体拘束とは、患者さんや周囲の方の安全を守るため、</a:t>
            </a:r>
            <a:endParaRPr lang="en-US" sz="133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 algn="l">
              <a:lnSpc>
                <a:spcPct val="122000"/>
              </a:lnSpc>
              <a:buNone/>
            </a:pPr>
            <a:r>
              <a:rPr lang="en-US" sz="1330" dirty="0">
                <a:solidFill>
                  <a:srgbClr val="29424E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Calibri" pitchFamily="34" charset="-120"/>
              </a:rPr>
              <a:t>一時的に体の動きを制限することです。</a:t>
            </a:r>
            <a:endParaRPr lang="en-US" sz="133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 algn="l">
              <a:lnSpc>
                <a:spcPct val="122000"/>
              </a:lnSpc>
              <a:buNone/>
            </a:pPr>
            <a:r>
              <a:rPr lang="en-US" sz="1330" dirty="0">
                <a:solidFill>
                  <a:srgbClr val="29424E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Calibri" pitchFamily="34" charset="-120"/>
              </a:rPr>
              <a:t>病気や手術、治療の影響で事故が起こる危険がある場合に限り行います。</a:t>
            </a:r>
            <a:endParaRPr lang="en-US" sz="133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94230" y="3934533"/>
            <a:ext cx="1234440" cy="274320"/>
          </a:xfrm>
          <a:prstGeom prst="roundRect">
            <a:avLst>
              <a:gd name="adj" fmla="val 26667"/>
            </a:avLst>
          </a:prstGeom>
          <a:noFill/>
          <a:ln>
            <a:solidFill>
              <a:schemeClr val="tx1"/>
            </a:solidFill>
          </a:ln>
        </p:spPr>
      </p:sp>
      <p:sp>
        <p:nvSpPr>
          <p:cNvPr id="10" name="Text 7"/>
          <p:cNvSpPr/>
          <p:nvPr/>
        </p:nvSpPr>
        <p:spPr>
          <a:xfrm>
            <a:off x="457200" y="3922776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Calibri" pitchFamily="34" charset="-120"/>
              </a:rPr>
              <a:t>当院のお約束</a:t>
            </a:r>
            <a:endParaRPr lang="en-US" sz="13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457200" y="4270248"/>
            <a:ext cx="205740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3970">
            <a:solidFill>
              <a:srgbClr val="3F9169"/>
            </a:solidFill>
            <a:prstDash val="solid"/>
          </a:ln>
        </p:spPr>
      </p:sp>
      <p:pic>
        <p:nvPicPr>
          <p:cNvPr id="12" name="Image 1" descr="/home/claude/finalpng/icon_minim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012" y="4389120"/>
            <a:ext cx="493776" cy="49377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02920" y="4928616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3B4D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Calibri" pitchFamily="34" charset="-120"/>
              </a:rPr>
              <a:t>必要最小限</a:t>
            </a:r>
            <a:endParaRPr 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502920" y="516636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060" dirty="0">
                <a:solidFill>
                  <a:srgbClr val="3A4A5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Calibri" pitchFamily="34" charset="-120"/>
              </a:rPr>
              <a:t>方法も時間も</a:t>
            </a:r>
            <a:endParaRPr lang="en-US" sz="106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060" dirty="0">
                <a:solidFill>
                  <a:srgbClr val="3A4A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必要最小限にします</a:t>
            </a:r>
            <a:endParaRPr lang="en-US" sz="1060" dirty="0"/>
          </a:p>
        </p:txBody>
      </p:sp>
      <p:sp>
        <p:nvSpPr>
          <p:cNvPr id="15" name="Shape 11"/>
          <p:cNvSpPr/>
          <p:nvPr/>
        </p:nvSpPr>
        <p:spPr>
          <a:xfrm>
            <a:off x="2779776" y="4327071"/>
            <a:ext cx="205740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3970">
            <a:solidFill>
              <a:srgbClr val="3F9169"/>
            </a:solidFill>
            <a:prstDash val="solid"/>
          </a:ln>
        </p:spPr>
      </p:sp>
      <p:pic>
        <p:nvPicPr>
          <p:cNvPr id="16" name="Image 2" descr="/home/claude/finalpng/icon_dailyche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4156" y="4389120"/>
            <a:ext cx="493776" cy="49377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2798064" y="4928616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3B4D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Calibri" pitchFamily="34" charset="-120"/>
              </a:rPr>
              <a:t>毎日必要性を確認</a:t>
            </a:r>
            <a:endParaRPr 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8" name="Text 13"/>
          <p:cNvSpPr/>
          <p:nvPr/>
        </p:nvSpPr>
        <p:spPr>
          <a:xfrm>
            <a:off x="2798064" y="516636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060" dirty="0">
                <a:solidFill>
                  <a:srgbClr val="3A4A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本当に必要かどうか</a:t>
            </a:r>
            <a:endParaRPr lang="en-US" sz="106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060" dirty="0">
                <a:solidFill>
                  <a:srgbClr val="3A4A5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Calibri" pitchFamily="34" charset="-120"/>
              </a:rPr>
              <a:t>毎日見直します</a:t>
            </a:r>
            <a:endParaRPr lang="en-US" sz="106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Shape 14"/>
          <p:cNvSpPr/>
          <p:nvPr/>
        </p:nvSpPr>
        <p:spPr>
          <a:xfrm>
            <a:off x="5047488" y="4270248"/>
            <a:ext cx="205740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3970">
            <a:solidFill>
              <a:srgbClr val="3F9169"/>
            </a:solidFill>
            <a:prstDash val="solid"/>
          </a:ln>
        </p:spPr>
      </p:sp>
      <p:pic>
        <p:nvPicPr>
          <p:cNvPr id="20" name="Image 3" descr="/home/claude/finalpng/icon_releas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9300" y="4389120"/>
            <a:ext cx="493776" cy="493776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5093208" y="4928616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3B4D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Calibri" pitchFamily="34" charset="-120"/>
              </a:rPr>
              <a:t>速やかに解除</a:t>
            </a:r>
            <a:endParaRPr 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2" name="Text 16"/>
          <p:cNvSpPr/>
          <p:nvPr/>
        </p:nvSpPr>
        <p:spPr>
          <a:xfrm>
            <a:off x="5093208" y="516636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060" dirty="0">
                <a:solidFill>
                  <a:srgbClr val="3A4A5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Calibri" pitchFamily="34" charset="-120"/>
              </a:rPr>
              <a:t>安全が確認できれば</a:t>
            </a:r>
            <a:endParaRPr lang="en-US" sz="106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060" dirty="0">
                <a:solidFill>
                  <a:srgbClr val="3A4A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すぐに外します</a:t>
            </a:r>
            <a:endParaRPr lang="en-US" sz="1060" dirty="0"/>
          </a:p>
        </p:txBody>
      </p:sp>
      <p:sp>
        <p:nvSpPr>
          <p:cNvPr id="23" name="Shape 17"/>
          <p:cNvSpPr/>
          <p:nvPr/>
        </p:nvSpPr>
        <p:spPr>
          <a:xfrm flipV="1">
            <a:off x="537141" y="7538720"/>
            <a:ext cx="1682496" cy="389297"/>
          </a:xfrm>
          <a:prstGeom prst="roundRect">
            <a:avLst>
              <a:gd name="adj" fmla="val 26667"/>
            </a:avLst>
          </a:prstGeom>
          <a:noFill/>
          <a:ln>
            <a:solidFill>
              <a:schemeClr val="tx1"/>
            </a:solidFill>
          </a:ln>
        </p:spPr>
      </p:sp>
      <p:sp>
        <p:nvSpPr>
          <p:cNvPr id="24" name="Text 18"/>
          <p:cNvSpPr/>
          <p:nvPr/>
        </p:nvSpPr>
        <p:spPr>
          <a:xfrm>
            <a:off x="576559" y="7625015"/>
            <a:ext cx="1536192" cy="1597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ご家族へのお願い</a:t>
            </a:r>
            <a:endParaRPr lang="en-US" sz="1300" dirty="0"/>
          </a:p>
        </p:txBody>
      </p:sp>
      <p:sp>
        <p:nvSpPr>
          <p:cNvPr id="27" name="Shape 21"/>
          <p:cNvSpPr/>
          <p:nvPr/>
        </p:nvSpPr>
        <p:spPr>
          <a:xfrm flipV="1">
            <a:off x="508883" y="8387976"/>
            <a:ext cx="78452" cy="79346"/>
          </a:xfrm>
          <a:prstGeom prst="ellipse">
            <a:avLst/>
          </a:prstGeom>
          <a:solidFill>
            <a:srgbClr val="2E75B0"/>
          </a:solidFill>
          <a:ln/>
        </p:spPr>
      </p:sp>
      <p:sp>
        <p:nvSpPr>
          <p:cNvPr id="29" name="Shape 23"/>
          <p:cNvSpPr/>
          <p:nvPr/>
        </p:nvSpPr>
        <p:spPr>
          <a:xfrm flipV="1">
            <a:off x="508883" y="8694026"/>
            <a:ext cx="78452" cy="84212"/>
          </a:xfrm>
          <a:prstGeom prst="ellipse">
            <a:avLst/>
          </a:prstGeom>
          <a:solidFill>
            <a:srgbClr val="2E75B0"/>
          </a:solidFill>
          <a:ln/>
        </p:spPr>
      </p:sp>
      <p:sp>
        <p:nvSpPr>
          <p:cNvPr id="31" name="Shape 25"/>
          <p:cNvSpPr/>
          <p:nvPr/>
        </p:nvSpPr>
        <p:spPr>
          <a:xfrm>
            <a:off x="500932" y="8089726"/>
            <a:ext cx="86401" cy="79346"/>
          </a:xfrm>
          <a:prstGeom prst="ellipse">
            <a:avLst/>
          </a:prstGeom>
          <a:solidFill>
            <a:srgbClr val="2E75B0"/>
          </a:solidFill>
          <a:ln/>
        </p:spPr>
      </p:sp>
      <p:sp>
        <p:nvSpPr>
          <p:cNvPr id="33" name="Shape 27"/>
          <p:cNvSpPr/>
          <p:nvPr/>
        </p:nvSpPr>
        <p:spPr>
          <a:xfrm>
            <a:off x="489204" y="5617355"/>
            <a:ext cx="2139696" cy="316942"/>
          </a:xfrm>
          <a:prstGeom prst="roundRect">
            <a:avLst>
              <a:gd name="adj" fmla="val 26667"/>
            </a:avLst>
          </a:prstGeom>
          <a:noFill/>
          <a:ln>
            <a:solidFill>
              <a:schemeClr val="tx1"/>
            </a:solidFill>
          </a:ln>
        </p:spPr>
      </p:sp>
      <p:sp>
        <p:nvSpPr>
          <p:cNvPr id="34" name="Text 28"/>
          <p:cNvSpPr/>
          <p:nvPr/>
        </p:nvSpPr>
        <p:spPr>
          <a:xfrm>
            <a:off x="457200" y="5590413"/>
            <a:ext cx="2139696" cy="3990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Calibri" pitchFamily="34" charset="-120"/>
              </a:rPr>
              <a:t>どのような場合に行うの</a:t>
            </a:r>
            <a:r>
              <a:rPr lang="en-US" sz="13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？</a:t>
            </a:r>
            <a:endParaRPr lang="en-US" sz="1300" dirty="0"/>
          </a:p>
        </p:txBody>
      </p:sp>
      <p:sp>
        <p:nvSpPr>
          <p:cNvPr id="35" name="Shape 29"/>
          <p:cNvSpPr/>
          <p:nvPr/>
        </p:nvSpPr>
        <p:spPr>
          <a:xfrm>
            <a:off x="489204" y="5973923"/>
            <a:ext cx="2894076" cy="445515"/>
          </a:xfrm>
          <a:prstGeom prst="roundRect">
            <a:avLst>
              <a:gd name="adj" fmla="val 36581"/>
            </a:avLst>
          </a:prstGeom>
          <a:solidFill>
            <a:schemeClr val="accent1">
              <a:lumMod val="20000"/>
              <a:lumOff val="80000"/>
            </a:schemeClr>
          </a:solidFill>
          <a:ln/>
        </p:spPr>
      </p:sp>
      <p:pic>
        <p:nvPicPr>
          <p:cNvPr id="36" name="Image 4" descr="/home/claude/finalpng/icon_fall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308" y="5811290"/>
            <a:ext cx="353679" cy="620809"/>
          </a:xfrm>
          <a:prstGeom prst="rect">
            <a:avLst/>
          </a:prstGeom>
        </p:spPr>
      </p:pic>
      <p:sp>
        <p:nvSpPr>
          <p:cNvPr id="37" name="Text 30"/>
          <p:cNvSpPr/>
          <p:nvPr/>
        </p:nvSpPr>
        <p:spPr>
          <a:xfrm>
            <a:off x="1120806" y="5955031"/>
            <a:ext cx="1954203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00" dirty="0">
                <a:solidFill>
                  <a:srgbClr val="29424E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Calibri" pitchFamily="34" charset="-120"/>
              </a:rPr>
              <a:t>転倒や転落のおそれ</a:t>
            </a:r>
            <a:endParaRPr 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8" name="Shape 31"/>
          <p:cNvSpPr/>
          <p:nvPr/>
        </p:nvSpPr>
        <p:spPr>
          <a:xfrm>
            <a:off x="3815831" y="5981810"/>
            <a:ext cx="3202686" cy="438095"/>
          </a:xfrm>
          <a:prstGeom prst="roundRect">
            <a:avLst>
              <a:gd name="adj" fmla="val 29103"/>
            </a:avLst>
          </a:prstGeom>
          <a:solidFill>
            <a:schemeClr val="accent1">
              <a:lumMod val="20000"/>
              <a:lumOff val="80000"/>
            </a:schemeClr>
          </a:solidFill>
          <a:ln/>
        </p:spPr>
      </p:sp>
      <p:sp>
        <p:nvSpPr>
          <p:cNvPr id="40" name="Text 32"/>
          <p:cNvSpPr/>
          <p:nvPr/>
        </p:nvSpPr>
        <p:spPr>
          <a:xfrm>
            <a:off x="4425696" y="5966949"/>
            <a:ext cx="2478024" cy="514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00" dirty="0">
                <a:solidFill>
                  <a:srgbClr val="29424E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Calibri" pitchFamily="34" charset="-120"/>
              </a:rPr>
              <a:t>点滴やチューブを抜いてしまう危険</a:t>
            </a:r>
            <a:endParaRPr 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1" name="Shape 33"/>
          <p:cNvSpPr/>
          <p:nvPr/>
        </p:nvSpPr>
        <p:spPr>
          <a:xfrm>
            <a:off x="479450" y="6475439"/>
            <a:ext cx="2894076" cy="438912"/>
          </a:xfrm>
          <a:prstGeom prst="roundRect">
            <a:avLst>
              <a:gd name="adj" fmla="val 34510"/>
            </a:avLst>
          </a:prstGeom>
          <a:solidFill>
            <a:schemeClr val="accent1">
              <a:lumMod val="20000"/>
              <a:lumOff val="80000"/>
            </a:schemeClr>
          </a:solidFill>
          <a:ln/>
        </p:spPr>
      </p:sp>
      <p:pic>
        <p:nvPicPr>
          <p:cNvPr id="42" name="Image 6" descr="/home/claude/finalpng/icon_treatmen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6222" y="6466464"/>
            <a:ext cx="466523" cy="435871"/>
          </a:xfrm>
          <a:prstGeom prst="rect">
            <a:avLst/>
          </a:prstGeom>
        </p:spPr>
      </p:pic>
      <p:sp>
        <p:nvSpPr>
          <p:cNvPr id="43" name="Text 34"/>
          <p:cNvSpPr/>
          <p:nvPr/>
        </p:nvSpPr>
        <p:spPr>
          <a:xfrm>
            <a:off x="1123419" y="6485300"/>
            <a:ext cx="216027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00" dirty="0">
                <a:solidFill>
                  <a:srgbClr val="29424E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Calibri" pitchFamily="34" charset="-120"/>
              </a:rPr>
              <a:t>必要な治療や処置ができない</a:t>
            </a:r>
            <a:endParaRPr 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4" name="Shape 35"/>
          <p:cNvSpPr/>
          <p:nvPr/>
        </p:nvSpPr>
        <p:spPr>
          <a:xfrm>
            <a:off x="3816967" y="6458251"/>
            <a:ext cx="3250692" cy="438912"/>
          </a:xfrm>
          <a:prstGeom prst="roundRect">
            <a:avLst>
              <a:gd name="adj" fmla="val 30073"/>
            </a:avLst>
          </a:prstGeom>
          <a:solidFill>
            <a:schemeClr val="accent1">
              <a:lumMod val="20000"/>
              <a:lumOff val="80000"/>
            </a:schemeClr>
          </a:solidFill>
          <a:ln/>
        </p:spPr>
      </p:sp>
      <p:pic>
        <p:nvPicPr>
          <p:cNvPr id="45" name="Image 7" descr="/home/claude/finalpng/icon_woun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22198" y="5987721"/>
            <a:ext cx="388701" cy="344499"/>
          </a:xfrm>
          <a:prstGeom prst="rect">
            <a:avLst/>
          </a:prstGeom>
        </p:spPr>
      </p:pic>
      <p:sp>
        <p:nvSpPr>
          <p:cNvPr id="46" name="Text 36"/>
          <p:cNvSpPr/>
          <p:nvPr/>
        </p:nvSpPr>
        <p:spPr>
          <a:xfrm>
            <a:off x="4470416" y="6509509"/>
            <a:ext cx="2226365" cy="3967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00" dirty="0">
                <a:solidFill>
                  <a:srgbClr val="29424E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Calibri" pitchFamily="34" charset="-120"/>
              </a:rPr>
              <a:t>傷口を傷つけてしまう</a:t>
            </a:r>
            <a:endParaRPr 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7" name="Shape 37"/>
          <p:cNvSpPr/>
          <p:nvPr/>
        </p:nvSpPr>
        <p:spPr>
          <a:xfrm>
            <a:off x="498920" y="6984787"/>
            <a:ext cx="2855136" cy="438912"/>
          </a:xfrm>
          <a:prstGeom prst="roundRect">
            <a:avLst>
              <a:gd name="adj" fmla="val 33696"/>
            </a:avLst>
          </a:prstGeom>
          <a:solidFill>
            <a:schemeClr val="accent1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ja-JP" altLang="en-US" dirty="0"/>
          </a:p>
        </p:txBody>
      </p:sp>
      <p:pic>
        <p:nvPicPr>
          <p:cNvPr id="48" name="Image 8" descr="/home/claude/finalpng/icon_protect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3410" y="6983034"/>
            <a:ext cx="379299" cy="483848"/>
          </a:xfrm>
          <a:prstGeom prst="rect">
            <a:avLst/>
          </a:prstGeom>
        </p:spPr>
      </p:pic>
      <p:sp>
        <p:nvSpPr>
          <p:cNvPr id="49" name="Text 38"/>
          <p:cNvSpPr/>
          <p:nvPr/>
        </p:nvSpPr>
        <p:spPr>
          <a:xfrm>
            <a:off x="1158197" y="7005538"/>
            <a:ext cx="2125492" cy="4615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00" dirty="0">
                <a:solidFill>
                  <a:srgbClr val="29424E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Calibri" pitchFamily="34" charset="-120"/>
              </a:rPr>
              <a:t>自分や他の人を傷つける危険</a:t>
            </a:r>
            <a:endParaRPr 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0" name="Shape 39"/>
          <p:cNvSpPr/>
          <p:nvPr/>
        </p:nvSpPr>
        <p:spPr>
          <a:xfrm>
            <a:off x="3808476" y="6955748"/>
            <a:ext cx="3267674" cy="471450"/>
          </a:xfrm>
          <a:prstGeom prst="roundRect">
            <a:avLst>
              <a:gd name="adj" fmla="val 31449"/>
            </a:avLst>
          </a:prstGeom>
          <a:solidFill>
            <a:schemeClr val="accent1">
              <a:lumMod val="20000"/>
              <a:lumOff val="80000"/>
            </a:schemeClr>
          </a:solidFill>
          <a:ln/>
        </p:spPr>
      </p:sp>
      <p:pic>
        <p:nvPicPr>
          <p:cNvPr id="51" name="Image 9" descr="/home/claude/finalpng/icon_postur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65713" y="6911649"/>
            <a:ext cx="447226" cy="486291"/>
          </a:xfrm>
          <a:prstGeom prst="rect">
            <a:avLst/>
          </a:prstGeom>
        </p:spPr>
      </p:pic>
      <p:sp>
        <p:nvSpPr>
          <p:cNvPr id="52" name="Text 40"/>
          <p:cNvSpPr/>
          <p:nvPr/>
        </p:nvSpPr>
        <p:spPr>
          <a:xfrm>
            <a:off x="4448216" y="6955749"/>
            <a:ext cx="2439162" cy="451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00" dirty="0">
                <a:solidFill>
                  <a:srgbClr val="29424E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Calibri" pitchFamily="34" charset="-120"/>
              </a:rPr>
              <a:t>治療に必要な姿勢を保てない</a:t>
            </a:r>
            <a:endParaRPr 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3" name="Shape 41"/>
          <p:cNvSpPr/>
          <p:nvPr/>
        </p:nvSpPr>
        <p:spPr>
          <a:xfrm>
            <a:off x="457200" y="9176004"/>
            <a:ext cx="6647688" cy="868680"/>
          </a:xfrm>
          <a:prstGeom prst="roundRect">
            <a:avLst>
              <a:gd name="adj" fmla="val 12632"/>
            </a:avLst>
          </a:prstGeom>
          <a:solidFill>
            <a:srgbClr val="EAF3FA"/>
          </a:solidFill>
          <a:ln/>
        </p:spPr>
      </p:sp>
      <p:sp>
        <p:nvSpPr>
          <p:cNvPr id="54" name="Text 42"/>
          <p:cNvSpPr/>
          <p:nvPr/>
        </p:nvSpPr>
        <p:spPr>
          <a:xfrm>
            <a:off x="658368" y="9176004"/>
            <a:ext cx="62453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8000"/>
              </a:lnSpc>
              <a:buNone/>
            </a:pPr>
            <a:r>
              <a:rPr lang="en-US" sz="1280" b="1" dirty="0">
                <a:solidFill>
                  <a:srgbClr val="1F3B4D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Calibri" pitchFamily="34" charset="-120"/>
              </a:rPr>
              <a:t>身体拘束は治療ではなく、患者さんの命と安全を守るための最終的な手段です。
</a:t>
            </a:r>
            <a:r>
              <a:rPr lang="en-US" sz="1280" dirty="0">
                <a:solidFill>
                  <a:srgbClr val="1F3B4D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Calibri" pitchFamily="34" charset="-120"/>
              </a:rPr>
              <a:t>私たちは身体拘束をできるだけ行わないよう努め、毎日必要性を確認し、</a:t>
            </a:r>
            <a:endParaRPr lang="en-US" sz="128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 algn="ctr">
              <a:lnSpc>
                <a:spcPct val="128000"/>
              </a:lnSpc>
              <a:buNone/>
            </a:pPr>
            <a:r>
              <a:rPr lang="en-US" sz="1280" dirty="0">
                <a:solidFill>
                  <a:srgbClr val="1F3B4D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Calibri" pitchFamily="34" charset="-120"/>
              </a:rPr>
              <a:t>一日でも早く解除できるよう取り組んでいます</a:t>
            </a:r>
            <a:r>
              <a:rPr lang="en-US" sz="1280" dirty="0">
                <a:solidFill>
                  <a:srgbClr val="1F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。</a:t>
            </a:r>
            <a:endParaRPr lang="en-US" sz="1280" dirty="0"/>
          </a:p>
        </p:txBody>
      </p:sp>
      <p:sp>
        <p:nvSpPr>
          <p:cNvPr id="55" name="Text 43"/>
          <p:cNvSpPr/>
          <p:nvPr/>
        </p:nvSpPr>
        <p:spPr>
          <a:xfrm>
            <a:off x="457200" y="10190988"/>
            <a:ext cx="6647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9424E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Calibri" pitchFamily="34" charset="-120"/>
              </a:rPr>
              <a:t>滋賀県立総合病院</a:t>
            </a:r>
            <a:endParaRPr lang="en-US" sz="13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6" name="Text 26">
            <a:extLst>
              <a:ext uri="{FF2B5EF4-FFF2-40B4-BE49-F238E27FC236}">
                <a16:creationId xmlns:a16="http://schemas.microsoft.com/office/drawing/2014/main" id="{19E0BBDF-6303-4A35-8C2F-B9EF33DD9E89}"/>
              </a:ext>
            </a:extLst>
          </p:cNvPr>
          <p:cNvSpPr/>
          <p:nvPr/>
        </p:nvSpPr>
        <p:spPr>
          <a:xfrm>
            <a:off x="840431" y="8003128"/>
            <a:ext cx="6439608" cy="227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ja-JP" altLang="en-US" sz="126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原則として、医師が事前にご説明します</a:t>
            </a:r>
            <a:endParaRPr lang="en-US" sz="126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1" name="Text 26">
            <a:extLst>
              <a:ext uri="{FF2B5EF4-FFF2-40B4-BE49-F238E27FC236}">
                <a16:creationId xmlns:a16="http://schemas.microsoft.com/office/drawing/2014/main" id="{62EBEC7C-A377-4226-818C-5655954F3E25}"/>
              </a:ext>
            </a:extLst>
          </p:cNvPr>
          <p:cNvSpPr/>
          <p:nvPr/>
        </p:nvSpPr>
        <p:spPr>
          <a:xfrm>
            <a:off x="823939" y="8302503"/>
            <a:ext cx="6444724" cy="255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ja-JP" altLang="en-US" sz="126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ご本人・ご家族に同意をいただきます</a:t>
            </a:r>
            <a:endParaRPr lang="en-US" sz="126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2" name="Text 26">
            <a:extLst>
              <a:ext uri="{FF2B5EF4-FFF2-40B4-BE49-F238E27FC236}">
                <a16:creationId xmlns:a16="http://schemas.microsoft.com/office/drawing/2014/main" id="{A7693409-2709-4B56-BA80-80CD2A6E551A}"/>
              </a:ext>
            </a:extLst>
          </p:cNvPr>
          <p:cNvSpPr/>
          <p:nvPr/>
        </p:nvSpPr>
        <p:spPr>
          <a:xfrm>
            <a:off x="823939" y="8608220"/>
            <a:ext cx="642823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ja-JP" altLang="en-US" sz="126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緊急時は、安全を優先して実施します</a:t>
            </a:r>
            <a:endParaRPr lang="en-US" sz="126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3" name="Text 26">
            <a:extLst>
              <a:ext uri="{FF2B5EF4-FFF2-40B4-BE49-F238E27FC236}">
                <a16:creationId xmlns:a16="http://schemas.microsoft.com/office/drawing/2014/main" id="{711CDB3D-574A-4835-BE8B-AF519AA9791C}"/>
              </a:ext>
            </a:extLst>
          </p:cNvPr>
          <p:cNvSpPr/>
          <p:nvPr/>
        </p:nvSpPr>
        <p:spPr>
          <a:xfrm>
            <a:off x="823939" y="8880239"/>
            <a:ext cx="642823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260" dirty="0">
                <a:solidFill>
                  <a:srgbClr val="29424E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Calibri" pitchFamily="34" charset="-120"/>
              </a:rPr>
              <a:t>実施後は、速やかにご説明します</a:t>
            </a:r>
            <a:endParaRPr lang="en-US" sz="126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4" name="Shape 19">
            <a:extLst>
              <a:ext uri="{FF2B5EF4-FFF2-40B4-BE49-F238E27FC236}">
                <a16:creationId xmlns:a16="http://schemas.microsoft.com/office/drawing/2014/main" id="{EA3642EB-DB9B-4667-8E8E-4DBF90028865}"/>
              </a:ext>
            </a:extLst>
          </p:cNvPr>
          <p:cNvSpPr/>
          <p:nvPr/>
        </p:nvSpPr>
        <p:spPr>
          <a:xfrm flipH="1">
            <a:off x="515081" y="8978981"/>
            <a:ext cx="78453" cy="79346"/>
          </a:xfrm>
          <a:prstGeom prst="ellipse">
            <a:avLst/>
          </a:prstGeom>
          <a:solidFill>
            <a:srgbClr val="2E75B0"/>
          </a:solidFill>
          <a:ln/>
        </p:spPr>
      </p:sp>
      <p:pic>
        <p:nvPicPr>
          <p:cNvPr id="39" name="Image 5" descr="/home/claude/finalpng/icon_iv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78314" y="6466464"/>
            <a:ext cx="347868" cy="41473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81</Words>
  <Application>Microsoft Office PowerPoint</Application>
  <PresentationFormat>ユーザー設定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HG丸ｺﾞｼｯｸM-PRO</vt:lpstr>
      <vt:lpstr>游ゴシック</vt:lpstr>
      <vt:lpstr>Arial</vt:lpstr>
      <vt:lpstr>Calibri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SghcdUsr</cp:lastModifiedBy>
  <cp:revision>12</cp:revision>
  <cp:lastPrinted>2026-08-05T02:42:47Z</cp:lastPrinted>
  <dcterms:created xsi:type="dcterms:W3CDTF">2026-07-27T02:25:32Z</dcterms:created>
  <dcterms:modified xsi:type="dcterms:W3CDTF">2026-08-05T02:43:36Z</dcterms:modified>
</cp:coreProperties>
</file>