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0" r:id="rId3"/>
    <p:sldMasterId id="2147483732" r:id="rId4"/>
    <p:sldMasterId id="2147483792" r:id="rId5"/>
    <p:sldMasterId id="2147483816" r:id="rId6"/>
    <p:sldMasterId id="2147483828" r:id="rId7"/>
  </p:sldMasterIdLst>
  <p:notesMasterIdLst>
    <p:notesMasterId r:id="rId23"/>
  </p:notesMasterIdLst>
  <p:handoutMasterIdLst>
    <p:handoutMasterId r:id="rId24"/>
  </p:handoutMasterIdLst>
  <p:sldIdLst>
    <p:sldId id="315" r:id="rId8"/>
    <p:sldId id="307" r:id="rId9"/>
    <p:sldId id="313" r:id="rId10"/>
    <p:sldId id="265" r:id="rId11"/>
    <p:sldId id="308" r:id="rId12"/>
    <p:sldId id="291" r:id="rId13"/>
    <p:sldId id="311" r:id="rId14"/>
    <p:sldId id="288" r:id="rId15"/>
    <p:sldId id="314" r:id="rId16"/>
    <p:sldId id="301" r:id="rId17"/>
    <p:sldId id="302" r:id="rId18"/>
    <p:sldId id="303" r:id="rId19"/>
    <p:sldId id="304" r:id="rId20"/>
    <p:sldId id="305" r:id="rId21"/>
    <p:sldId id="306" r:id="rId2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1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60"/>
  </p:normalViewPr>
  <p:slideViewPr>
    <p:cSldViewPr>
      <p:cViewPr varScale="1">
        <p:scale>
          <a:sx n="109" d="100"/>
          <a:sy n="109" d="100"/>
        </p:scale>
        <p:origin x="624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80" d="100"/>
          <a:sy n="80" d="100"/>
        </p:scale>
        <p:origin x="-2250" y="936"/>
      </p:cViewPr>
      <p:guideLst>
        <p:guide orient="horz" pos="3130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53D13-A5D3-4F1B-86FD-236C792D1AAD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4C32A5-4F9F-4159-9FB3-99396BFE878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3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6CF7F-823B-47F8-A509-1E475B8EF82B}" type="datetimeFigureOut">
              <a:rPr kumimoji="1" lang="ja-JP" altLang="en-US" smtClean="0"/>
              <a:t>2020/12/17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6B297-7789-48C2-BB08-FF24EF2C890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283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では、今日は、</a:t>
            </a:r>
          </a:p>
          <a:p>
            <a:r>
              <a:rPr lang="ja-JP" altLang="en-US" dirty="0" smtClean="0"/>
              <a:t>「契約」について、学びます。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「契約をする」ことから、</a:t>
            </a:r>
          </a:p>
          <a:p>
            <a:r>
              <a:rPr kumimoji="1" lang="ja-JP" altLang="en-US" dirty="0" smtClean="0"/>
              <a:t>「契約をやめる」までを知りましょう。</a:t>
            </a:r>
            <a:endParaRPr kumimoji="1" lang="ja-JP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2386A3-2E31-4C9B-B0BE-45709ADB9841}" type="slidenum">
              <a:rPr kumimoji="1" lang="en-US" altLang="ja-JP" smtClean="0">
                <a:solidFill>
                  <a:prstClr val="black"/>
                </a:solidFill>
              </a:rPr>
              <a:pPr/>
              <a:t>1</a:t>
            </a:fld>
            <a:endParaRPr kumimoji="1"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65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復習クイズです。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01479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Q1.</a:t>
            </a:r>
            <a:r>
              <a:rPr kumimoji="1" lang="ja-JP" altLang="en-US" dirty="0" smtClean="0"/>
              <a:t>コンビニで、パンを買いました。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kumimoji="1" lang="ja-JP" altLang="en-US" dirty="0" smtClean="0"/>
              <a:t>これは、契約でしょうか。</a:t>
            </a:r>
          </a:p>
          <a:p>
            <a:endParaRPr lang="ja-JP" altLang="en-US" dirty="0" smtClean="0"/>
          </a:p>
          <a:p>
            <a:endParaRPr lang="ja-JP" altLang="en-US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lang="ja-JP" altLang="en-US" dirty="0" smtClean="0"/>
              <a:t>「パンを下さい」という申込みに</a:t>
            </a:r>
          </a:p>
          <a:p>
            <a:r>
              <a:rPr kumimoji="1" lang="ja-JP" altLang="en-US" dirty="0"/>
              <a:t>「はい</a:t>
            </a:r>
            <a:r>
              <a:rPr kumimoji="1" lang="ja-JP" altLang="en-US" dirty="0" smtClean="0"/>
              <a:t>、わかりました」という承諾で、契約は成立です。</a:t>
            </a:r>
          </a:p>
          <a:p>
            <a:endParaRPr lang="ja-JP" altLang="en-US" dirty="0"/>
          </a:p>
          <a:p>
            <a:r>
              <a:rPr lang="ja-JP" altLang="en-US" dirty="0" smtClean="0"/>
              <a:t>お客さんは、パンを受け取る権利と、代金を支払う義務があります。</a:t>
            </a:r>
          </a:p>
          <a:p>
            <a:r>
              <a:rPr kumimoji="1" lang="ja-JP" altLang="en-US" dirty="0" smtClean="0"/>
              <a:t>お店は、代金を受取る権利と、パンを渡す義務があります。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2253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Q2.</a:t>
            </a:r>
            <a:r>
              <a:rPr kumimoji="1" lang="ja-JP" altLang="en-US" dirty="0" smtClean="0"/>
              <a:t>契約</a:t>
            </a:r>
            <a:r>
              <a:rPr lang="ja-JP" altLang="en-US" dirty="0"/>
              <a:t>には</a:t>
            </a:r>
            <a:r>
              <a:rPr lang="ja-JP" altLang="en-US" dirty="0" smtClean="0"/>
              <a:t>、必ず契約書が必要です。サインをしたり、印鑑を押さないと</a:t>
            </a:r>
          </a:p>
          <a:p>
            <a:r>
              <a:rPr kumimoji="1" lang="ja-JP" altLang="en-US" dirty="0"/>
              <a:t>　</a:t>
            </a:r>
            <a:r>
              <a:rPr kumimoji="1" lang="ja-JP" altLang="en-US" dirty="0" smtClean="0"/>
              <a:t>　契約にはなりません。</a:t>
            </a:r>
          </a:p>
          <a:p>
            <a:endParaRPr lang="ja-JP" altLang="en-US" dirty="0" smtClean="0"/>
          </a:p>
          <a:p>
            <a:endParaRPr lang="ja-JP" altLang="en-US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kumimoji="1" lang="ja-JP" altLang="en-US" dirty="0" smtClean="0"/>
              <a:t>これは間違いです。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契約には、自由の原則があります。</a:t>
            </a:r>
          </a:p>
          <a:p>
            <a:r>
              <a:rPr lang="ja-JP" altLang="en-US" dirty="0" smtClean="0"/>
              <a:t>書面がなくても、合意によって契約は成立します。</a:t>
            </a:r>
          </a:p>
          <a:p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8130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ja-JP" dirty="0" smtClean="0"/>
              <a:t>Q3.</a:t>
            </a:r>
            <a:r>
              <a:rPr lang="ja-JP" altLang="en-US" dirty="0" smtClean="0"/>
              <a:t>昨日お店でパソコンを買いました。しかし、旅行へ行くことになり、旅行代が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必要になったので、パソコンをキャンセルしたいと思います。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できます</a:t>
            </a:r>
            <a:r>
              <a:rPr lang="ja-JP" altLang="en-US" dirty="0"/>
              <a:t>か</a:t>
            </a:r>
            <a:r>
              <a:rPr lang="en-US" altLang="ja-JP" dirty="0" smtClean="0"/>
              <a:t>?</a:t>
            </a:r>
          </a:p>
          <a:p>
            <a:endParaRPr lang="en-US" altLang="ja-JP" dirty="0"/>
          </a:p>
          <a:p>
            <a:endParaRPr lang="ja-JP" altLang="en-US" dirty="0" smtClean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 smtClean="0"/>
          </a:p>
          <a:p>
            <a:r>
              <a:rPr lang="ja-JP" altLang="en-US" dirty="0" smtClean="0"/>
              <a:t>未払いだったとしても、自分の都合だけで、勝手にキャンセルはできません。</a:t>
            </a:r>
          </a:p>
          <a:p>
            <a:r>
              <a:rPr lang="ja-JP" altLang="en-US" dirty="0" smtClean="0"/>
              <a:t>お店が認めてくれた場合は、できます。</a:t>
            </a:r>
          </a:p>
          <a:p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6525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Q4.3</a:t>
            </a:r>
            <a:r>
              <a:rPr kumimoji="1" lang="ja-JP" altLang="en-US" dirty="0" smtClean="0"/>
              <a:t>日前、お店でお水を買いました。しかし、今日またお店に行ってみると、</a:t>
            </a:r>
          </a:p>
          <a:p>
            <a:r>
              <a:rPr lang="ja-JP" altLang="en-US" dirty="0" smtClean="0"/>
              <a:t>　　セールになって安くなっていました。</a:t>
            </a:r>
            <a:r>
              <a:rPr lang="en-US" altLang="ja-JP" dirty="0" smtClean="0"/>
              <a:t>3</a:t>
            </a:r>
            <a:r>
              <a:rPr lang="ja-JP" altLang="en-US" dirty="0" smtClean="0"/>
              <a:t>日前のものを返して、今日の価格で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買い直したいと思いました。できますか</a:t>
            </a:r>
            <a:r>
              <a:rPr lang="en-US" altLang="ja-JP" dirty="0" smtClean="0"/>
              <a:t>?</a:t>
            </a:r>
          </a:p>
          <a:p>
            <a:endParaRPr kumimoji="1" lang="en-US" altLang="ja-JP" dirty="0" smtClean="0"/>
          </a:p>
          <a:p>
            <a:endParaRPr lang="ja-JP" altLang="en-US" dirty="0" smtClean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/>
          </a:p>
          <a:p>
            <a:r>
              <a:rPr lang="ja-JP" altLang="en-US" dirty="0" smtClean="0"/>
              <a:t>これはできません。</a:t>
            </a:r>
          </a:p>
          <a:p>
            <a:r>
              <a:rPr lang="ja-JP" altLang="en-US" dirty="0"/>
              <a:t>契約</a:t>
            </a:r>
            <a:r>
              <a:rPr lang="ja-JP" altLang="en-US" dirty="0" smtClean="0"/>
              <a:t>は、法的な責任のある約束です。</a:t>
            </a:r>
          </a:p>
          <a:p>
            <a:r>
              <a:rPr lang="ja-JP" altLang="en-US" dirty="0" smtClean="0"/>
              <a:t>自分の都合だけで、一方的にやめることはできません。</a:t>
            </a:r>
          </a:p>
          <a:p>
            <a:endParaRPr lang="ja-JP" altLang="en-US" dirty="0"/>
          </a:p>
          <a:p>
            <a:r>
              <a:rPr lang="ja-JP" altLang="en-US" dirty="0" smtClean="0"/>
              <a:t>お店が認めてくれた場合はできます。</a:t>
            </a:r>
            <a:endParaRPr lang="en-US" altLang="ja-JP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92950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smtClean="0"/>
              <a:t>Q5.</a:t>
            </a:r>
            <a:r>
              <a:rPr lang="en-US" altLang="ja-JP" dirty="0"/>
              <a:t>2</a:t>
            </a:r>
            <a:r>
              <a:rPr lang="ja-JP" altLang="en-US" dirty="0"/>
              <a:t>日前</a:t>
            </a:r>
            <a:r>
              <a:rPr kumimoji="1" lang="ja-JP" altLang="en-US" dirty="0" smtClean="0"/>
              <a:t>、百貨店でバッグを買いました。開封して、自宅でよく見ると、下の方に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　破れ</a:t>
            </a:r>
            <a:r>
              <a:rPr kumimoji="1" lang="ja-JP" altLang="en-US" dirty="0" smtClean="0"/>
              <a:t>がありました。交換できますか</a:t>
            </a:r>
            <a:r>
              <a:rPr kumimoji="1" lang="en-US" altLang="ja-JP" dirty="0" smtClean="0"/>
              <a:t>?</a:t>
            </a:r>
          </a:p>
          <a:p>
            <a:endParaRPr lang="en-US" altLang="ja-JP" dirty="0"/>
          </a:p>
          <a:p>
            <a:r>
              <a:rPr lang="en-US" altLang="ja-JP" dirty="0" smtClean="0"/>
              <a:t>[</a:t>
            </a:r>
            <a:r>
              <a:rPr lang="ja-JP" altLang="en-US" dirty="0" smtClean="0"/>
              <a:t>答え</a:t>
            </a:r>
            <a:r>
              <a:rPr lang="en-US" altLang="ja-JP" dirty="0" smtClean="0"/>
              <a:t>]</a:t>
            </a:r>
            <a:endParaRPr lang="ja-JP" altLang="en-US" dirty="0" smtClean="0"/>
          </a:p>
          <a:p>
            <a:r>
              <a:rPr lang="ja-JP" altLang="en-US" dirty="0" smtClean="0"/>
              <a:t>この場合は、できます。</a:t>
            </a:r>
          </a:p>
          <a:p>
            <a:r>
              <a:rPr kumimoji="1" lang="ja-JP" altLang="en-US" dirty="0" smtClean="0"/>
              <a:t>商品に問題があった場合は、交換を求めることが出来ます。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購入した商品は、早めに開封して確認しましょう。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728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私たちは食事をしたり、スマホで音楽を聞いたり、</a:t>
            </a:r>
          </a:p>
          <a:p>
            <a:r>
              <a:rPr lang="ja-JP" altLang="en-US" dirty="0" smtClean="0"/>
              <a:t>お風呂に入ったり、日々いろんなことをしています。</a:t>
            </a:r>
          </a:p>
          <a:p>
            <a:r>
              <a:rPr kumimoji="1" lang="ja-JP" altLang="en-US" dirty="0"/>
              <a:t>それら</a:t>
            </a:r>
            <a:r>
              <a:rPr kumimoji="1" lang="ja-JP" altLang="en-US" dirty="0" smtClean="0"/>
              <a:t>の生活の為に、材料を買ったり、スマホという</a:t>
            </a:r>
            <a:r>
              <a:rPr lang="ja-JP" altLang="en-US" dirty="0"/>
              <a:t>商品</a:t>
            </a:r>
            <a:r>
              <a:rPr kumimoji="1" lang="ja-JP" altLang="en-US" dirty="0" smtClean="0"/>
              <a:t>を</a:t>
            </a:r>
            <a:r>
              <a:rPr lang="ja-JP" altLang="en-US" dirty="0" smtClean="0"/>
              <a:t>買ったり</a:t>
            </a:r>
          </a:p>
          <a:p>
            <a:r>
              <a:rPr kumimoji="1" lang="ja-JP" altLang="en-US" dirty="0" smtClean="0"/>
              <a:t>電気・ガス・水を消費して生活しています。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そういった買い物等の為には、</a:t>
            </a:r>
            <a:endParaRPr lang="ja-JP" altLang="en-US" dirty="0"/>
          </a:p>
          <a:p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モノを買う</a:t>
            </a:r>
            <a:r>
              <a:rPr kumimoji="1" lang="en-US" altLang="ja-JP" dirty="0" smtClean="0"/>
              <a:t>』『</a:t>
            </a:r>
            <a:r>
              <a:rPr kumimoji="1" lang="ja-JP" altLang="en-US" dirty="0" smtClean="0"/>
              <a:t>サービスを申し込む」ということをして、</a:t>
            </a:r>
          </a:p>
          <a:p>
            <a:r>
              <a:rPr lang="ja-JP" altLang="en-US" dirty="0" smtClean="0"/>
              <a:t>利用できるようになっています。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さて、このような私たちの毎日の生活</a:t>
            </a:r>
          </a:p>
          <a:p>
            <a:r>
              <a:rPr lang="ja-JP" altLang="en-US" dirty="0"/>
              <a:t>つまり</a:t>
            </a:r>
            <a:r>
              <a:rPr lang="ja-JP" altLang="en-US" dirty="0" smtClean="0"/>
              <a:t>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お金を払って、商品を購入し、生活をすること」を消費生活と言います。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そして、</a:t>
            </a:r>
          </a:p>
          <a:p>
            <a:r>
              <a:rPr kumimoji="1" lang="ja-JP" altLang="en-US" dirty="0"/>
              <a:t>そのよう</a:t>
            </a:r>
            <a:r>
              <a:rPr kumimoji="1" lang="ja-JP" altLang="en-US" dirty="0" smtClean="0"/>
              <a:t>に、商品を購入したり、使用する人のことを「消費者」と言います。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私たちは、生きていく中で、ずっと、消費者であり、</a:t>
            </a:r>
          </a:p>
          <a:p>
            <a:r>
              <a:rPr kumimoji="1" lang="ja-JP" altLang="en-US" dirty="0" smtClean="0"/>
              <a:t>消費生活を過ごすことになります。</a:t>
            </a:r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例えば、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お店で</a:t>
            </a:r>
            <a:r>
              <a:rPr lang="en-US" altLang="ja-JP" dirty="0" smtClean="0"/>
              <a:t>100</a:t>
            </a:r>
            <a:r>
              <a:rPr lang="ja-JP" altLang="en-US" dirty="0" smtClean="0"/>
              <a:t>円のお茶を買う」という場合で考えましょう。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まず、お客さんが、</a:t>
            </a:r>
            <a:r>
              <a:rPr lang="ja-JP" altLang="en-US" dirty="0"/>
              <a:t>「</a:t>
            </a:r>
            <a:r>
              <a:rPr lang="ja-JP" altLang="en-US" dirty="0" smtClean="0"/>
              <a:t>これ</a:t>
            </a:r>
            <a:r>
              <a:rPr lang="en-US" altLang="ja-JP" dirty="0" smtClean="0"/>
              <a:t>(100</a:t>
            </a:r>
            <a:r>
              <a:rPr lang="ja-JP" altLang="en-US" dirty="0" smtClean="0"/>
              <a:t>円のお茶</a:t>
            </a:r>
            <a:r>
              <a:rPr lang="en-US" altLang="ja-JP" dirty="0" smtClean="0"/>
              <a:t>)</a:t>
            </a:r>
            <a:r>
              <a:rPr lang="ja-JP" altLang="en-US" dirty="0" smtClean="0"/>
              <a:t>を下さい」と言います。</a:t>
            </a:r>
          </a:p>
          <a:p>
            <a:r>
              <a:rPr kumimoji="1" lang="ja-JP" altLang="en-US" dirty="0"/>
              <a:t>これは</a:t>
            </a:r>
            <a:r>
              <a:rPr kumimoji="1" lang="ja-JP" altLang="en-US" dirty="0" smtClean="0"/>
              <a:t>、</a:t>
            </a:r>
            <a:r>
              <a:rPr lang="ja-JP" altLang="en-US" dirty="0"/>
              <a:t>「</a:t>
            </a:r>
            <a:r>
              <a:rPr kumimoji="1" lang="ja-JP" altLang="en-US" dirty="0" smtClean="0"/>
              <a:t>申込み」になります。</a:t>
            </a:r>
          </a:p>
          <a:p>
            <a:r>
              <a:rPr lang="ja-JP" altLang="en-US" dirty="0"/>
              <a:t>これ</a:t>
            </a:r>
            <a:r>
              <a:rPr lang="ja-JP" altLang="en-US" dirty="0" smtClean="0"/>
              <a:t>に対して、お店が「わかりました」と言います。</a:t>
            </a:r>
          </a:p>
          <a:p>
            <a:r>
              <a:rPr kumimoji="1" lang="ja-JP" altLang="en-US" dirty="0" smtClean="0"/>
              <a:t>これは「承諾」となります。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この時、</a:t>
            </a:r>
            <a:r>
              <a:rPr lang="ja-JP" altLang="en-US" dirty="0"/>
              <a:t>「</a:t>
            </a:r>
            <a:r>
              <a:rPr kumimoji="1" lang="ja-JP" altLang="en-US" dirty="0" smtClean="0"/>
              <a:t>申込み」に対して、「承諾」された場合、「意思が合致」となります。</a:t>
            </a:r>
          </a:p>
          <a:p>
            <a:r>
              <a:rPr lang="ja-JP" altLang="en-US" dirty="0"/>
              <a:t>そうすると</a:t>
            </a:r>
            <a:r>
              <a:rPr lang="ja-JP" altLang="en-US" dirty="0" smtClean="0"/>
              <a:t>、「契約」が成立します。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この契約は「法的な責任のある約束」となります。</a:t>
            </a:r>
          </a:p>
          <a:p>
            <a:endParaRPr kumimoji="1" lang="ja-JP" altLang="en-US" dirty="0" smtClean="0"/>
          </a:p>
          <a:p>
            <a:r>
              <a:rPr kumimoji="1" lang="ja-JP" altLang="en-US" dirty="0" smtClean="0"/>
              <a:t>両方の意思が合致して契約は成立しますので、一方的には</a:t>
            </a:r>
            <a:r>
              <a:rPr lang="ja-JP" altLang="en-US" dirty="0" smtClean="0"/>
              <a:t>成立しません。</a:t>
            </a:r>
          </a:p>
          <a:p>
            <a:endParaRPr kumimoji="1" lang="ja-JP" altLang="en-US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0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さて、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法的な責任のある約束」が「契約」と言いましたが、</a:t>
            </a:r>
          </a:p>
          <a:p>
            <a:r>
              <a:rPr lang="ja-JP" altLang="en-US" dirty="0" smtClean="0"/>
              <a:t>「法的な責任」とはどんなことでしょうか。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申込に対し、承諾がされると、お互いに「権利」と「義務」が発生します。</a:t>
            </a:r>
          </a:p>
          <a:p>
            <a:endParaRPr kumimoji="1" lang="ja-JP" altLang="en-US" dirty="0"/>
          </a:p>
          <a:p>
            <a:r>
              <a:rPr lang="ja-JP" altLang="en-US" dirty="0" smtClean="0"/>
              <a:t>申し込んだ方は、「代金を払う」という義務を果たせば、「商品を受け取る」権利が</a:t>
            </a:r>
          </a:p>
          <a:p>
            <a:r>
              <a:rPr kumimoji="1" lang="ja-JP" altLang="en-US" dirty="0" smtClean="0"/>
              <a:t>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お店の方は、「商品を渡す」という義務を果たせば、「代金を受取る」権利があります。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このように、お互いが、それぞれ「権利」「義務」が生まれます。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4400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920750" y="746125"/>
            <a:ext cx="4965700" cy="3725863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 smtClean="0"/>
              <a:t>さて、契約には、様々な形があります。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書面がなくても、意思の合致があれば、成立します。</a:t>
            </a:r>
          </a:p>
          <a:p>
            <a:r>
              <a:rPr lang="ja-JP" altLang="en-US" dirty="0" smtClean="0"/>
              <a:t>ですから、</a:t>
            </a:r>
            <a:r>
              <a:rPr lang="en-US" altLang="ja-JP" dirty="0" smtClean="0"/>
              <a:t>『</a:t>
            </a:r>
            <a:r>
              <a:rPr lang="ja-JP" altLang="en-US" dirty="0" smtClean="0"/>
              <a:t>口約束</a:t>
            </a:r>
            <a:r>
              <a:rPr lang="en-US" altLang="ja-JP" dirty="0" smtClean="0"/>
              <a:t>』</a:t>
            </a:r>
            <a:r>
              <a:rPr lang="ja-JP" altLang="en-US" dirty="0"/>
              <a:t>でも</a:t>
            </a:r>
            <a:r>
              <a:rPr lang="ja-JP" altLang="en-US" dirty="0" smtClean="0"/>
              <a:t>契約は成立します。</a:t>
            </a:r>
          </a:p>
          <a:p>
            <a:r>
              <a:rPr kumimoji="1" lang="ja-JP" altLang="en-US" dirty="0" smtClean="0"/>
              <a:t>また、</a:t>
            </a:r>
            <a:r>
              <a:rPr kumimoji="1" lang="en-US" altLang="ja-JP" dirty="0" smtClean="0"/>
              <a:t>『</a:t>
            </a:r>
            <a:r>
              <a:rPr kumimoji="1" lang="ja-JP" altLang="en-US" dirty="0" smtClean="0"/>
              <a:t>印鑑</a:t>
            </a:r>
            <a:r>
              <a:rPr kumimoji="1" lang="en-US" altLang="ja-JP" dirty="0" smtClean="0"/>
              <a:t>』</a:t>
            </a:r>
            <a:r>
              <a:rPr kumimoji="1" lang="ja-JP" altLang="en-US" dirty="0" smtClean="0"/>
              <a:t>がなくても成立します。</a:t>
            </a:r>
          </a:p>
          <a:p>
            <a:endParaRPr lang="ja-JP" altLang="en-US" dirty="0"/>
          </a:p>
          <a:p>
            <a:r>
              <a:rPr lang="ja-JP" altLang="en-US" dirty="0" smtClean="0"/>
              <a:t>しかし、法律で書面が必要とされている契約もあります。</a:t>
            </a:r>
            <a:endParaRPr kumimoji="1" lang="ja-JP" altLang="en-US" dirty="0" smtClean="0"/>
          </a:p>
          <a:p>
            <a:r>
              <a:rPr lang="ja-JP" altLang="en-US" dirty="0" smtClean="0"/>
              <a:t>「保証契約」「訪問販売での契約」「マルチ商法での契約」等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BE247A-1AC2-4D06-AEF4-746BA93B699C}" type="slidenum">
              <a:rPr lang="ja-JP" altLang="en-US" smtClean="0">
                <a:solidFill>
                  <a:prstClr val="black"/>
                </a:solidFill>
              </a:rPr>
              <a:pPr/>
              <a:t>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799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さて、契約をしていても、やめることはできます。</a:t>
            </a:r>
          </a:p>
          <a:p>
            <a:r>
              <a:rPr lang="ja-JP" altLang="en-US" dirty="0"/>
              <a:t>どんな時</a:t>
            </a:r>
            <a:r>
              <a:rPr lang="ja-JP" altLang="en-US" dirty="0" smtClean="0"/>
              <a:t>にやめられるのでしょうか。</a:t>
            </a:r>
          </a:p>
          <a:p>
            <a:endParaRPr kumimoji="1" lang="ja-JP" altLang="en-US" dirty="0"/>
          </a:p>
          <a:p>
            <a:endParaRPr lang="ja-JP" altLang="en-US" dirty="0" smtClean="0"/>
          </a:p>
          <a:p>
            <a:r>
              <a:rPr lang="ja-JP" altLang="en-US" dirty="0" smtClean="0"/>
              <a:t>①先ほどの例のように</a:t>
            </a:r>
            <a:r>
              <a:rPr lang="ja-JP" altLang="en-US" dirty="0"/>
              <a:t>、未成年者が親権者の承諾なしで一人で契約した場合は、</a:t>
            </a:r>
          </a:p>
          <a:p>
            <a:r>
              <a:rPr lang="ja-JP" altLang="en-US" dirty="0"/>
              <a:t>　民法の規定で取り消すことが出来ます。</a:t>
            </a:r>
          </a:p>
          <a:p>
            <a:endParaRPr lang="ja-JP" altLang="en-US" dirty="0"/>
          </a:p>
          <a:p>
            <a:r>
              <a:rPr lang="ja-JP" altLang="en-US" dirty="0"/>
              <a:t>②</a:t>
            </a:r>
            <a:r>
              <a:rPr kumimoji="1" lang="ja-JP" altLang="en-US" dirty="0" smtClean="0"/>
              <a:t>あらかじめ</a:t>
            </a:r>
            <a:r>
              <a:rPr lang="ja-JP" altLang="en-US" dirty="0"/>
              <a:t>、</a:t>
            </a:r>
            <a:r>
              <a:rPr kumimoji="1" lang="ja-JP" altLang="en-US" dirty="0" smtClean="0"/>
              <a:t>キャンセル料や取消料・辞められる条件等</a:t>
            </a:r>
          </a:p>
          <a:p>
            <a:r>
              <a:rPr kumimoji="1" lang="ja-JP" altLang="en-US" dirty="0" smtClean="0"/>
              <a:t>「やめる時のルール」を決めてある契約の時は、</a:t>
            </a: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</a:p>
          <a:p>
            <a:r>
              <a:rPr lang="ja-JP" altLang="en-US" dirty="0"/>
              <a:t>　</a:t>
            </a:r>
            <a:r>
              <a:rPr kumimoji="1" lang="ja-JP" altLang="en-US" dirty="0" smtClean="0"/>
              <a:t>お互いの合意によって、やめられます。</a:t>
            </a:r>
          </a:p>
          <a:p>
            <a:endParaRPr lang="ja-JP" altLang="en-US" dirty="0" smtClean="0"/>
          </a:p>
          <a:p>
            <a:r>
              <a:rPr lang="ja-JP" altLang="en-US" dirty="0" smtClean="0"/>
              <a:t>③訪問販売のような場合は、法律の制度で、「クーリング・オフ」というものがあり、</a:t>
            </a:r>
          </a:p>
          <a:p>
            <a:r>
              <a:rPr lang="ja-JP" altLang="en-US" dirty="0"/>
              <a:t>　</a:t>
            </a:r>
            <a:r>
              <a:rPr lang="ja-JP" altLang="en-US" dirty="0" smtClean="0"/>
              <a:t>これで契約を無条件でやめられます。</a:t>
            </a:r>
          </a:p>
          <a:p>
            <a:endParaRPr kumimoji="1" lang="ja-JP" altLang="en-US" dirty="0" smtClean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7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5988" y="742950"/>
            <a:ext cx="4975225" cy="373221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en-US" dirty="0" smtClean="0"/>
              <a:t>契約のことをいろいろ見てきましたが。</a:t>
            </a:r>
          </a:p>
          <a:p>
            <a:endParaRPr kumimoji="1" lang="ja-JP" altLang="en-US" dirty="0"/>
          </a:p>
          <a:p>
            <a:r>
              <a:rPr lang="ja-JP" altLang="en-US" dirty="0"/>
              <a:t>契約に</a:t>
            </a:r>
            <a:r>
              <a:rPr lang="ja-JP" altLang="en-US" dirty="0" smtClean="0"/>
              <a:t>は、責任があります。</a:t>
            </a:r>
          </a:p>
          <a:p>
            <a:r>
              <a:rPr kumimoji="1" lang="ja-JP" altLang="en-US" dirty="0"/>
              <a:t>ですから</a:t>
            </a:r>
            <a:r>
              <a:rPr kumimoji="1" lang="ja-JP" altLang="en-US" dirty="0" smtClean="0"/>
              <a:t>、慎重に、よく考えることが必要です。</a:t>
            </a:r>
          </a:p>
          <a:p>
            <a:endParaRPr lang="ja-JP" altLang="en-US" dirty="0"/>
          </a:p>
          <a:p>
            <a:r>
              <a:rPr kumimoji="1" lang="ja-JP" altLang="en-US" dirty="0" smtClean="0"/>
              <a:t>しかし、壊れて</a:t>
            </a:r>
            <a:r>
              <a:rPr lang="ja-JP" altLang="en-US" dirty="0" smtClean="0"/>
              <a:t>いた等のように、商品に問題があった場合は、</a:t>
            </a:r>
          </a:p>
          <a:p>
            <a:r>
              <a:rPr kumimoji="1" lang="ja-JP" altLang="en-US" dirty="0"/>
              <a:t>お店</a:t>
            </a:r>
            <a:r>
              <a:rPr kumimoji="1" lang="ja-JP" altLang="en-US" dirty="0" smtClean="0"/>
              <a:t>に連絡しましょう。</a:t>
            </a:r>
          </a:p>
          <a:p>
            <a:endParaRPr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A1F080-33D6-460C-AE4C-C8DDE1F44DA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1851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6B297-7789-48C2-BB08-FF24EF2C890B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00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8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ja-JP" altLang="en-US" noProof="0" smtClean="0"/>
              <a:t>マスター タイトルの書式設定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ja-JP" altLang="en-US" noProof="0" smtClean="0"/>
              <a:t>マスター サブタイトルの書式設定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E2C6EFFB-1B8F-4531-BE72-7379DDBCA6CB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1DC1F64-7691-4BB9-87A3-A589A3CC211B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8403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9879717-6EC5-445D-8B5A-A28D80C050BE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A43D3B-9B1D-4CE4-94F4-1E9798B3CE5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5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94475" y="685841"/>
            <a:ext cx="1771650" cy="5440363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1279525" y="685841"/>
            <a:ext cx="5162550" cy="5440363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DFE94B7-1A1C-44C6-AC81-A4A10989D3DD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E1D49-A042-4296-B143-040DF069381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7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3"/>
          <p:cNvSpPr>
            <a:spLocks noGrp="1"/>
          </p:cNvSpPr>
          <p:nvPr>
            <p:ph type="ctrTitle"/>
          </p:nvPr>
        </p:nvSpPr>
        <p:spPr>
          <a:xfrm>
            <a:off x="1435608" y="435936"/>
            <a:ext cx="7406640" cy="1472184"/>
          </a:xfrm>
        </p:spPr>
        <p:txBody>
          <a:bodyPr anchor="b"/>
          <a:lstStyle>
            <a:lvl1pPr algn="l" latinLnBrk="0">
              <a:defRPr kumimoji="1" lang="ja-JP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22" name="Shap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/>
          <a:lstStyle>
            <a:lvl1pPr marL="73152" indent="0" algn="l" latinLnBrk="0">
              <a:buNone/>
              <a:defRPr kumimoji="1" lang="ja-JP"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F0287F-6463-4C5F-B31F-83265E528259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20" name="Shape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Shap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921433" y="1413803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06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84C326-1BE8-4C33-B5A5-5DE1185B6A3C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09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 latinLnBrk="0">
              <a:lnSpc>
                <a:spcPts val="4500"/>
              </a:lnSpc>
              <a:buNone/>
              <a:defRPr kumimoji="1" lang="ja-JP" sz="4000" b="1" cap="all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2578392" y="1100139"/>
            <a:ext cx="6400800" cy="1509712"/>
          </a:xfrm>
        </p:spPr>
        <p:txBody>
          <a:bodyPr anchor="b"/>
          <a:lstStyle>
            <a:lvl1pPr marL="27432" indent="0" latinLnBrk="0">
              <a:lnSpc>
                <a:spcPts val="2300"/>
              </a:lnSpc>
              <a:spcBef>
                <a:spcPts val="0"/>
              </a:spcBef>
              <a:buNone/>
              <a:defRPr kumimoji="1" lang="ja-JP"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kumimoji="1" lang="ja-JP"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kumimoji="1" lang="ja-JP"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kumimoji="1" lang="ja-JP"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5E02FA-DBDE-4B06-BC57-64388CC0A74E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1"/>
            <a:ext cx="76200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50000" t="50000" r="100000" b="1250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408064" y="2745871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764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e 8"/>
          <p:cNvSpPr/>
          <p:nvPr/>
        </p:nvSpPr>
        <p:spPr>
          <a:xfrm>
            <a:off x="-815925" y="-815921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33980" y="-54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 latinLnBrk="0">
              <a:defRPr kumimoji="1" lang="ja-JP" sz="2800"/>
            </a:lvl1pPr>
            <a:lvl2pPr>
              <a:defRPr kumimoji="1" lang="ja-JP" sz="2400"/>
            </a:lvl2pPr>
            <a:lvl3pPr>
              <a:defRPr kumimoji="1" lang="ja-JP" sz="2000"/>
            </a:lvl3pPr>
            <a:lvl4pPr>
              <a:defRPr kumimoji="1" lang="ja-JP" sz="1800"/>
            </a:lvl4pPr>
            <a:lvl5pPr>
              <a:defRPr kumimoji="1" lang="ja-JP" sz="18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01C2A40-EDF9-4D84-8A85-A7B7050466EE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603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 latinLnBrk="0">
              <a:defRPr kumimoji="1" lang="ja-JP" sz="4500" b="1" cap="none" baseline="0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1"/>
          </p:nvPr>
        </p:nvSpPr>
        <p:spPr>
          <a:xfrm>
            <a:off x="45720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type="body" sz="half" idx="3"/>
          </p:nvPr>
        </p:nvSpPr>
        <p:spPr>
          <a:xfrm>
            <a:off x="4663440" y="328279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283464" algn="l" latinLnBrk="0">
              <a:lnSpc>
                <a:spcPct val="100000"/>
              </a:lnSpc>
              <a:spcBef>
                <a:spcPts val="100"/>
              </a:spcBef>
              <a:buNone/>
              <a:defRPr kumimoji="1" lang="ja-JP" sz="1900" b="0">
                <a:solidFill>
                  <a:schemeClr val="tx1"/>
                </a:solidFill>
              </a:defRPr>
            </a:lvl1pPr>
            <a:lvl2pPr>
              <a:buNone/>
              <a:defRPr kumimoji="1" lang="ja-JP" sz="2000" b="1"/>
            </a:lvl2pPr>
            <a:lvl3pPr>
              <a:buNone/>
              <a:defRPr kumimoji="1" lang="ja-JP" sz="1800" b="1"/>
            </a:lvl3pPr>
            <a:lvl4pPr>
              <a:buNone/>
              <a:defRPr kumimoji="1" lang="ja-JP" sz="1600" b="1"/>
            </a:lvl4pPr>
            <a:lvl5pPr>
              <a:buNone/>
              <a:defRPr kumimoji="1" lang="ja-JP" sz="1600" b="1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Shape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6" name="Shape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 latinLnBrk="0">
              <a:lnSpc>
                <a:spcPct val="100000"/>
              </a:lnSpc>
              <a:spcBef>
                <a:spcPts val="700"/>
              </a:spcBef>
              <a:defRPr kumimoji="1" lang="ja-JP" sz="2400"/>
            </a:lvl1pPr>
            <a:lvl2pPr>
              <a:lnSpc>
                <a:spcPct val="100000"/>
              </a:lnSpc>
              <a:spcBef>
                <a:spcPts val="700"/>
              </a:spcBef>
              <a:defRPr kumimoji="1" lang="ja-JP" sz="2000"/>
            </a:lvl2pPr>
            <a:lvl3pPr>
              <a:lnSpc>
                <a:spcPct val="100000"/>
              </a:lnSpc>
              <a:spcBef>
                <a:spcPts val="700"/>
              </a:spcBef>
              <a:defRPr kumimoji="1" lang="ja-JP" sz="1800"/>
            </a:lvl3pPr>
            <a:lvl4pPr>
              <a:lnSpc>
                <a:spcPct val="100000"/>
              </a:lnSpc>
              <a:spcBef>
                <a:spcPts val="700"/>
              </a:spcBef>
              <a:defRPr kumimoji="1" lang="ja-JP" sz="1600"/>
            </a:lvl4pPr>
            <a:lvl5pPr>
              <a:lnSpc>
                <a:spcPct val="100000"/>
              </a:lnSpc>
              <a:spcBef>
                <a:spcPts val="700"/>
              </a:spcBef>
              <a:defRPr kumimoji="1" lang="ja-JP" sz="16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7" name="Shap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A69EFA7-6E1F-4681-9679-BA213BD3A232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Shap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hap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11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DC79B55-5ED2-4AEE-9990-00647EEE3F5F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023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Shap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3CF79FA-AA0A-4052-8A9A-8CE6DD28C9D7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C9C2D1">
                    <a:shade val="50000"/>
                    <a:satMod val="200000"/>
                  </a:srgbClr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352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457200" y="273049"/>
            <a:ext cx="3810000" cy="1162051"/>
          </a:xfrm>
          <a:ln>
            <a:noFill/>
          </a:ln>
        </p:spPr>
        <p:txBody>
          <a:bodyPr anchor="b"/>
          <a:lstStyle>
            <a:lvl1pPr algn="l" latinLnBrk="0">
              <a:lnSpc>
                <a:spcPts val="2000"/>
              </a:lnSpc>
              <a:buNone/>
              <a:defRPr kumimoji="1" lang="ja-JP" sz="2200" b="1" cap="all" baseline="0"/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idx="2"/>
          </p:nvPr>
        </p:nvSpPr>
        <p:spPr>
          <a:xfrm>
            <a:off x="457200" y="1435101"/>
            <a:ext cx="3810000" cy="698500"/>
          </a:xfrm>
        </p:spPr>
        <p:txBody>
          <a:bodyPr/>
          <a:lstStyle>
            <a:lvl1pPr marL="0" latinLnBrk="0">
              <a:lnSpc>
                <a:spcPct val="100000"/>
              </a:lnSpc>
              <a:spcBef>
                <a:spcPts val="0"/>
              </a:spcBef>
              <a:buNone/>
              <a:defRPr kumimoji="1" lang="ja-JP" sz="1400"/>
            </a:lvl1pPr>
            <a:lvl2pPr>
              <a:buNone/>
              <a:defRPr kumimoji="1" lang="ja-JP" sz="1200"/>
            </a:lvl2pPr>
            <a:lvl3pPr>
              <a:buNone/>
              <a:defRPr kumimoji="1" lang="ja-JP" sz="1000"/>
            </a:lvl3pPr>
            <a:lvl4pPr>
              <a:buNone/>
              <a:defRPr kumimoji="1" lang="ja-JP" sz="900"/>
            </a:lvl4pPr>
            <a:lvl5pPr>
              <a:buNone/>
              <a:defRPr kumimoji="1" lang="ja-JP" sz="9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Shape 3"/>
          <p:cNvSpPr>
            <a:spLocks noGrp="1"/>
          </p:cNvSpPr>
          <p:nvPr>
            <p:ph sz="half" idx="1"/>
          </p:nvPr>
        </p:nvSpPr>
        <p:spPr>
          <a:xfrm>
            <a:off x="457200" y="2133604"/>
            <a:ext cx="8153400" cy="3992563"/>
          </a:xfrm>
        </p:spPr>
        <p:txBody>
          <a:bodyPr/>
          <a:lstStyle>
            <a:lvl1pPr latinLnBrk="0">
              <a:defRPr kumimoji="1" lang="ja-JP" sz="3200"/>
            </a:lvl1pPr>
            <a:lvl2pPr>
              <a:defRPr kumimoji="1" lang="ja-JP" sz="2800"/>
            </a:lvl2pPr>
            <a:lvl3pPr>
              <a:defRPr kumimoji="1" lang="ja-JP" sz="2400"/>
            </a:lvl3pPr>
            <a:lvl4pPr>
              <a:defRPr kumimoji="1" lang="ja-JP" sz="2000"/>
            </a:lvl4pPr>
            <a:lvl5pPr>
              <a:defRPr kumimoji="1" lang="ja-JP" sz="20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CCAA9A8-98C8-4A19-BE18-BF82DB75CC99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810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53D38D-C1E5-4C9B-92EA-9D249778B81D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1B0B3F-6A8B-4C47-B6CA-DDD8723D3602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4868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 latinLnBrk="0">
              <a:buNone/>
              <a:defRPr kumimoji="1" lang="ja-JP" sz="2100" b="1">
                <a:effectLst/>
              </a:defRPr>
            </a:lvl1pPr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5" name="Shap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E222E7E-C2C2-4E71-93B4-D95B75FC6DDC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hap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6442B7-F7A6-44F5-A940-BF91B5A1AE3C}" type="slidenum">
              <a:rPr lang="en-US" altLang="ja-JP">
                <a:solidFill>
                  <a:srgbClr val="FFFFFF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0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rgbClr val="CEB966"/>
              </a:buClr>
              <a:buSzPct val="80000"/>
              <a:buFont typeface="Wingdings 2"/>
              <a:buNone/>
            </a:pPr>
            <a:endParaRPr lang="ja-JP" altLang="en-US" sz="3200">
              <a:solidFill>
                <a:prstClr val="black"/>
              </a:solidFill>
            </a:endParaRPr>
          </a:p>
        </p:txBody>
      </p:sp>
      <p:sp>
        <p:nvSpPr>
          <p:cNvPr id="3" name="Shape 2"/>
          <p:cNvSpPr>
            <a:spLocks noGrp="1"/>
          </p:cNvSpPr>
          <p:nvPr>
            <p:ph type="pic" idx="1"/>
          </p:nvPr>
        </p:nvSpPr>
        <p:spPr>
          <a:xfrm>
            <a:off x="838200" y="114304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 latinLnBrk="0">
              <a:buNone/>
              <a:defRPr kumimoji="1" lang="ja-JP" sz="3200"/>
            </a:lvl1pPr>
            <a:extLst/>
          </a:lstStyle>
          <a:p>
            <a:pPr marL="0" algn="l"/>
            <a:r>
              <a:rPr kumimoji="1" lang="ja-JP" altLang="en-US" smtClean="0"/>
              <a:t>アイコンをクリックして図を追加</a:t>
            </a:r>
            <a:endParaRPr kumimoji="1" lang="ja-JP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2"/>
            <a:ext cx="685800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1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Shape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/>
          <a:lstStyle>
            <a:lvl1pPr marL="0" indent="0" algn="l" latinLnBrk="0">
              <a:lnSpc>
                <a:spcPts val="1600"/>
              </a:lnSpc>
              <a:spcBef>
                <a:spcPts val="0"/>
              </a:spcBef>
              <a:buNone/>
              <a:defRPr kumimoji="1" lang="ja-JP" sz="1400">
                <a:solidFill>
                  <a:srgbClr val="777777"/>
                </a:solidFill>
              </a:defRPr>
            </a:lvl1pPr>
            <a:lvl2pPr>
              <a:defRPr kumimoji="1" lang="ja-JP" sz="1200"/>
            </a:lvl2pPr>
            <a:lvl3pPr>
              <a:defRPr kumimoji="1" lang="ja-JP" sz="1000"/>
            </a:lvl3pPr>
            <a:lvl4pPr>
              <a:defRPr kumimoji="1" lang="ja-JP" sz="900"/>
            </a:lvl4pPr>
            <a:lvl5pPr>
              <a:defRPr kumimoji="1" lang="ja-JP" sz="900"/>
            </a:lvl5pPr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2917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F11CC97-93A6-41F8-A8B3-54014211F432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2692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"/>
          <p:cNvSpPr>
            <a:spLocks noGrp="1"/>
          </p:cNvSpPr>
          <p:nvPr>
            <p:ph type="title" orient="vert"/>
          </p:nvPr>
        </p:nvSpPr>
        <p:spPr>
          <a:xfrm>
            <a:off x="6858000" y="274680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1" lang="ja-JP" altLang="en-US" smtClean="0"/>
              <a:t>マスター タイトルの書式設定</a:t>
            </a:r>
            <a:endParaRPr kumimoji="1" lang="ja-JP"/>
          </a:p>
        </p:txBody>
      </p:sp>
      <p:sp>
        <p:nvSpPr>
          <p:cNvPr id="3" name="Shape 2"/>
          <p:cNvSpPr>
            <a:spLocks noGrp="1"/>
          </p:cNvSpPr>
          <p:nvPr>
            <p:ph type="body" orient="vert" idx="1"/>
          </p:nvPr>
        </p:nvSpPr>
        <p:spPr>
          <a:xfrm>
            <a:off x="1143000" y="27468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/>
          </a:p>
        </p:txBody>
      </p:sp>
      <p:sp>
        <p:nvSpPr>
          <p:cNvPr id="4" name="Shap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772EBDB-70E5-4658-A5C4-C30FD47B09F3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hap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hap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64578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76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5013-1A38-48CB-9AAA-903E4B8DB87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62165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DBF19-0152-4942-8714-CB12B92DB23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7904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9002E-AFB4-4A60-BD97-817DD1CBDBB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677582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F7970-A25D-4858-A246-46CBBBE197A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211542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5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5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E5608-DBAB-42A5-8EF3-6DBB14F146B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87287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78307-A86F-4A6C-B80B-AC93BD506D3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184046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0E8C4-0EC6-469D-A41D-234057DAAB2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7983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4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9BA7D2-50AC-4988-8363-566AF29A5C60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A79F43-515E-4380-9F95-E9183684161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18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F710B-D130-49F3-B972-D5F33E8D9F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9009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72B3D4-E8E4-463F-B216-DB09EEC253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330995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450AE-E627-4B3B-BDF2-C1CA7906CBA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44155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6B5F8D-B40C-4C66-A2A2-D52D36ECFD7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273728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4531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9DDD2-766C-46FA-9BFB-FDBF2C9986ED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311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DB3C1-AB5C-4E13-88C6-ACB98C0AA152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5138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12423"/>
            <a:ext cx="78867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52675"/>
            <a:ext cx="78867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BD7861-0711-4346-B17C-7288EF2CFBC8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457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845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8805"/>
            <a:ext cx="3886200" cy="4351337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A9CE0-3B01-4C01-838C-4CD644BBF178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2793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681853"/>
            <a:ext cx="386715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45" y="2507592"/>
            <a:ext cx="3867150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72" y="1681851"/>
            <a:ext cx="3886201" cy="825699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72" y="2507592"/>
            <a:ext cx="3886201" cy="36805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4CC99-7E75-49AC-82B5-B473EDD13321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281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53746-89B4-4A83-9E0A-705E21D8D439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7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2795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984625" y="1600206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2271B0C-B9D2-4997-91C3-D79D44EB62D1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9E18D5-361D-47FB-84DC-061FBD7A5B2F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793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FEB07-6CFB-4525-BCDD-B06CB83B9D06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7483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42"/>
            <a:ext cx="294894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399"/>
            <a:ext cx="294894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6977-2109-40EA-91A8-15BA4E0B47A3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69331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457200"/>
            <a:ext cx="294894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6200" y="990600"/>
            <a:ext cx="462915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936" y="2057400"/>
            <a:ext cx="294894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0C11B-92B9-45DE-88D3-0BA21A7A8D40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44726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0E8F5-5960-4597-95EB-B2CC0F1394A6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5098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0362"/>
            <a:ext cx="1971675" cy="5811839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4" y="360404"/>
            <a:ext cx="5800725" cy="581183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54FD7-A0F6-457D-B4CB-BDF7300E9FF8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63544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537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1EE22-3E04-4F32-882E-D4ECBC95B99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97492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C749-1C43-4A6E-98C9-188449BFA31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7820413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701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2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0E4D3-FDF9-4D5D-AA08-806B947671A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06582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38F6BF-5193-4E0C-AECB-EEAAED68D06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54649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84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8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B165C-DE20-4FA8-9883-E5C57998CA5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7772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4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4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3EBF2C9-3A66-470C-9E88-EE5877823298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C2BA6E-BCAC-495A-A85B-8879C0C21B56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9568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0DF64-BD31-4914-83C6-23DB42B1869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259306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CA6C7-0443-4B3E-862F-9978402645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98761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7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9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7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5A0B3-2004-413A-9097-100A53127B9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927868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E0466-6C4E-4555-850D-537BF17B705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50953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F1009-409B-4740-9E18-095FCB628F3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8789795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8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8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14021-1A00-46CF-AFDF-EA03EE04C55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6174704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8AD68-EC36-4586-AB4A-8457508BF18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764386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97965-BF76-4EA5-A7B6-9DE08C49636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518928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877C-1C80-45CD-9AF5-E83739A83D0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33893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E1E0C1-C7AE-4CC3-A90A-7B291B10182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42740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D4D67F5-904C-4BE5-A264-95CCDEF6F34B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D9266B-3AC5-41DF-A274-25891425CB65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62208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D1DF5D-268B-44B1-B860-8C2ACC40179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9740595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24811-B9A0-4575-BCF2-90F138B5DA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0605766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3E18E-9B57-4349-9D70-AC29F26FCC8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4696290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2DB5D-893A-4046-A5E4-51C4A69AB43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464730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9BAB6-88D7-419B-B304-BDC4C7501E2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45931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32AD8-43E5-4089-AF76-6C6A97A8AE7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9248436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97EEF-2E98-4A45-84C4-3355F88C124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972599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36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78BD9-BBE4-477E-9488-34074BCCCFA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76AF-C0B1-4D8C-B10F-1F002A3E919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3942905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3F418-323B-454A-A828-3151104F0F6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790BC-9F65-4453-85BF-6D3727B23F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895660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9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7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4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2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C063CD-6410-40D5-B89C-7BA036B7B1F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>
          <a:xfrm>
            <a:off x="6444208" y="6513389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71B2D-224B-4204-BB6B-44D6C194400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74963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1017445-D50E-4FBA-8C41-FE12E0B6F1E3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F1A76-9EEF-4FA8-A753-FFB9B702F8D8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8880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06D98-51E9-45F6-A115-F4B53B63E215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DF236-BCA7-47FD-B920-840810BB98B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3310955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035" indent="0">
              <a:buNone/>
              <a:defRPr sz="2000" b="1"/>
            </a:lvl2pPr>
            <a:lvl3pPr marL="914070" indent="0">
              <a:buNone/>
              <a:defRPr sz="1800" b="1"/>
            </a:lvl3pPr>
            <a:lvl4pPr marL="1371105" indent="0">
              <a:buNone/>
              <a:defRPr sz="1600" b="1"/>
            </a:lvl4pPr>
            <a:lvl5pPr marL="1828141" indent="0">
              <a:buNone/>
              <a:defRPr sz="1600" b="1"/>
            </a:lvl5pPr>
            <a:lvl6pPr marL="2285176" indent="0">
              <a:buNone/>
              <a:defRPr sz="1600" b="1"/>
            </a:lvl6pPr>
            <a:lvl7pPr marL="2742213" indent="0">
              <a:buNone/>
              <a:defRPr sz="1600" b="1"/>
            </a:lvl7pPr>
            <a:lvl8pPr marL="3199248" indent="0">
              <a:buNone/>
              <a:defRPr sz="1600" b="1"/>
            </a:lvl8pPr>
            <a:lvl9pPr marL="3656283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5833F2-F57A-47A4-B6EF-E3C7A1BD0FE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7E0EA-DDC9-4B4F-B975-87ADB44A5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85702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D88B8-ACFA-458C-A356-6D5AA04D64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EEA19-C37A-42F1-93AB-A64652CB770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0462513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A415-B147-435F-94B8-500E5583D61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59D3-9C6E-4501-8BBD-A6E1F878391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522997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6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7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6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E9B70-EDB5-4BA1-8AC5-0F35B7F6E32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0B8BC-72E6-4647-8218-7E46D3C4151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452051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35" indent="0">
              <a:buNone/>
              <a:defRPr sz="2800"/>
            </a:lvl2pPr>
            <a:lvl3pPr marL="914070" indent="0">
              <a:buNone/>
              <a:defRPr sz="2400"/>
            </a:lvl3pPr>
            <a:lvl4pPr marL="1371105" indent="0">
              <a:buNone/>
              <a:defRPr sz="2000"/>
            </a:lvl4pPr>
            <a:lvl5pPr marL="1828141" indent="0">
              <a:buNone/>
              <a:defRPr sz="2000"/>
            </a:lvl5pPr>
            <a:lvl6pPr marL="2285176" indent="0">
              <a:buNone/>
              <a:defRPr sz="2000"/>
            </a:lvl6pPr>
            <a:lvl7pPr marL="2742213" indent="0">
              <a:buNone/>
              <a:defRPr sz="2000"/>
            </a:lvl7pPr>
            <a:lvl8pPr marL="3199248" indent="0">
              <a:buNone/>
              <a:defRPr sz="2000"/>
            </a:lvl8pPr>
            <a:lvl9pPr marL="3656283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35" indent="0">
              <a:buNone/>
              <a:defRPr sz="1200"/>
            </a:lvl2pPr>
            <a:lvl3pPr marL="914070" indent="0">
              <a:buNone/>
              <a:defRPr sz="1000"/>
            </a:lvl3pPr>
            <a:lvl4pPr marL="1371105" indent="0">
              <a:buNone/>
              <a:defRPr sz="900"/>
            </a:lvl4pPr>
            <a:lvl5pPr marL="1828141" indent="0">
              <a:buNone/>
              <a:defRPr sz="900"/>
            </a:lvl5pPr>
            <a:lvl6pPr marL="2285176" indent="0">
              <a:buNone/>
              <a:defRPr sz="900"/>
            </a:lvl6pPr>
            <a:lvl7pPr marL="2742213" indent="0">
              <a:buNone/>
              <a:defRPr sz="900"/>
            </a:lvl7pPr>
            <a:lvl8pPr marL="3199248" indent="0">
              <a:buNone/>
              <a:defRPr sz="900"/>
            </a:lvl8pPr>
            <a:lvl9pPr marL="3656283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F365A-CB41-4020-BE3D-20C79124813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B7BE83-3BD2-495B-9B67-B1FCD46D810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751343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F51FB-0434-43F9-8EC8-C4FA0A79D84C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F6058-5B81-479A-89F1-B2770444B34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722221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B408B-13E6-47EF-8B23-FDAC707A9A1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1FA746-95E2-4053-B7A5-42E153FA98F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41576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9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4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281745-3C23-4FD2-9139-42F811008C89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562985-C70A-4139-8FF8-FB7B1329C419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1617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A750FD4-1C7C-4278-8341-21372AC994CA}" type="datetime1">
              <a:rPr lang="ja-JP" altLang="en-US" smtClean="0">
                <a:solidFill>
                  <a:srgbClr val="000000"/>
                </a:solidFill>
              </a:rPr>
              <a:t>2020/12/17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ja-JP" smtClean="0">
                <a:solidFill>
                  <a:srgbClr val="000000"/>
                </a:solidFill>
              </a:rPr>
              <a:t>©2020</a:t>
            </a:r>
            <a:r>
              <a:rPr lang="ja-JP" altLang="en-US" smtClean="0">
                <a:solidFill>
                  <a:srgbClr val="000000"/>
                </a:solidFill>
              </a:rPr>
              <a:t>滋賀県消費生活センター</a:t>
            </a: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37F47-6343-4824-AFE0-D393045058FA}" type="slidenum">
              <a:rPr lang="ja-JP" altLang="en-US">
                <a:solidFill>
                  <a:srgbClr val="000000"/>
                </a:solidFill>
              </a:rPr>
              <a:pPr/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58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1"/>
            <a:ext cx="7086600" cy="73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6"/>
            <a:ext cx="5257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82C5A3-81E5-4932-A615-5CB3AD9A2E3B}" type="datetime1">
              <a:rPr kumimoji="0" lang="ja-JP" altLang="en-US" smtClean="0">
                <a:solidFill>
                  <a:srgbClr val="000000"/>
                </a:solidFill>
              </a:rPr>
              <a:t>2020/12/17</a:t>
            </a:fld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mtClean="0">
                <a:solidFill>
                  <a:srgbClr val="000000"/>
                </a:solidFill>
              </a:rPr>
              <a:t>©2020</a:t>
            </a:r>
            <a:r>
              <a:rPr kumimoji="0" lang="ja-JP" altLang="en-US" smtClean="0">
                <a:solidFill>
                  <a:srgbClr val="000000"/>
                </a:solidFill>
              </a:rPr>
              <a:t>滋賀県消費生活センター</a:t>
            </a:r>
            <a:endParaRPr kumimoji="0" lang="en-US" altLang="ja-JP">
              <a:solidFill>
                <a:srgbClr val="000000"/>
              </a:solidFill>
            </a:endParaRP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  <a:ea typeface="+mn-ea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B9FC6DA-BF7E-4044-ACA7-D2E27D890EC4}" type="slidenum">
              <a:rPr kumimoji="0" lang="ja-JP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kumimoji="0"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78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Century Gothic" pitchFamily="34" charset="0"/>
          <a:ea typeface="ＭＳ Ｐゴシック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kumimoji="1" sz="24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kumimoji="1" sz="20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5" y="-815921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168820" y="21107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1" name="Donut 10"/>
          <p:cNvSpPr/>
          <p:nvPr/>
        </p:nvSpPr>
        <p:spPr>
          <a:xfrm rot="2315675">
            <a:off x="182884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85000" t="100000" r="1000000" b="30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12884" y="-54"/>
            <a:ext cx="8131127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title"/>
          </p:nvPr>
        </p:nvSpPr>
        <p:spPr>
          <a:xfrm>
            <a:off x="1435608" y="274639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1" lang="ja-JP"/>
              <a:t>マスタ タイトルの書式設定</a:t>
            </a:r>
          </a:p>
        </p:txBody>
      </p:sp>
      <p:sp>
        <p:nvSpPr>
          <p:cNvPr id="9" name="Rectangle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/>
            <a:r>
              <a:rPr kumimoji="1" lang="ja-JP"/>
              <a:t>マスタ テキストの書式設定</a:t>
            </a:r>
          </a:p>
          <a:p>
            <a:pPr lvl="1"/>
            <a:r>
              <a:rPr kumimoji="1" lang="ja-JP"/>
              <a:t>第 2 レベル</a:t>
            </a:r>
          </a:p>
          <a:p>
            <a:pPr lvl="2"/>
            <a:r>
              <a:rPr kumimoji="1" lang="ja-JP"/>
              <a:t>第 3 レベル</a:t>
            </a:r>
          </a:p>
          <a:p>
            <a:pPr lvl="3"/>
            <a:r>
              <a:rPr kumimoji="1" lang="ja-JP"/>
              <a:t>第 4 レベル</a:t>
            </a:r>
          </a:p>
          <a:p>
            <a:pPr lvl="4"/>
            <a:r>
              <a:rPr kumimoji="1" lang="ja-JP"/>
              <a:t>第 5 レベル</a:t>
            </a:r>
          </a:p>
          <a:p>
            <a:pPr lvl="5"/>
            <a:r>
              <a:rPr kumimoji="1" lang="ja-JP"/>
              <a:t>第 6 レベル</a:t>
            </a:r>
          </a:p>
          <a:p>
            <a:pPr lvl="6"/>
            <a:r>
              <a:rPr kumimoji="1" lang="ja-JP"/>
              <a:t>第 7 レベル</a:t>
            </a:r>
          </a:p>
          <a:p>
            <a:pPr lvl="7"/>
            <a:r>
              <a:rPr kumimoji="1" lang="ja-JP"/>
              <a:t>第 8 レベル</a:t>
            </a:r>
          </a:p>
          <a:p>
            <a:pPr lvl="8"/>
            <a:r>
              <a:rPr kumimoji="1" lang="ja-JP"/>
              <a:t>第 9 レベル</a:t>
            </a:r>
          </a:p>
        </p:txBody>
      </p:sp>
      <p:sp>
        <p:nvSpPr>
          <p:cNvPr id="24" name="Rectangle 23"/>
          <p:cNvSpPr>
            <a:spLocks noGrp="1"/>
          </p:cNvSpPr>
          <p:nvPr>
            <p:ph type="dt" sz="half" idx="2"/>
          </p:nvPr>
        </p:nvSpPr>
        <p:spPr>
          <a:xfrm>
            <a:off x="3581400" y="6305549"/>
            <a:ext cx="2133600" cy="476251"/>
          </a:xfrm>
          <a:prstGeom prst="rect">
            <a:avLst/>
          </a:prstGeom>
        </p:spPr>
        <p:txBody>
          <a:bodyPr anchor="b"/>
          <a:lstStyle>
            <a:lvl1pPr algn="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C0FDC7A-79CA-4353-A858-D59FBCA5D491}" type="datetime1"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2020/12/17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"/>
          </p:nvPr>
        </p:nvSpPr>
        <p:spPr>
          <a:xfrm>
            <a:off x="6760464" y="6343649"/>
            <a:ext cx="2895600" cy="476251"/>
          </a:xfrm>
          <a:prstGeom prst="rect">
            <a:avLst/>
          </a:prstGeom>
        </p:spPr>
        <p:txBody>
          <a:bodyPr anchor="b"/>
          <a:lstStyle>
            <a:lvl1pPr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r>
              <a:rPr lang="en-US" altLang="ja-JP" smtClean="0">
                <a:solidFill>
                  <a:srgbClr val="C9C2D1">
                    <a:shade val="5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</a:srgbClr>
                </a:solidFill>
              </a:rPr>
              <a:t>滋賀県消費生活センター</a:t>
            </a:r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22" name="Rectangle 21"/>
          <p:cNvSpPr>
            <a:spLocks noGrp="1"/>
          </p:cNvSpPr>
          <p:nvPr>
            <p:ph type="sldNum" sz="quarter" idx="4"/>
          </p:nvPr>
        </p:nvSpPr>
        <p:spPr>
          <a:xfrm>
            <a:off x="8613648" y="6305549"/>
            <a:ext cx="457200" cy="476251"/>
          </a:xfrm>
          <a:prstGeom prst="rect">
            <a:avLst/>
          </a:prstGeom>
        </p:spPr>
        <p:txBody>
          <a:bodyPr anchor="b"/>
          <a:lstStyle>
            <a:lvl1pPr algn="ctr" latinLnBrk="0">
              <a:defRPr kumimoji="1" lang="ja-JP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5C7EF4D-DD50-400C-9F04-EB20CB99416E}" type="slidenum">
              <a:rPr lang="en-US" altLang="ja-JP" sz="2800">
                <a:solidFill>
                  <a:srgbClr val="69676D"/>
                </a:solidFill>
              </a:rPr>
              <a:pPr/>
              <a:t>‹#›</a:t>
            </a:fld>
            <a:endParaRPr altLang="en-US">
              <a:solidFill>
                <a:srgbClr val="C9C2D1">
                  <a:shade val="50000"/>
                </a:srgbClr>
              </a:solidFill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5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59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1" lang="ja-JP" sz="44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ts val="3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1" lang="ja-JP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ts val="3000"/>
        </a:lnSpc>
        <a:spcBef>
          <a:spcPts val="550"/>
        </a:spcBef>
        <a:buClr>
          <a:schemeClr val="accent1"/>
        </a:buClr>
        <a:buFont typeface="Verdana"/>
        <a:buChar char="◦"/>
        <a:defRPr kumimoji="1" lang="ja-JP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ts val="2800"/>
        </a:lnSpc>
        <a:spcBef>
          <a:spcPct val="20000"/>
        </a:spcBef>
        <a:buClr>
          <a:schemeClr val="accent2"/>
        </a:buClr>
        <a:buFont typeface="Wingdings 2"/>
        <a:buChar char=""/>
        <a:defRPr kumimoji="1" lang="ja-JP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"/>
        <a:defRPr kumimoji="1" lang="ja-JP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umimoji="1" lang="ja-JP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9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FD6AB6DC-7570-4D66-A631-29321673AB3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9287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9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C9A5ABB-97BC-4E0B-B269-374A2B23BF6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67881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33845" y="36576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3845" y="182880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31550762-974A-4F67-8963-45E08EB8C334}" type="datetime1"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2020/12/17</a:t>
            </a:fld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28184" y="653264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altLang="ja-JP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滋賀県消費生活センター</a:t>
            </a:r>
            <a:endParaRPr lang="ja-JP" altLang="en-US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3145" y="635639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1407B5-6051-4040-ABAC-9978C099FADE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838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C336B6-DF21-44E5-8774-CA2AF2FA35B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372200" y="6492875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5484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19184F-66D6-4807-9040-199DA789CAE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6444208" y="6479960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656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7" tIns="45705" rIns="91407" bIns="457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9640CA-C373-4317-8FA6-FA5F7F6975B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2020/12/17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07" tIns="45705" rIns="91407" bIns="45705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ＭＳ Ｐゴシック" pitchFamily="50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wrap="square" lIns="91407" tIns="45705" rIns="91407" bIns="45705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9A5ABB-97BC-4E0B-B269-374A2B23BF6C}" type="slidenum">
              <a:rPr lang="en-US" altLang="ja-JP"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ja-JP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62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5703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1407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371105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828141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777" indent="-342777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83" indent="-28564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58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624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659" indent="-22851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694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29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766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02" indent="-228518" algn="l" defTabSz="91407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3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70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05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41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176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1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248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283" algn="l" defTabSz="91407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2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3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2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9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6300192" y="285751"/>
            <a:ext cx="2592288" cy="64807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 cmpd="sng" algn="ctr">
            <a:solidFill>
              <a:srgbClr val="6699FF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B8CAFF">
                    <a:lumMod val="10000"/>
                  </a:srgbClr>
                </a:solidFill>
                <a:effectLst/>
                <a:uLnTx/>
                <a:uFillTx/>
                <a:latin typeface="Lucida Sans Unicode"/>
                <a:ea typeface="ＭＳ Ｐゴシック"/>
                <a:cs typeface="+mn-cs"/>
              </a:rPr>
              <a:t>滋賀県消費生活センター　消費者教育①</a:t>
            </a:r>
            <a:endParaRPr kumimoji="0" lang="ja-JP" altLang="en-US" sz="1600" b="0" i="0" u="none" strike="noStrike" kern="0" cap="none" spc="0" normalizeH="0" baseline="0" noProof="0" dirty="0">
              <a:ln>
                <a:noFill/>
              </a:ln>
              <a:solidFill>
                <a:srgbClr val="B8CAFF">
                  <a:lumMod val="10000"/>
                </a:srgbClr>
              </a:solidFill>
              <a:effectLst/>
              <a:uLnTx/>
              <a:uFillTx/>
              <a:latin typeface="Lucida Sans Unicode"/>
              <a:ea typeface="ＭＳ Ｐゴシック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1175872" y="1052736"/>
            <a:ext cx="799288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Lucida Sans Unicode" pitchFamily="34" charset="0"/>
                <a:ea typeface="ＭＳ Ｐゴシック" pitchFamily="50" charset="-12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けいやく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「契約」って</a:t>
            </a:r>
            <a:br>
              <a:rPr kumimoji="1" lang="ja-JP" alt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　　どんなこと？</a:t>
            </a:r>
            <a:br>
              <a:rPr kumimoji="1" lang="ja-JP" altLang="en-US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　　　　</a:t>
            </a:r>
            <a:b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</a:br>
            <a:r>
              <a:rPr kumimoji="1" lang="ja-JP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HGPｺﾞｼｯｸE" pitchFamily="50" charset="-128"/>
                <a:ea typeface="HGPｺﾞｼｯｸE" pitchFamily="50" charset="-128"/>
                <a:cs typeface="+mj-cs"/>
              </a:rPr>
              <a:t>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　　　　　　けいやく　　　　　　　　　</a:t>
            </a:r>
            <a:r>
              <a:rPr lang="ja-JP" altLang="en-US" sz="1600" kern="0" dirty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　</a:t>
            </a:r>
            <a:r>
              <a:rPr lang="ja-JP" altLang="en-US" sz="1600" kern="0" dirty="0" smtClean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　　　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けいやく　　　</a:t>
            </a: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/>
            </a:r>
            <a:b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</a:b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　　　</a:t>
            </a:r>
            <a:r>
              <a:rPr kumimoji="1" lang="ja-JP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 P丸ゴシック体M" pitchFamily="50" charset="-128"/>
                <a:ea typeface="AR P丸ゴシック体M" pitchFamily="50" charset="-128"/>
                <a:cs typeface="+mj-cs"/>
              </a:rPr>
              <a:t>～「</a:t>
            </a:r>
            <a:r>
              <a:rPr lang="ja-JP" altLang="en-US" sz="2800" b="1" kern="0" dirty="0" smtClean="0">
                <a:solidFill>
                  <a:srgbClr val="333333"/>
                </a:solidFill>
                <a:latin typeface="AR P丸ゴシック体M" pitchFamily="50" charset="-128"/>
                <a:ea typeface="AR P丸ゴシック体M" pitchFamily="50" charset="-128"/>
              </a:rPr>
              <a:t>契約をする」から「契約をやめる」　まで～</a:t>
            </a:r>
            <a:endParaRPr kumimoji="1" lang="en-US" altLang="ja-JP" sz="2800" b="1" i="0" u="none" strike="noStrike" kern="0" cap="none" spc="0" normalizeH="0" baseline="0" noProof="0" dirty="0" smtClean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AR P丸ゴシック体M" pitchFamily="50" charset="-128"/>
              <a:ea typeface="AR P丸ゴシック体M" pitchFamily="50" charset="-128"/>
              <a:cs typeface="+mj-cs"/>
            </a:endParaRPr>
          </a:p>
        </p:txBody>
      </p:sp>
      <p:pic>
        <p:nvPicPr>
          <p:cNvPr id="8" name="Picture 2" descr="G:\キャッフィー\caffy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377" y="4149121"/>
            <a:ext cx="1766396" cy="249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/楕円 1"/>
          <p:cNvSpPr/>
          <p:nvPr/>
        </p:nvSpPr>
        <p:spPr>
          <a:xfrm>
            <a:off x="1331640" y="285751"/>
            <a:ext cx="1296144" cy="529159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accent4">
                    <a:lumMod val="50000"/>
                  </a:schemeClr>
                </a:solidFill>
              </a:rPr>
              <a:t>要約版</a:t>
            </a:r>
            <a:endParaRPr kumimoji="1" lang="ja-JP" alt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ja-JP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©2020</a:t>
            </a:r>
            <a:r>
              <a:rPr lang="ja-JP" altLang="en-US" smtClean="0">
                <a:solidFill>
                  <a:srgbClr val="C9C2D1">
                    <a:shade val="50000"/>
                    <a:satMod val="200000"/>
                  </a:srgbClr>
                </a:solidFill>
              </a:rPr>
              <a:t>滋賀県消費生活センター</a:t>
            </a:r>
            <a:endParaRPr lang="ja-JP" altLang="en-US">
              <a:solidFill>
                <a:srgbClr val="C9C2D1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40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街のフレーム素材のイラスト（横）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80921" cy="6624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1259632" y="908720"/>
            <a:ext cx="691276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　　　　　　　　　　　　　　けい　　　　　　やく </a:t>
            </a:r>
          </a:p>
          <a:p>
            <a:r>
              <a:rPr lang="ja-JP" altLang="en-US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　　「　契　約　」</a:t>
            </a:r>
            <a:endParaRPr lang="en-US" altLang="ja-JP" sz="6000" dirty="0" smtClean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lang="en-US" altLang="ja-JP" sz="2800" dirty="0" smtClean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r>
              <a:rPr lang="ja-JP" altLang="en-US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クイズにチャレンジ</a:t>
            </a:r>
            <a:r>
              <a:rPr lang="en-US" altLang="ja-JP" sz="6000" dirty="0" smtClean="0">
                <a:solidFill>
                  <a:prstClr val="black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!</a:t>
            </a:r>
            <a:endParaRPr lang="ja-JP" altLang="en-US" sz="6000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3685591" cy="193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5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128" name="Picture 8" descr="F:\消費生活センター　消費者教育\イラストいろいろ\number_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727" y="1749425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563888" y="776407"/>
            <a:ext cx="5901769" cy="1965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コンビニでパン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買いました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これは契約ですか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？</a:t>
            </a:r>
            <a:endParaRPr lang="en-US" altLang="ja-JP" sz="32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2050" name="Picture 2" descr="G:\消費生活センター　消費者教育\イラストいろいろ\shopping_reji_man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680" y="3849587"/>
            <a:ext cx="2523615" cy="2523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s://1.bp.blogspot.com/-GxVJ30JdhJw/XVKgLOn4P8I/AAAAAAABUH4/bnmmdSbR1yAU4S7aVKU3vlGIHUD7j7u5gCLcBGAs/s1600/pan_bread_set.pn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15816" y="4599880"/>
            <a:ext cx="1830947" cy="183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0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419872" y="753963"/>
            <a:ext cx="6009273" cy="19656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契約には、必ず契約書が必要です。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契約書にサインしたり</a:t>
            </a: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印鑑</a:t>
            </a: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を押さないと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26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契約になりません</a:t>
            </a:r>
            <a:r>
              <a:rPr lang="ja-JP" altLang="en-US" sz="26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en-US" altLang="ja-JP" sz="26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6146" name="Picture 2" descr="F:\消費生活センター　消費者教育\イラストいろいろ\number_2 (1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836" y="1710540"/>
            <a:ext cx="11049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契約書のイラスト（印鑑）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079" y="3905423"/>
            <a:ext cx="2838943" cy="2467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4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134727" y="776407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昨日</a:t>
            </a:r>
            <a:r>
              <a: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､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お店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でパソコンを買いました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。お金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はまだ払っていません。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旅行代が必要になったので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パソコン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キャンセルします。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できますか？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7170" name="Picture 2" descr="F:\消費生活センター　消費者教育\イラストいろいろ\number_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34" y="1723260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トランクを持って旅行をしている女性のイラス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329" y="3692361"/>
            <a:ext cx="1947695" cy="287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ノートパソコンのイラスト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139" y="4146286"/>
            <a:ext cx="1858024" cy="196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74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3275856" y="751370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en-US" altLang="ja-JP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日前、お店で水を買いました。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しかし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、今日には、セールに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なっていました。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一回返品して、安い方で</a:t>
            </a:r>
          </a:p>
          <a:p>
            <a:pPr marL="0" lvl="0" indent="0">
              <a:spcBef>
                <a:spcPts val="600"/>
              </a:spcBef>
              <a:buClr>
                <a:srgbClr val="FE8637"/>
              </a:buClr>
              <a:buSzPct val="70000"/>
              <a:buNone/>
              <a:defRPr/>
            </a:pP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買い直したいです。できます</a:t>
            </a:r>
            <a:r>
              <a:rPr lang="ja-JP" altLang="en-US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か</a:t>
            </a:r>
            <a:r>
              <a:rPr lang="ja-JP" altLang="en-US" sz="3200" b="1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？</a:t>
            </a: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8194" name="Picture 2" descr="F:\消費生活センター　消費者教育\イラストいろいろ\number_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827" y="1736812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3329479" y="4151974"/>
            <a:ext cx="946650" cy="212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s://4.bp.blogspot.com/-T7jgBK6XLNY/U-8FuIhMw6I/AAAAAAAAkxA/2KrnLVeF1xM/s800/pop_sale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6811" y="3642269"/>
            <a:ext cx="2754604" cy="1862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810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395536" y="548680"/>
            <a:ext cx="8424936" cy="237626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grpSp>
        <p:nvGrpSpPr>
          <p:cNvPr id="3" name="グループ化 2"/>
          <p:cNvGrpSpPr/>
          <p:nvPr/>
        </p:nvGrpSpPr>
        <p:grpSpPr>
          <a:xfrm>
            <a:off x="539552" y="650275"/>
            <a:ext cx="2595175" cy="1046742"/>
            <a:chOff x="-3273632" y="4437112"/>
            <a:chExt cx="2595175" cy="1046742"/>
          </a:xfrm>
        </p:grpSpPr>
        <p:pic>
          <p:nvPicPr>
            <p:cNvPr id="5125" name="Picture 5" descr="F:\消費生活センター　消費者教育\イラストいろいろ\katakana_13_ku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273632" y="4437112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6" name="Picture 6" descr="F:\消費生活センター　消費者教育\イラストいろいろ\katakana_02_i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583457" y="445782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7" name="Picture 7" descr="F:\消費生活センター　消費者教育\イラストいろいろ\katakana_28_zu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26207" y="4502779"/>
              <a:ext cx="1047750" cy="9810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コンテンツ プレースホルダ 7"/>
          <p:cNvSpPr txBox="1">
            <a:spLocks/>
          </p:cNvSpPr>
          <p:nvPr/>
        </p:nvSpPr>
        <p:spPr>
          <a:xfrm>
            <a:off x="2775333" y="757864"/>
            <a:ext cx="6009273" cy="208985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6576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7724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kumimoji="1" sz="22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3657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50876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-32004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kumimoji="1"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14884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6888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8892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8960" indent="-27432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Char char="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en-US" altLang="ja-JP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2</a:t>
            </a: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日前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、百貨店で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バッグ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を買いました</a:t>
            </a:r>
            <a:r>
              <a:rPr lang="en-US" altLang="ja-JP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｡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開封すると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下の方に</a:t>
            </a:r>
            <a:r>
              <a:rPr lang="ja-JP" altLang="en-US" sz="3200" dirty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破れ</a:t>
            </a: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がありました。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r>
              <a:rPr lang="ja-JP" altLang="en-US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交換できますか</a:t>
            </a:r>
            <a:r>
              <a:rPr lang="en-US" altLang="ja-JP" sz="32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HG丸ｺﾞｼｯｸM-PRO" pitchFamily="50" charset="-128"/>
                <a:ea typeface="HG丸ｺﾞｼｯｸM-PRO" pitchFamily="50" charset="-128"/>
              </a:rPr>
              <a:t>?</a:t>
            </a:r>
          </a:p>
          <a:p>
            <a:pPr indent="0">
              <a:buClr>
                <a:srgbClr val="873624"/>
              </a:buClr>
              <a:buFont typeface="Wingdings" pitchFamily="2" charset="2"/>
              <a:buNone/>
            </a:pPr>
            <a:endParaRPr lang="en-US" altLang="ja-JP" sz="3300" dirty="0">
              <a:solidFill>
                <a:prstClr val="black">
                  <a:lumMod val="85000"/>
                  <a:lumOff val="15000"/>
                </a:prstClr>
              </a:solidFill>
              <a:latin typeface="HGP創英角ﾎﾟｯﾌﾟ体" pitchFamily="50" charset="-128"/>
              <a:ea typeface="HGP創英角ﾎﾟｯﾌﾟ体" pitchFamily="50" charset="-128"/>
            </a:endParaRPr>
          </a:p>
        </p:txBody>
      </p:sp>
      <p:sp>
        <p:nvSpPr>
          <p:cNvPr id="11" name="テキスト ボックス 10"/>
          <p:cNvSpPr txBox="1">
            <a:spLocks noChangeArrowheads="1"/>
          </p:cNvSpPr>
          <p:nvPr/>
        </p:nvSpPr>
        <p:spPr bwMode="auto">
          <a:xfrm>
            <a:off x="53955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ja-JP" altLang="en-US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○</a:t>
            </a:r>
            <a:endParaRPr lang="ja-JP" altLang="en-US" sz="13200" b="1" dirty="0">
              <a:solidFill>
                <a:prstClr val="black"/>
              </a:solidFill>
              <a:latin typeface="Arial" pitchFamily="34" charset="0"/>
              <a:ea typeface="ＭＳ Ｐゴシック" pitchFamily="50" charset="-128"/>
            </a:endParaRPr>
          </a:p>
        </p:txBody>
      </p:sp>
      <p:sp>
        <p:nvSpPr>
          <p:cNvPr id="12" name="テキスト ボックス 11"/>
          <p:cNvSpPr txBox="1">
            <a:spLocks noChangeArrowheads="1"/>
          </p:cNvSpPr>
          <p:nvPr/>
        </p:nvSpPr>
        <p:spPr bwMode="auto">
          <a:xfrm>
            <a:off x="6696472" y="3717032"/>
            <a:ext cx="2124000" cy="2249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8000" tIns="108000" rIns="108000" bIns="108000" anchor="ctr" anchorCtr="1">
            <a:spAutoFit/>
          </a:bodyPr>
          <a:lstStyle>
            <a:lvl1pPr eaLnBrk="0" hangingPunct="0">
              <a:spcBef>
                <a:spcPts val="600"/>
              </a:spcBef>
              <a:buClr>
                <a:schemeClr val="accent1"/>
              </a:buClr>
              <a:buSzPct val="70000"/>
              <a:buFont typeface="Wingdings" pitchFamily="2" charset="2"/>
              <a:buChar char="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 2" pitchFamily="18" charset="2"/>
              <a:buChar char=""/>
              <a:defRPr kumimoji="1" sz="21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6FB833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C0E5AF"/>
              </a:buClr>
              <a:buSzPct val="60000"/>
              <a:buFont typeface="Wingdings" pitchFamily="2" charset="2"/>
              <a:buChar char=""/>
              <a:defRPr kumimoji="1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3AABE"/>
              </a:buClr>
              <a:buSzPct val="68000"/>
              <a:buFont typeface="Wingdings 2" pitchFamily="18" charset="2"/>
              <a:buChar char="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ja-JP" sz="13200" b="1" dirty="0">
                <a:solidFill>
                  <a:prstClr val="black"/>
                </a:solidFill>
                <a:latin typeface="HGP創英角ﾎﾟｯﾌﾟ体" pitchFamily="50" charset="-128"/>
                <a:ea typeface="HGP創英角ﾎﾟｯﾌﾟ体" pitchFamily="50" charset="-128"/>
              </a:rPr>
              <a:t>×</a:t>
            </a:r>
            <a:endParaRPr lang="ja-JP" altLang="en-US" sz="13200" b="1" dirty="0">
              <a:solidFill>
                <a:prstClr val="black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</p:txBody>
      </p:sp>
      <p:pic>
        <p:nvPicPr>
          <p:cNvPr id="9218" name="Picture 2" descr="F:\消費生活センター　消費者教育\イラストいろいろ\number_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1141" y="1676788"/>
            <a:ext cx="97155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トートバッグのイラスト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958" y="3088990"/>
            <a:ext cx="3125112" cy="312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爆発 1 3"/>
          <p:cNvSpPr/>
          <p:nvPr/>
        </p:nvSpPr>
        <p:spPr>
          <a:xfrm>
            <a:off x="5148064" y="5841179"/>
            <a:ext cx="432048" cy="372923"/>
          </a:xfrm>
          <a:prstGeom prst="irregularSeal1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円/楕円 4"/>
          <p:cNvSpPr/>
          <p:nvPr/>
        </p:nvSpPr>
        <p:spPr>
          <a:xfrm>
            <a:off x="4750069" y="5585975"/>
            <a:ext cx="1228038" cy="858813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78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は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じめ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に・・・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416548" y="2062792"/>
            <a:ext cx="3797180" cy="443770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角丸四角形 20"/>
          <p:cNvSpPr/>
          <p:nvPr/>
        </p:nvSpPr>
        <p:spPr>
          <a:xfrm>
            <a:off x="251520" y="1183978"/>
            <a:ext cx="8712968" cy="588838"/>
          </a:xfrm>
          <a:prstGeom prst="roundRect">
            <a:avLst>
              <a:gd name="adj" fmla="val 49768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115616" y="1247564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dirty="0" smtClean="0">
                <a:solidFill>
                  <a:schemeClr val="bg1"/>
                </a:solidFill>
                <a:latin typeface="HG丸ｺﾞｼｯｸM-PRO" pitchFamily="50" charset="-128"/>
                <a:ea typeface="HG丸ｺﾞｼｯｸM-PRO" pitchFamily="50" charset="-128"/>
              </a:rPr>
              <a:t>日々生きていくために、いろんなことをしています。</a:t>
            </a:r>
            <a:endParaRPr kumimoji="1" lang="ja-JP" altLang="en-US" sz="2400" dirty="0">
              <a:solidFill>
                <a:schemeClr val="bg1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" name="角丸四角形 15"/>
          <p:cNvSpPr/>
          <p:nvPr/>
        </p:nvSpPr>
        <p:spPr>
          <a:xfrm>
            <a:off x="4951284" y="2087636"/>
            <a:ext cx="3797180" cy="443770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Picture 2" descr="G:\消費生活センター　消費者教育\イラストいろいろ\shopping_reji_m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525" y="3810287"/>
            <a:ext cx="1768243" cy="200111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xtLst/>
        </p:spPr>
      </p:pic>
      <p:pic>
        <p:nvPicPr>
          <p:cNvPr id="1028" name="Picture 4" descr="G:\KINGSTON\くらしの一日講座\イラストいろいろ\お風呂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948" y="4763929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G:\KINGSTON\くらしの一日講座\イラストいろいろ\食事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48" y="238202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G:\消費生活センター　消費者教育\イラストいろいろ\soudan_setsumei_business_ol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5024" y="4478751"/>
            <a:ext cx="1709423" cy="1709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テキスト ボックス 29"/>
          <p:cNvSpPr txBox="1"/>
          <p:nvPr/>
        </p:nvSpPr>
        <p:spPr>
          <a:xfrm>
            <a:off x="5180524" y="2072903"/>
            <a:ext cx="37839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　　　か</a:t>
            </a:r>
          </a:p>
          <a:p>
            <a:r>
              <a:rPr lang="ja-JP" altLang="en-US" sz="2400" dirty="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2400" dirty="0" smtClean="0">
                <a:latin typeface="HG丸ｺﾞｼｯｸM-PRO" pitchFamily="50" charset="-128"/>
                <a:ea typeface="HG丸ｺﾞｼｯｸM-PRO" pitchFamily="50" charset="-128"/>
              </a:rPr>
              <a:t>  を買ったり、</a:t>
            </a:r>
            <a:r>
              <a:rPr lang="ja-JP" altLang="en-US" sz="2400" dirty="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2400" dirty="0" smtClean="0">
                <a:latin typeface="HG丸ｺﾞｼｯｸM-PRO" pitchFamily="50" charset="-128"/>
                <a:ea typeface="HG丸ｺﾞｼｯｸM-PRO" pitchFamily="50" charset="-128"/>
              </a:rPr>
              <a:t>       の</a:t>
            </a:r>
          </a:p>
          <a:p>
            <a:endParaRPr lang="ja-JP" altLang="en-US" sz="16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もうしこ　　</a:t>
            </a:r>
            <a:r>
              <a:rPr lang="ja-JP" altLang="en-US" sz="1600" dirty="0"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        りよう</a:t>
            </a:r>
            <a:endParaRPr lang="ja-JP" altLang="en-US" sz="1600" dirty="0"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2400" dirty="0" smtClean="0">
                <a:latin typeface="HG丸ｺﾞｼｯｸM-PRO" pitchFamily="50" charset="-128"/>
                <a:ea typeface="HG丸ｺﾞｼｯｸM-PRO" pitchFamily="50" charset="-128"/>
              </a:rPr>
              <a:t>申込みをして利用します</a:t>
            </a:r>
            <a:r>
              <a:rPr lang="en-US" altLang="ja-JP" sz="2400" dirty="0" smtClean="0">
                <a:latin typeface="HG丸ｺﾞｼｯｸM-PRO" pitchFamily="50" charset="-128"/>
                <a:ea typeface="HG丸ｺﾞｼｯｸM-PRO" pitchFamily="50" charset="-128"/>
              </a:rPr>
              <a:t>｡</a:t>
            </a:r>
            <a:endParaRPr lang="ja-JP" altLang="en-US" sz="24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2315138" y="2348880"/>
            <a:ext cx="1574554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1"/>
                </a:solidFill>
              </a:rPr>
              <a:t>材料を買う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2" name="角丸四角形 31"/>
          <p:cNvSpPr/>
          <p:nvPr/>
        </p:nvSpPr>
        <p:spPr>
          <a:xfrm>
            <a:off x="2316906" y="2961428"/>
            <a:ext cx="1574554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>
                <a:solidFill>
                  <a:schemeClr val="tx1"/>
                </a:solidFill>
              </a:rPr>
              <a:t>道具</a:t>
            </a:r>
            <a:r>
              <a:rPr lang="ja-JP" altLang="en-US" sz="2000" dirty="0" smtClean="0">
                <a:solidFill>
                  <a:schemeClr val="tx1"/>
                </a:solidFill>
              </a:rPr>
              <a:t>を買う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sp>
        <p:nvSpPr>
          <p:cNvPr id="33" name="角丸四角形 32"/>
          <p:cNvSpPr/>
          <p:nvPr/>
        </p:nvSpPr>
        <p:spPr>
          <a:xfrm>
            <a:off x="2338921" y="3579847"/>
            <a:ext cx="1574554" cy="7266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1"/>
                </a:solidFill>
              </a:rPr>
              <a:t>電気・ガス・水等を</a:t>
            </a:r>
            <a:r>
              <a:rPr lang="ja-JP" altLang="en-US" sz="2000" dirty="0">
                <a:solidFill>
                  <a:schemeClr val="tx1"/>
                </a:solidFill>
              </a:rPr>
              <a:t>消費</a:t>
            </a:r>
            <a:endParaRPr kumimoji="1" lang="ja-JP" altLang="en-US" sz="2000" dirty="0" smtClean="0">
              <a:solidFill>
                <a:schemeClr val="tx1"/>
              </a:solidFill>
            </a:endParaRPr>
          </a:p>
        </p:txBody>
      </p:sp>
      <p:pic>
        <p:nvPicPr>
          <p:cNvPr id="1033" name="Picture 9" descr="G:\KINGSTON\くらしの一日講座\イラストいろいろ\smartphone_app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438" y="4437112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右矢印 6"/>
          <p:cNvSpPr/>
          <p:nvPr/>
        </p:nvSpPr>
        <p:spPr>
          <a:xfrm>
            <a:off x="4065506" y="2564904"/>
            <a:ext cx="1012987" cy="3506089"/>
          </a:xfrm>
          <a:prstGeom prst="rightArrow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そ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の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た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め</a:t>
            </a:r>
          </a:p>
          <a:p>
            <a:pPr algn="ctr"/>
            <a:r>
              <a:rPr lang="ja-JP" altLang="en-US" dirty="0" smtClean="0">
                <a:solidFill>
                  <a:schemeClr val="accent1">
                    <a:lumMod val="50000"/>
                  </a:schemeClr>
                </a:solidFill>
                <a:latin typeface="HGPｺﾞｼｯｸE" pitchFamily="50" charset="-128"/>
                <a:ea typeface="HGPｺﾞｼｯｸE" pitchFamily="50" charset="-128"/>
              </a:rPr>
              <a:t>に</a:t>
            </a:r>
            <a:endParaRPr kumimoji="1" lang="ja-JP" altLang="en-US" dirty="0">
              <a:solidFill>
                <a:schemeClr val="accent1">
                  <a:lumMod val="50000"/>
                </a:schemeClr>
              </a:solidFill>
              <a:latin typeface="HGPｺﾞｼｯｸE" pitchFamily="50" charset="-128"/>
              <a:ea typeface="HGPｺﾞｼｯｸE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161597" y="2348880"/>
            <a:ext cx="3995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7307126" y="2347404"/>
            <a:ext cx="8652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46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★</a:t>
            </a:r>
            <a:r>
              <a:rPr lang="ja-JP" altLang="en-US" sz="40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おぼえておきましょう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!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grpSp>
        <p:nvGrpSpPr>
          <p:cNvPr id="12" name="グループ化 11"/>
          <p:cNvGrpSpPr/>
          <p:nvPr/>
        </p:nvGrpSpPr>
        <p:grpSpPr>
          <a:xfrm>
            <a:off x="370464" y="1106305"/>
            <a:ext cx="4032448" cy="5563055"/>
            <a:chOff x="558632" y="1106305"/>
            <a:chExt cx="4032448" cy="5563055"/>
          </a:xfrm>
        </p:grpSpPr>
        <p:sp>
          <p:nvSpPr>
            <p:cNvPr id="3" name="角丸四角形 2"/>
            <p:cNvSpPr/>
            <p:nvPr/>
          </p:nvSpPr>
          <p:spPr>
            <a:xfrm>
              <a:off x="558632" y="1106305"/>
              <a:ext cx="4032448" cy="556305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21" name="角丸四角形 20"/>
            <p:cNvSpPr/>
            <p:nvPr/>
          </p:nvSpPr>
          <p:spPr>
            <a:xfrm>
              <a:off x="810660" y="1300101"/>
              <a:ext cx="3528392" cy="835276"/>
            </a:xfrm>
            <a:prstGeom prst="roundRect">
              <a:avLst>
                <a:gd name="adj" fmla="val 49768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1080546" y="1456129"/>
              <a:ext cx="306034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ja-JP" altLang="en-US" sz="2800" dirty="0" smtClean="0">
                  <a:solidFill>
                    <a:prstClr val="black"/>
                  </a:solidFill>
                </a:rPr>
                <a:t>　</a:t>
              </a:r>
            </a:p>
          </p:txBody>
        </p:sp>
        <p:pic>
          <p:nvPicPr>
            <p:cNvPr id="23" name="Picture 2" descr="G:\消費生活センター　消費者教育\イラストいろいろ\shopping_reji_ma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048" y="2467118"/>
              <a:ext cx="2523615" cy="25236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930159" y="4895863"/>
              <a:ext cx="3278031" cy="1492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6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　</a:t>
              </a:r>
              <a:r>
                <a:rPr lang="ja-JP" altLang="en-US" sz="12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かね　　  はら　　     　　しょうひん</a:t>
              </a:r>
            </a:p>
            <a:p>
              <a:r>
                <a:rPr lang="ja-JP" altLang="en-US" sz="24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お金を払って、商品を</a:t>
              </a:r>
            </a:p>
            <a:p>
              <a:endPara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lang="ja-JP" altLang="en-US" sz="12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こうにゅう　      せいかつ</a:t>
              </a:r>
              <a:endParaRPr lang="ja-JP" altLang="en-US" sz="12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  <a:p>
              <a:r>
                <a:rPr lang="ja-JP" altLang="en-US" sz="2400" dirty="0" smtClean="0">
                  <a:solidFill>
                    <a:prstClr val="black"/>
                  </a:solidFill>
                  <a:latin typeface="HG丸ｺﾞｼｯｸM-PRO" pitchFamily="50" charset="-128"/>
                  <a:ea typeface="HG丸ｺﾞｼｯｸM-PRO" pitchFamily="50" charset="-128"/>
                </a:rPr>
                <a:t>購入し、生活すること</a:t>
              </a:r>
              <a:endPara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</p:grpSp>
      <p:sp>
        <p:nvSpPr>
          <p:cNvPr id="27" name="角丸四角形 26"/>
          <p:cNvSpPr/>
          <p:nvPr/>
        </p:nvSpPr>
        <p:spPr>
          <a:xfrm>
            <a:off x="4860032" y="1142178"/>
            <a:ext cx="4032448" cy="556305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8" name="角丸四角形 27"/>
          <p:cNvSpPr/>
          <p:nvPr/>
        </p:nvSpPr>
        <p:spPr>
          <a:xfrm>
            <a:off x="5112060" y="1335974"/>
            <a:ext cx="3528392" cy="835276"/>
          </a:xfrm>
          <a:prstGeom prst="roundRect">
            <a:avLst>
              <a:gd name="adj" fmla="val 49768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449250" y="1456129"/>
            <a:ext cx="286716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3200" dirty="0" smtClean="0">
                <a:solidFill>
                  <a:prstClr val="black"/>
                </a:solidFill>
              </a:rPr>
              <a:t>　</a:t>
            </a:r>
            <a:endParaRPr lang="ja-JP" altLang="en-US" sz="3200" dirty="0">
              <a:solidFill>
                <a:prstClr val="black"/>
              </a:solidFill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231559" y="4931736"/>
            <a:ext cx="3278031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 しょうひん      こうにゅう</a:t>
            </a:r>
          </a:p>
          <a:p>
            <a:r>
              <a:rPr lang="ja-JP" altLang="en-US" sz="2400" dirty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 </a:t>
            </a:r>
            <a:r>
              <a:rPr lang="ja-JP" altLang="en-US" sz="24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商品を  購入し、</a:t>
            </a:r>
          </a:p>
          <a:p>
            <a:endParaRPr lang="ja-JP" altLang="en-US" sz="1100" dirty="0" smtClean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12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しよう　     　　ひと</a:t>
            </a:r>
            <a:endParaRPr lang="ja-JP" altLang="en-US" sz="1200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  <a:p>
            <a:r>
              <a:rPr lang="ja-JP" altLang="en-US" sz="2400" dirty="0" smtClean="0">
                <a:solidFill>
                  <a:prstClr val="black"/>
                </a:solidFill>
                <a:latin typeface="HG丸ｺﾞｼｯｸM-PRO" pitchFamily="50" charset="-128"/>
                <a:ea typeface="HG丸ｺﾞｼｯｸM-PRO" pitchFamily="50" charset="-128"/>
              </a:rPr>
              <a:t>使用する人のこと</a:t>
            </a:r>
            <a:endParaRPr lang="ja-JP" altLang="en-US" sz="2400" dirty="0">
              <a:solidFill>
                <a:prstClr val="black"/>
              </a:solidFill>
              <a:latin typeface="HG丸ｺﾞｼｯｸM-PRO" pitchFamily="50" charset="-128"/>
              <a:ea typeface="HG丸ｺﾞｼｯｸM-PRO" pitchFamily="50" charset="-128"/>
            </a:endParaRPr>
          </a:p>
        </p:txBody>
      </p:sp>
      <p:pic>
        <p:nvPicPr>
          <p:cNvPr id="1026" name="Picture 2" descr="G:\KINGSTON\くらしの一日講座\イラストいろいろ\イラスト\「買物 イラスト」.files\yjimage(4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590" y="2445785"/>
            <a:ext cx="2287332" cy="241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22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131" y="1714477"/>
            <a:ext cx="2220568" cy="1920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右矢印 4"/>
          <p:cNvSpPr/>
          <p:nvPr/>
        </p:nvSpPr>
        <p:spPr>
          <a:xfrm>
            <a:off x="1978912" y="2789385"/>
            <a:ext cx="2325940" cy="169167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左矢印 5"/>
          <p:cNvSpPr/>
          <p:nvPr/>
        </p:nvSpPr>
        <p:spPr>
          <a:xfrm>
            <a:off x="4304852" y="2789385"/>
            <a:ext cx="2211364" cy="1691671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algn="ctr"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85" y="1525454"/>
            <a:ext cx="827471" cy="827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377" y="1064803"/>
            <a:ext cx="764044" cy="1111336"/>
          </a:xfrm>
          <a:prstGeom prst="rect">
            <a:avLst/>
          </a:prstGeom>
        </p:spPr>
      </p:pic>
      <p:sp>
        <p:nvSpPr>
          <p:cNvPr id="10" name="円形吹き出し 9"/>
          <p:cNvSpPr/>
          <p:nvPr/>
        </p:nvSpPr>
        <p:spPr>
          <a:xfrm>
            <a:off x="2057459" y="1799073"/>
            <a:ext cx="2946591" cy="869455"/>
          </a:xfrm>
          <a:prstGeom prst="wedgeEllipseCallout">
            <a:avLst>
              <a:gd name="adj1" fmla="val -56704"/>
              <a:gd name="adj2" fmla="val 80715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4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これください</a:t>
            </a:r>
            <a:endParaRPr lang="ja-JP" altLang="en-US" sz="2400" dirty="0">
              <a:solidFill>
                <a:srgbClr val="FF0000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sp>
        <p:nvSpPr>
          <p:cNvPr id="12" name="円形吹き出し 11"/>
          <p:cNvSpPr/>
          <p:nvPr/>
        </p:nvSpPr>
        <p:spPr>
          <a:xfrm>
            <a:off x="6516216" y="3823040"/>
            <a:ext cx="2495042" cy="796097"/>
          </a:xfrm>
          <a:prstGeom prst="wedgeEllipseCallout">
            <a:avLst>
              <a:gd name="adj1" fmla="val 23777"/>
              <a:gd name="adj2" fmla="val -87591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わかりました</a:t>
            </a:r>
            <a:endParaRPr lang="ja-JP" altLang="en-US" sz="2000" dirty="0">
              <a:solidFill>
                <a:schemeClr val="tx2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79" y="1714479"/>
            <a:ext cx="1614048" cy="3010666"/>
          </a:xfrm>
          <a:prstGeom prst="rect">
            <a:avLst/>
          </a:prstGeom>
        </p:spPr>
      </p:pic>
      <p:sp>
        <p:nvSpPr>
          <p:cNvPr id="19" name="横巻き 18"/>
          <p:cNvSpPr/>
          <p:nvPr/>
        </p:nvSpPr>
        <p:spPr>
          <a:xfrm>
            <a:off x="971600" y="4725145"/>
            <a:ext cx="7001389" cy="1944215"/>
          </a:xfrm>
          <a:prstGeom prst="horizontalScroll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　　　　 </a:t>
            </a:r>
            <a:r>
              <a:rPr kumimoji="1" lang="ja-JP" altLang="en-US" sz="12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ほうてき　　　       せきにん　 　        　　　　　　やくそく</a:t>
            </a:r>
          </a:p>
          <a:p>
            <a:pPr algn="ctr"/>
            <a:r>
              <a:rPr kumimoji="1" lang="ja-JP" altLang="en-US" sz="3600" dirty="0" smtClean="0">
                <a:solidFill>
                  <a:schemeClr val="tx2"/>
                </a:solidFill>
                <a:latin typeface="HGS創英角ﾎﾟｯﾌﾟ体" pitchFamily="50" charset="-128"/>
                <a:ea typeface="HGS創英角ﾎﾟｯﾌﾟ体" pitchFamily="50" charset="-128"/>
              </a:rPr>
              <a:t>法的な責任のある約束</a:t>
            </a:r>
          </a:p>
          <a:p>
            <a:pPr algn="ctr"/>
            <a:r>
              <a:rPr lang="ja-JP" altLang="en-US" sz="28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一方的には成立はしません</a:t>
            </a:r>
            <a:r>
              <a:rPr lang="en-US" altLang="ja-JP" sz="2800" dirty="0" smtClean="0">
                <a:solidFill>
                  <a:srgbClr val="FF0000"/>
                </a:solidFill>
                <a:latin typeface="HGS創英角ﾎﾟｯﾌﾟ体" pitchFamily="50" charset="-128"/>
                <a:ea typeface="HGS創英角ﾎﾟｯﾌﾟ体" pitchFamily="50" charset="-128"/>
              </a:rPr>
              <a:t>!  </a:t>
            </a:r>
            <a:endParaRPr kumimoji="1" lang="ja-JP" altLang="en-US" sz="2800" dirty="0">
              <a:solidFill>
                <a:srgbClr val="FF0000"/>
              </a:solidFill>
              <a:latin typeface="HGS創英角ﾎﾟｯﾌﾟ体" pitchFamily="50" charset="-128"/>
              <a:ea typeface="HGS創英角ﾎﾟｯﾌﾟ体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0" y="352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けいやく</a:t>
            </a:r>
            <a:endParaRPr lang="en-US" altLang="ja-JP" sz="20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</a:t>
            </a:r>
            <a:r>
              <a:rPr lang="ja-JP" altLang="en-US" sz="44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ｰ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契約ってどんなこと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275490" y="3373610"/>
            <a:ext cx="12523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sz="2800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067913" y="3373610"/>
            <a:ext cx="125233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sz="2800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96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130" y="2803105"/>
            <a:ext cx="2220568" cy="22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右矢印 4"/>
          <p:cNvSpPr/>
          <p:nvPr/>
        </p:nvSpPr>
        <p:spPr>
          <a:xfrm>
            <a:off x="1978911" y="1583756"/>
            <a:ext cx="2325940" cy="1691671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だいきん　　はら</a:t>
            </a:r>
          </a:p>
          <a:p>
            <a:pPr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代金を払う</a:t>
            </a:r>
            <a:endParaRPr kumimoji="0" lang="ja-JP" altLang="en-US" sz="2700" kern="0" dirty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6" name="左矢印 5"/>
          <p:cNvSpPr/>
          <p:nvPr/>
        </p:nvSpPr>
        <p:spPr>
          <a:xfrm>
            <a:off x="4287194" y="1565469"/>
            <a:ext cx="2406279" cy="1691671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r>
              <a:rPr kumimoji="0" lang="ja-JP" altLang="en-US" sz="16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しょうひん　わた</a:t>
            </a:r>
          </a:p>
          <a:p>
            <a:pPr defTabSz="342900">
              <a:defRPr/>
            </a:pPr>
            <a:r>
              <a:rPr kumimoji="0" lang="ja-JP" altLang="en-US" sz="2700" kern="0" dirty="0" smtClean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商品を渡す</a:t>
            </a:r>
            <a:endParaRPr kumimoji="0" lang="ja-JP" altLang="en-US" sz="1350" kern="0" dirty="0">
              <a:solidFill>
                <a:prstClr val="white"/>
              </a:solidFill>
            </a:endParaRPr>
          </a:p>
        </p:txBody>
      </p:sp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182" y="1341691"/>
            <a:ext cx="478782" cy="478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542455"/>
            <a:ext cx="764044" cy="1111336"/>
          </a:xfrm>
          <a:prstGeom prst="rect">
            <a:avLst/>
          </a:prstGeom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35" y="2166986"/>
            <a:ext cx="1614048" cy="3169738"/>
          </a:xfrm>
          <a:prstGeom prst="rect">
            <a:avLst/>
          </a:prstGeom>
        </p:spPr>
      </p:pic>
      <p:sp>
        <p:nvSpPr>
          <p:cNvPr id="19" name="円/楕円 18"/>
          <p:cNvSpPr/>
          <p:nvPr/>
        </p:nvSpPr>
        <p:spPr>
          <a:xfrm>
            <a:off x="3413536" y="3462329"/>
            <a:ext cx="1950552" cy="97213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400" dirty="0" smtClean="0">
                <a:solidFill>
                  <a:srgbClr val="1F497D"/>
                </a:solidFill>
                <a:latin typeface="HGSｺﾞｼｯｸE" pitchFamily="50" charset="-128"/>
                <a:ea typeface="HGSｺﾞｼｯｸE" pitchFamily="50" charset="-128"/>
              </a:rPr>
              <a:t>せきにん</a:t>
            </a:r>
          </a:p>
          <a:p>
            <a:pPr algn="ctr"/>
            <a:r>
              <a:rPr lang="ja-JP" altLang="en-US" sz="3200" dirty="0" smtClean="0">
                <a:solidFill>
                  <a:srgbClr val="1F497D"/>
                </a:solidFill>
                <a:latin typeface="HGSｺﾞｼｯｸE" pitchFamily="50" charset="-128"/>
                <a:ea typeface="HGSｺﾞｼｯｸE" pitchFamily="50" charset="-128"/>
              </a:rPr>
              <a:t>責任</a:t>
            </a:r>
            <a:endParaRPr lang="ja-JP" altLang="en-US" sz="3200" dirty="0">
              <a:solidFill>
                <a:srgbClr val="1F497D"/>
              </a:solidFill>
              <a:latin typeface="HGSｺﾞｼｯｸE" pitchFamily="50" charset="-128"/>
              <a:ea typeface="HGSｺﾞｼｯｸE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0" y="3524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ほうてき　　　 せきに</a:t>
            </a:r>
            <a:r>
              <a:rPr lang="ja-JP" altLang="en-US" sz="2000" dirty="0" err="1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ん</a:t>
            </a:r>
            <a:endParaRPr lang="en-US" altLang="ja-JP" sz="20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3-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②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法的な責任ってどんなこと</a:t>
            </a:r>
            <a:r>
              <a:rPr lang="ja-JP" altLang="en-US" sz="4400" dirty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14" name="右矢印 13"/>
          <p:cNvSpPr/>
          <p:nvPr/>
        </p:nvSpPr>
        <p:spPr>
          <a:xfrm>
            <a:off x="4355976" y="4422571"/>
            <a:ext cx="2325940" cy="1886749"/>
          </a:xfrm>
          <a:prstGeom prst="rightArrow">
            <a:avLst>
              <a:gd name="adj1" fmla="val 50000"/>
              <a:gd name="adj2" fmla="val 49099"/>
            </a:avLst>
          </a:prstGeom>
          <a:solidFill>
            <a:srgbClr val="FF000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左矢印 14"/>
          <p:cNvSpPr/>
          <p:nvPr/>
        </p:nvSpPr>
        <p:spPr>
          <a:xfrm>
            <a:off x="1978911" y="4434467"/>
            <a:ext cx="2406279" cy="1845632"/>
          </a:xfrm>
          <a:prstGeom prst="leftArrow">
            <a:avLst>
              <a:gd name="adj1" fmla="val 52631"/>
              <a:gd name="adj2" fmla="val 50000"/>
            </a:avLst>
          </a:prstGeom>
          <a:solidFill>
            <a:srgbClr val="0070C0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anchor="ctr"/>
          <a:lstStyle/>
          <a:p>
            <a:pPr defTabSz="342900">
              <a:defRPr/>
            </a:pPr>
            <a:endParaRPr kumimoji="0" lang="ja-JP" altLang="en-US" sz="1600" kern="0" dirty="0" smtClean="0">
              <a:solidFill>
                <a:prstClr val="white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315160" y="5003340"/>
            <a:ext cx="2196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42900">
              <a:defRPr/>
            </a:pPr>
            <a:r>
              <a:rPr kumimoji="0" lang="ja-JP" altLang="en-US" sz="16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しょうひん　うけと</a:t>
            </a:r>
          </a:p>
          <a:p>
            <a:pPr lvl="0" defTabSz="342900">
              <a:defRPr/>
            </a:pPr>
            <a:r>
              <a:rPr kumimoji="0" lang="ja-JP" altLang="en-US" sz="2400" kern="0" dirty="0">
                <a:solidFill>
                  <a:prstClr val="white"/>
                </a:solidFill>
                <a:latin typeface="HGSｺﾞｼｯｸE" pitchFamily="50" charset="-128"/>
                <a:ea typeface="HGSｺﾞｼｯｸE" pitchFamily="50" charset="-128"/>
              </a:rPr>
              <a:t>商品を受取る</a:t>
            </a: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4441154" y="4970677"/>
            <a:ext cx="23042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342900">
              <a:defRPr/>
            </a:pPr>
            <a:r>
              <a:rPr kumimoji="0" lang="ja-JP" altLang="en-US" sz="16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だいきん　うけと</a:t>
            </a:r>
          </a:p>
          <a:p>
            <a:pPr lvl="0" defTabSz="342900">
              <a:defRPr/>
            </a:pPr>
            <a:r>
              <a:rPr kumimoji="0" lang="ja-JP" altLang="en-US" sz="2400" kern="0" dirty="0">
                <a:solidFill>
                  <a:prstClr val="white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代金を受取る</a:t>
            </a:r>
          </a:p>
        </p:txBody>
      </p:sp>
      <p:pic>
        <p:nvPicPr>
          <p:cNvPr id="17" name="図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414" y="5428909"/>
            <a:ext cx="602393" cy="60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1" y="5431872"/>
            <a:ext cx="764044" cy="1111336"/>
          </a:xfrm>
          <a:prstGeom prst="rect">
            <a:avLst/>
          </a:prstGeom>
        </p:spPr>
      </p:pic>
      <p:sp>
        <p:nvSpPr>
          <p:cNvPr id="2" name="円/楕円 1"/>
          <p:cNvSpPr/>
          <p:nvPr/>
        </p:nvSpPr>
        <p:spPr>
          <a:xfrm>
            <a:off x="1548405" y="1216780"/>
            <a:ext cx="1439420" cy="55603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 smtClean="0">
              <a:solidFill>
                <a:schemeClr val="tx2"/>
              </a:solidFill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5593282" y="1216780"/>
            <a:ext cx="1426990" cy="603693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2" name="円/楕円 21"/>
          <p:cNvSpPr/>
          <p:nvPr/>
        </p:nvSpPr>
        <p:spPr>
          <a:xfrm>
            <a:off x="6240953" y="5856258"/>
            <a:ext cx="1325033" cy="68695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3" name="円/楕円 22"/>
          <p:cNvSpPr/>
          <p:nvPr/>
        </p:nvSpPr>
        <p:spPr>
          <a:xfrm>
            <a:off x="7565986" y="10710643"/>
            <a:ext cx="1008913" cy="556036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solidFill>
                  <a:schemeClr val="tx2"/>
                </a:solidFill>
              </a:rPr>
              <a:t>けんり</a:t>
            </a:r>
            <a:endParaRPr kumimoji="1" lang="ja-JP" altLang="en-US" sz="1200" dirty="0" smtClean="0">
              <a:solidFill>
                <a:schemeClr val="tx2"/>
              </a:solidFill>
            </a:endParaRPr>
          </a:p>
          <a:p>
            <a:pPr algn="ctr"/>
            <a:r>
              <a:rPr kumimoji="1" lang="ja-JP" altLang="en-US" dirty="0" smtClean="0">
                <a:solidFill>
                  <a:schemeClr val="tx2"/>
                </a:solidFill>
              </a:rPr>
              <a:t>権利</a:t>
            </a:r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24" name="円/楕円 23"/>
          <p:cNvSpPr/>
          <p:nvPr/>
        </p:nvSpPr>
        <p:spPr>
          <a:xfrm>
            <a:off x="1548404" y="5933226"/>
            <a:ext cx="1151388" cy="65411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2"/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1870583" y="1301599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5880912" y="1325399"/>
            <a:ext cx="801003" cy="3455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764058" y="6095433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6543429" y="6031302"/>
            <a:ext cx="7200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01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0" y="-27384"/>
            <a:ext cx="9180512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2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 　　けいやく　　　　　　　　　　　　　　　　　かたち　　　　　　　　　　　　　　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</a:t>
            </a:r>
            <a:r>
              <a:rPr lang="en-US" altLang="ja-JP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4.</a:t>
            </a:r>
            <a:r>
              <a:rPr lang="ja-JP" altLang="en-US" sz="40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契約のいろいろな形</a:t>
            </a:r>
            <a:endParaRPr lang="en-US" altLang="ja-JP" sz="4000" dirty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  <a:noFill/>
          <a:ln w="57150">
            <a:noFill/>
          </a:ln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5400" dirty="0" smtClean="0">
              <a:solidFill>
                <a:prstClr val="white"/>
              </a:solidFill>
              <a:latin typeface="HG創英角ｺﾞｼｯｸUB" panose="020B0909000000000000" pitchFamily="49" charset="-128"/>
              <a:ea typeface="HG創英角ｺﾞｼｯｸUB" panose="020B0909000000000000" pitchFamily="49" charset="-128"/>
              <a:cs typeface="メイリオ" panose="020B0604030504040204" pitchFamily="50" charset="-128"/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251520" y="1183979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角丸四角形 16"/>
          <p:cNvSpPr/>
          <p:nvPr/>
        </p:nvSpPr>
        <p:spPr>
          <a:xfrm>
            <a:off x="4716016" y="1120402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251520" y="4041311"/>
            <a:ext cx="4104456" cy="258376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endParaRPr lang="en-US" altLang="ja-JP" sz="3200" b="1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408628" y="1272731"/>
            <a:ext cx="373195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けいやく　　　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契約</a:t>
            </a:r>
            <a:r>
              <a:rPr lang="en-US" altLang="ja-JP" sz="3200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  </a:t>
            </a: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</a:t>
            </a:r>
            <a:endParaRPr lang="ja-JP" altLang="en-US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なくても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せいりつ</a:t>
            </a:r>
          </a:p>
          <a:p>
            <a:pPr lvl="0" eaLnBrk="0" fontAlgn="base" hangingPunct="0">
              <a:lnSpc>
                <a:spcPts val="3040"/>
              </a:lnSpc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成立</a:t>
            </a:r>
          </a:p>
        </p:txBody>
      </p:sp>
      <p:sp>
        <p:nvSpPr>
          <p:cNvPr id="12" name="正方形/長方形 11"/>
          <p:cNvSpPr/>
          <p:nvPr/>
        </p:nvSpPr>
        <p:spPr>
          <a:xfrm>
            <a:off x="5004048" y="1321746"/>
            <a:ext cx="3600400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ja-JP" altLang="en-US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b="1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  やくそく　　　けいやく</a:t>
            </a:r>
            <a:endParaRPr lang="en-US" altLang="ja-JP" b="1" dirty="0" smtClean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FE8637"/>
              </a:buClr>
              <a:buSzPct val="70000"/>
              <a:defRPr/>
            </a:pPr>
            <a:r>
              <a:rPr lang="en-US" altLang="ja-JP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en-US" altLang="ja-JP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</a:t>
            </a: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約束</a:t>
            </a: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でも契約</a:t>
            </a:r>
            <a:endParaRPr lang="en-US" altLang="ja-JP" sz="3200" dirty="0">
              <a:solidFill>
                <a:prstClr val="black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755576" y="4065258"/>
            <a:ext cx="3960440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いんかん　</a:t>
            </a:r>
          </a:p>
          <a:p>
            <a:pPr lvl="0"/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印鑑</a:t>
            </a: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がなくても</a:t>
            </a:r>
          </a:p>
          <a:p>
            <a:pPr lvl="0"/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</a:t>
            </a:r>
            <a:r>
              <a:rPr lang="ja-JP" altLang="en-US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せいり</a:t>
            </a:r>
            <a:r>
              <a:rPr lang="ja-JP" altLang="en-US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つ</a:t>
            </a:r>
            <a:endParaRPr lang="ja-JP" altLang="en-US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lvl="0"/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  <a:r>
              <a:rPr lang="ja-JP" altLang="en-US" sz="32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3200" dirty="0" smtClean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成立</a:t>
            </a:r>
            <a:endParaRPr lang="en-US" altLang="ja-JP" sz="32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27" name="Picture 2" descr="H:\くらしの一日講座\イラストいろいろ\契約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64" y="5151276"/>
            <a:ext cx="1973283" cy="1288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乗算記号 14"/>
          <p:cNvSpPr/>
          <p:nvPr/>
        </p:nvSpPr>
        <p:spPr>
          <a:xfrm>
            <a:off x="690428" y="4982251"/>
            <a:ext cx="1584176" cy="1462783"/>
          </a:xfrm>
          <a:prstGeom prst="mathMultiply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 descr="G:\消費生活センター　消費者教育\イラストいろいろ\yubikiri_coupl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35290"/>
            <a:ext cx="1528407" cy="1528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KINGSTON\くらしの一日講座\イラストいろいろ\契約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95" y="2111781"/>
            <a:ext cx="1476806" cy="149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グループ化 6"/>
          <p:cNvGrpSpPr/>
          <p:nvPr/>
        </p:nvGrpSpPr>
        <p:grpSpPr>
          <a:xfrm>
            <a:off x="4700701" y="4041311"/>
            <a:ext cx="4104456" cy="2583764"/>
            <a:chOff x="4700701" y="4041311"/>
            <a:chExt cx="4104456" cy="2583764"/>
          </a:xfrm>
        </p:grpSpPr>
        <p:sp>
          <p:nvSpPr>
            <p:cNvPr id="18" name="角丸四角形 17"/>
            <p:cNvSpPr/>
            <p:nvPr/>
          </p:nvSpPr>
          <p:spPr>
            <a:xfrm>
              <a:off x="4700701" y="4041311"/>
              <a:ext cx="4104456" cy="2583764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eaLnBrk="0" fontAlgn="base" hangingPunct="0">
                <a:spcBef>
                  <a:spcPts val="600"/>
                </a:spcBef>
                <a:spcAft>
                  <a:spcPct val="0"/>
                </a:spcAft>
                <a:buClr>
                  <a:srgbClr val="FE8637"/>
                </a:buClr>
                <a:buSzPct val="70000"/>
                <a:defRPr/>
              </a:pPr>
              <a:endParaRPr lang="en-US" altLang="ja-JP" sz="3200" b="1" dirty="0">
                <a:solidFill>
                  <a:prstClr val="black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sp>
          <p:nvSpPr>
            <p:cNvPr id="21" name="テキスト ボックス 20"/>
            <p:cNvSpPr txBox="1"/>
            <p:nvPr/>
          </p:nvSpPr>
          <p:spPr>
            <a:xfrm>
              <a:off x="4772709" y="4065258"/>
              <a:ext cx="396044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ばめん</a:t>
              </a:r>
            </a:p>
            <a:p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場面によっては、</a:t>
              </a:r>
            </a:p>
            <a:p>
              <a:r>
                <a:rPr lang="ja-JP" altLang="en-US" sz="1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しょめん　ひつよう</a:t>
              </a:r>
            </a:p>
            <a:p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書面が必要となる</a:t>
              </a:r>
            </a:p>
            <a:p>
              <a:r>
                <a:rPr lang="ja-JP" altLang="en-US" sz="24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こと</a:t>
              </a:r>
              <a:r>
                <a:rPr lang="ja-JP" altLang="en-US" sz="2400" dirty="0" smtClean="0">
                  <a:latin typeface="HG丸ｺﾞｼｯｸM-PRO" panose="020F0600000000000000" pitchFamily="50" charset="-128"/>
                  <a:ea typeface="HG丸ｺﾞｼｯｸM-PRO" panose="020F0600000000000000" pitchFamily="50" charset="-128"/>
                </a:rPr>
                <a:t>もあります。</a:t>
              </a:r>
              <a:endParaRPr lang="en-US" altLang="ja-JP" sz="2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endParaRPr>
            </a:p>
          </p:txBody>
        </p:sp>
        <p:pic>
          <p:nvPicPr>
            <p:cNvPr id="2052" name="Picture 4" descr="G:\消費生活センター　消費者教育\イラストいろいろ\hanashiai_woman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2313" y="4090219"/>
              <a:ext cx="1061057" cy="1061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" name="グループ化 4"/>
            <p:cNvGrpSpPr/>
            <p:nvPr/>
          </p:nvGrpSpPr>
          <p:grpSpPr>
            <a:xfrm>
              <a:off x="4772709" y="5805264"/>
              <a:ext cx="1095435" cy="734455"/>
              <a:chOff x="4772709" y="5845812"/>
              <a:chExt cx="1095435" cy="734455"/>
            </a:xfrm>
          </p:grpSpPr>
          <p:sp>
            <p:nvSpPr>
              <p:cNvPr id="2" name="円/楕円 1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>
                    <a:latin typeface="HGPｺﾞｼｯｸE" pitchFamily="50" charset="-128"/>
                    <a:ea typeface="HGPｺﾞｼｯｸE" pitchFamily="50" charset="-128"/>
                  </a:rPr>
                  <a:t>保証契約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  <p:grpSp>
          <p:nvGrpSpPr>
            <p:cNvPr id="20" name="グループ化 19"/>
            <p:cNvGrpSpPr/>
            <p:nvPr/>
          </p:nvGrpSpPr>
          <p:grpSpPr>
            <a:xfrm>
              <a:off x="6020544" y="5805264"/>
              <a:ext cx="1095435" cy="734455"/>
              <a:chOff x="4772709" y="5845812"/>
              <a:chExt cx="1095435" cy="734455"/>
            </a:xfrm>
          </p:grpSpPr>
          <p:sp>
            <p:nvSpPr>
              <p:cNvPr id="22" name="円/楕円 21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テキスト ボックス 22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 smtClean="0">
                    <a:latin typeface="HGPｺﾞｼｯｸE" pitchFamily="50" charset="-128"/>
                    <a:ea typeface="HGPｺﾞｼｯｸE" pitchFamily="50" charset="-128"/>
                  </a:rPr>
                  <a:t>訪問販売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  <p:grpSp>
          <p:nvGrpSpPr>
            <p:cNvPr id="24" name="グループ化 23"/>
            <p:cNvGrpSpPr/>
            <p:nvPr/>
          </p:nvGrpSpPr>
          <p:grpSpPr>
            <a:xfrm>
              <a:off x="7396551" y="5797397"/>
              <a:ext cx="1095435" cy="734455"/>
              <a:chOff x="4772709" y="5845812"/>
              <a:chExt cx="1095435" cy="734455"/>
            </a:xfrm>
          </p:grpSpPr>
          <p:sp>
            <p:nvSpPr>
              <p:cNvPr id="25" name="円/楕円 24"/>
              <p:cNvSpPr/>
              <p:nvPr/>
            </p:nvSpPr>
            <p:spPr>
              <a:xfrm>
                <a:off x="4772709" y="5877272"/>
                <a:ext cx="1095435" cy="702995"/>
              </a:xfrm>
              <a:prstGeom prst="ellipse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6" name="テキスト ボックス 25"/>
              <p:cNvSpPr txBox="1"/>
              <p:nvPr/>
            </p:nvSpPr>
            <p:spPr>
              <a:xfrm>
                <a:off x="5004048" y="5845812"/>
                <a:ext cx="86409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sz="2000" dirty="0" smtClean="0">
                    <a:latin typeface="HGPｺﾞｼｯｸE" pitchFamily="50" charset="-128"/>
                    <a:ea typeface="HGPｺﾞｼｯｸE" pitchFamily="50" charset="-128"/>
                  </a:rPr>
                  <a:t>ﾏﾙﾁ商法</a:t>
                </a:r>
                <a:endParaRPr kumimoji="1" lang="ja-JP" altLang="en-US" sz="2000" dirty="0">
                  <a:latin typeface="HGPｺﾞｼｯｸE" pitchFamily="50" charset="-128"/>
                  <a:ea typeface="HGPｺﾞｼｯｸE" pitchFamily="50" charset="-128"/>
                </a:endParaRPr>
              </a:p>
            </p:txBody>
          </p:sp>
        </p:grpSp>
      </p:grpSp>
      <p:sp>
        <p:nvSpPr>
          <p:cNvPr id="10" name="正方形/長方形 9"/>
          <p:cNvSpPr/>
          <p:nvPr/>
        </p:nvSpPr>
        <p:spPr>
          <a:xfrm>
            <a:off x="1511660" y="1662475"/>
            <a:ext cx="1224136" cy="54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/>
        </p:nvSpPr>
        <p:spPr>
          <a:xfrm>
            <a:off x="5004048" y="1703331"/>
            <a:ext cx="810343" cy="54048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フッター プレースホルダー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25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8953" y="4568851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正方形/長方形 17"/>
          <p:cNvSpPr/>
          <p:nvPr/>
        </p:nvSpPr>
        <p:spPr>
          <a:xfrm>
            <a:off x="0" y="2689"/>
            <a:ext cx="9144000" cy="9807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5-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①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.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どんなときに、やめられるの？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5" name="グループ化 4"/>
          <p:cNvGrpSpPr/>
          <p:nvPr/>
        </p:nvGrpSpPr>
        <p:grpSpPr>
          <a:xfrm>
            <a:off x="323528" y="1124744"/>
            <a:ext cx="2790654" cy="5511767"/>
            <a:chOff x="5996281" y="1196752"/>
            <a:chExt cx="2790654" cy="5511767"/>
          </a:xfrm>
        </p:grpSpPr>
        <p:sp>
          <p:nvSpPr>
            <p:cNvPr id="13" name="角丸四角形 12"/>
            <p:cNvSpPr/>
            <p:nvPr/>
          </p:nvSpPr>
          <p:spPr>
            <a:xfrm>
              <a:off x="6012162" y="1196752"/>
              <a:ext cx="2774773" cy="2385015"/>
            </a:xfrm>
            <a:prstGeom prst="round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6181653" y="1283531"/>
              <a:ext cx="2286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未成年者が一人</a:t>
              </a:r>
              <a:r>
                <a:rPr kumimoji="0" lang="ja-JP" altLang="en-US" sz="2000" kern="0" dirty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で</a:t>
              </a: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契約</a:t>
              </a:r>
              <a:endParaRPr kumimoji="0" lang="ja-JP" altLang="en-US" sz="2000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pic>
          <p:nvPicPr>
            <p:cNvPr id="10244" name="Picture 4" descr="会社での相談のイラスト（笑顔・女性x男性）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8605" y="1815543"/>
              <a:ext cx="1559672" cy="16417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角丸四角形 28"/>
            <p:cNvSpPr/>
            <p:nvPr/>
          </p:nvSpPr>
          <p:spPr>
            <a:xfrm>
              <a:off x="5996281" y="4323504"/>
              <a:ext cx="2774773" cy="2385015"/>
            </a:xfrm>
            <a:prstGeom prst="roundRect">
              <a:avLst/>
            </a:prstGeom>
            <a:solidFill>
              <a:srgbClr val="F79646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1" name="正方形/長方形 30"/>
            <p:cNvSpPr/>
            <p:nvPr/>
          </p:nvSpPr>
          <p:spPr>
            <a:xfrm>
              <a:off x="6165772" y="4410283"/>
              <a:ext cx="2286000" cy="70788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未成年者契約の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取消</a:t>
              </a:r>
              <a:endParaRPr kumimoji="0" lang="ja-JP" altLang="en-US" sz="2000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36" name="下矢印 35"/>
            <p:cNvSpPr/>
            <p:nvPr/>
          </p:nvSpPr>
          <p:spPr>
            <a:xfrm>
              <a:off x="6912377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" name="Picture 2" descr="G:\KINGSTON\くらしの一日講座\イラストいろいろ\未成年者契約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0129" y="4963525"/>
              <a:ext cx="2057403" cy="16742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グループ化 5"/>
          <p:cNvGrpSpPr/>
          <p:nvPr/>
        </p:nvGrpSpPr>
        <p:grpSpPr>
          <a:xfrm>
            <a:off x="3347864" y="1124744"/>
            <a:ext cx="5407353" cy="5511767"/>
            <a:chOff x="307648" y="1196752"/>
            <a:chExt cx="5407353" cy="5511767"/>
          </a:xfrm>
        </p:grpSpPr>
        <p:sp>
          <p:nvSpPr>
            <p:cNvPr id="7" name="角丸四角形 6"/>
            <p:cNvSpPr/>
            <p:nvPr/>
          </p:nvSpPr>
          <p:spPr>
            <a:xfrm>
              <a:off x="323529" y="1196752"/>
              <a:ext cx="2495874" cy="2385015"/>
            </a:xfrm>
            <a:prstGeom prst="roundRect">
              <a:avLst/>
            </a:prstGeom>
            <a:solidFill>
              <a:srgbClr val="C0504D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9" name="角丸四角形 8"/>
            <p:cNvSpPr/>
            <p:nvPr/>
          </p:nvSpPr>
          <p:spPr>
            <a:xfrm>
              <a:off x="3078789" y="1196752"/>
              <a:ext cx="2636212" cy="23850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prstClr val="white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428466" y="1334557"/>
              <a:ext cx="2286000" cy="92333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あらかじめ</a:t>
              </a:r>
            </a:p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やめる時のルールを決めてある契約</a:t>
              </a:r>
              <a:endParaRPr kumimoji="0" lang="ja-JP" altLang="en-US" kern="0" dirty="0">
                <a:solidFill>
                  <a:srgbClr val="1F497D"/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pic>
          <p:nvPicPr>
            <p:cNvPr id="1031" name="Picture 7" descr="G:\KINGSTON\くらしの一日講座\イラストいろいろ\friends_hagemashi_girls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521" y="2257887"/>
              <a:ext cx="1625434" cy="1426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正方形/長方形 27"/>
            <p:cNvSpPr/>
            <p:nvPr/>
          </p:nvSpPr>
          <p:spPr>
            <a:xfrm>
              <a:off x="3253895" y="1283531"/>
              <a:ext cx="228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訪問</a:t>
              </a:r>
              <a:r>
                <a:rPr kumimoji="0" lang="ja-JP" altLang="en-US" sz="2000" kern="0" dirty="0" smtClean="0">
                  <a:solidFill>
                    <a:srgbClr val="1F497D">
                      <a:lumMod val="50000"/>
                    </a:srgbClr>
                  </a:solidFill>
                  <a:latin typeface="HG丸ｺﾞｼｯｸM-PRO" pitchFamily="50" charset="-128"/>
                  <a:ea typeface="HG丸ｺﾞｼｯｸM-PRO" pitchFamily="50" charset="-128"/>
                </a:rPr>
                <a:t>販売で契約</a:t>
              </a:r>
              <a:endParaRPr kumimoji="0" lang="ja-JP" altLang="en-US" sz="2000" kern="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26" name="角丸四角形 25"/>
            <p:cNvSpPr/>
            <p:nvPr/>
          </p:nvSpPr>
          <p:spPr>
            <a:xfrm>
              <a:off x="307648" y="4323504"/>
              <a:ext cx="2495874" cy="2385015"/>
            </a:xfrm>
            <a:prstGeom prst="roundRect">
              <a:avLst/>
            </a:prstGeom>
            <a:solidFill>
              <a:srgbClr val="C0504D">
                <a:lumMod val="40000"/>
                <a:lumOff val="60000"/>
              </a:srgbClr>
            </a:solidFill>
            <a:ln w="9525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srgbClr val="1F497D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27" name="角丸四角形 26"/>
            <p:cNvSpPr/>
            <p:nvPr/>
          </p:nvSpPr>
          <p:spPr>
            <a:xfrm>
              <a:off x="3062908" y="4323504"/>
              <a:ext cx="2636212" cy="238501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57150" cap="flat" cmpd="sng" algn="ctr">
              <a:noFill/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anchor="ctr"/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800" kern="0" dirty="0">
                <a:solidFill>
                  <a:prstClr val="white"/>
                </a:solidFill>
                <a:latin typeface="HGPｺﾞｼｯｸE" pitchFamily="50" charset="-128"/>
                <a:ea typeface="HGPｺﾞｼｯｸE" pitchFamily="50" charset="-128"/>
              </a:endParaRPr>
            </a:p>
          </p:txBody>
        </p:sp>
        <p:sp>
          <p:nvSpPr>
            <p:cNvPr id="30" name="正方形/長方形 29"/>
            <p:cNvSpPr/>
            <p:nvPr/>
          </p:nvSpPr>
          <p:spPr>
            <a:xfrm>
              <a:off x="412585" y="4523795"/>
              <a:ext cx="2286000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ja-JP" altLang="en-US" sz="2000" kern="0" dirty="0" smtClean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やめる</a:t>
              </a:r>
              <a:r>
                <a:rPr kumimoji="0" lang="ja-JP" altLang="en-US" sz="2000" kern="0" dirty="0">
                  <a:solidFill>
                    <a:srgbClr val="1F497D"/>
                  </a:solidFill>
                  <a:latin typeface="HG丸ｺﾞｼｯｸM-PRO" pitchFamily="50" charset="-128"/>
                  <a:ea typeface="HG丸ｺﾞｼｯｸM-PRO" pitchFamily="50" charset="-128"/>
                </a:rPr>
                <a:t>ことに合意</a:t>
              </a:r>
            </a:p>
          </p:txBody>
        </p:sp>
        <p:pic>
          <p:nvPicPr>
            <p:cNvPr id="32" name="Picture 4" descr="G:\消費生活センター　消費者教育\イラストいろいろ\cooling_off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3454" y="5041132"/>
              <a:ext cx="1588843" cy="15888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正方形/長方形 34"/>
            <p:cNvSpPr/>
            <p:nvPr/>
          </p:nvSpPr>
          <p:spPr>
            <a:xfrm>
              <a:off x="3253895" y="4440804"/>
              <a:ext cx="2286000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2"/>
              </a:solidFill>
            </a:ln>
          </p:spPr>
          <p:txBody>
            <a:bodyPr>
              <a:spAutoFit/>
            </a:bodyPr>
            <a:lstStyle/>
            <a:p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kumimoji="0" lang="ja-JP" altLang="en-US" sz="2000" kern="0" dirty="0">
                <a:solidFill>
                  <a:srgbClr val="1F497D">
                    <a:lumMod val="50000"/>
                  </a:srgbClr>
                </a:solidFill>
                <a:latin typeface="HG丸ｺﾞｼｯｸM-PRO" pitchFamily="50" charset="-128"/>
                <a:ea typeface="HG丸ｺﾞｼｯｸM-PRO" pitchFamily="50" charset="-128"/>
              </a:endParaRPr>
            </a:p>
          </p:txBody>
        </p:sp>
        <p:sp>
          <p:nvSpPr>
            <p:cNvPr id="10" name="下矢印 9"/>
            <p:cNvSpPr/>
            <p:nvPr/>
          </p:nvSpPr>
          <p:spPr>
            <a:xfrm>
              <a:off x="979521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下矢印 47"/>
            <p:cNvSpPr/>
            <p:nvPr/>
          </p:nvSpPr>
          <p:spPr>
            <a:xfrm>
              <a:off x="3949429" y="3717032"/>
              <a:ext cx="1152128" cy="541000"/>
            </a:xfrm>
            <a:prstGeom prst="down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074" name="Picture 2" descr="G:\消費生活センター　消費者教育\イラストいろいろ\sagi_syoukaki_houmonhanbai_oshiuri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9645" y="1683641"/>
              <a:ext cx="1714500" cy="1714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5" name="Picture 3" descr="G:\KINGSTON\くらしの一日講座\イラストいろいろ\相談窓口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7962" y="4923905"/>
              <a:ext cx="1671790" cy="17544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40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1.bp.blogspot.com/-bWl0WsdCB24/VmFj01CfhiI/AAAAAAAA1Z4/Tjd8pmzlLqU/s800/shopping_rej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413" y="3685804"/>
            <a:ext cx="3476589" cy="3237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2" y="4993278"/>
            <a:ext cx="411661" cy="42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s://4.bp.blogspot.com/-R6XFB59rFy0/UUhH63l9q-I/AAAAAAAAO5c/xa-LPMTzgpE/s1600/bousai_water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273">
            <a:off x="7370240" y="5067394"/>
            <a:ext cx="429867" cy="964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KINGSTON\くらしの一日講座\イラストいろいろ\ouen_woman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68025"/>
            <a:ext cx="1872208" cy="219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円形吹き出し 1"/>
          <p:cNvSpPr/>
          <p:nvPr/>
        </p:nvSpPr>
        <p:spPr>
          <a:xfrm>
            <a:off x="2771800" y="1368026"/>
            <a:ext cx="6048672" cy="2493023"/>
          </a:xfrm>
          <a:prstGeom prst="wedgeEllipseCallout">
            <a:avLst>
              <a:gd name="adj1" fmla="val -60855"/>
              <a:gd name="adj2" fmla="val 7465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200" dirty="0" smtClean="0">
                <a:solidFill>
                  <a:prstClr val="black"/>
                </a:solidFill>
                <a:latin typeface="ＭＳ Ｐゴシック"/>
              </a:rPr>
              <a:t>　</a:t>
            </a:r>
            <a:r>
              <a:rPr lang="ja-JP" altLang="en-US" sz="2000" dirty="0" smtClean="0">
                <a:solidFill>
                  <a:prstClr val="black"/>
                </a:solidFill>
                <a:latin typeface="ＭＳ Ｐゴシック"/>
              </a:rPr>
              <a:t>　</a:t>
            </a:r>
            <a:r>
              <a:rPr lang="ja-JP" altLang="en-US" b="1" dirty="0" smtClean="0">
                <a:solidFill>
                  <a:prstClr val="black"/>
                </a:solidFill>
                <a:latin typeface="ＭＳ Ｐゴシック"/>
              </a:rPr>
              <a:t>けいやく　　　　　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 smtClean="0">
                <a:solidFill>
                  <a:srgbClr val="1F497D"/>
                </a:solidFill>
                <a:latin typeface="ＭＳ Ｐゴシック"/>
              </a:rPr>
              <a:t>契約は　</a:t>
            </a:r>
            <a:r>
              <a:rPr lang="en-US" altLang="ja-JP" sz="4400" dirty="0">
                <a:solidFill>
                  <a:srgbClr val="1F497D"/>
                </a:solidFill>
                <a:latin typeface="ＭＳ Ｐゴシック"/>
              </a:rPr>
              <a:t> </a:t>
            </a:r>
            <a:r>
              <a:rPr lang="en-US" altLang="ja-JP" sz="4400" dirty="0" smtClean="0">
                <a:solidFill>
                  <a:srgbClr val="1F497D"/>
                </a:solidFill>
                <a:latin typeface="ＭＳ Ｐゴシック"/>
              </a:rPr>
              <a:t>    </a:t>
            </a:r>
            <a:r>
              <a:rPr lang="ja-JP" altLang="en-US" sz="4400" dirty="0" smtClean="0">
                <a:solidFill>
                  <a:srgbClr val="1F497D"/>
                </a:solidFill>
                <a:latin typeface="ＭＳ Ｐゴシック"/>
              </a:rPr>
              <a:t>に！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1600" b="1" dirty="0" smtClean="0">
                <a:solidFill>
                  <a:srgbClr val="FF0000"/>
                </a:solidFill>
                <a:latin typeface="ＭＳ Ｐゴシック"/>
              </a:rPr>
              <a:t>　　　　　　　　　　　</a:t>
            </a:r>
            <a:r>
              <a:rPr lang="ja-JP" altLang="en-US" b="1" dirty="0" smtClean="0">
                <a:solidFill>
                  <a:srgbClr val="FF0000"/>
                </a:solidFill>
                <a:latin typeface="ＭＳ Ｐゴシック"/>
              </a:rPr>
              <a:t>かんが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 smtClean="0">
                <a:solidFill>
                  <a:srgbClr val="FF0000"/>
                </a:solidFill>
                <a:latin typeface="ＭＳ Ｐゴシック"/>
              </a:rPr>
              <a:t>よく考えて</a:t>
            </a:r>
            <a:r>
              <a:rPr lang="ja-JP" altLang="en-US" sz="4400" dirty="0">
                <a:solidFill>
                  <a:srgbClr val="FF0000"/>
                </a:solidFill>
                <a:latin typeface="ＭＳ Ｐゴシック"/>
              </a:rPr>
              <a:t>♪</a:t>
            </a:r>
            <a:endParaRPr lang="en-US" altLang="ja-JP" dirty="0">
              <a:solidFill>
                <a:srgbClr val="FF0000"/>
              </a:solidFill>
            </a:endParaRPr>
          </a:p>
        </p:txBody>
      </p:sp>
      <p:sp>
        <p:nvSpPr>
          <p:cNvPr id="3" name="角丸四角形 2"/>
          <p:cNvSpPr/>
          <p:nvPr/>
        </p:nvSpPr>
        <p:spPr>
          <a:xfrm>
            <a:off x="595190" y="4044450"/>
            <a:ext cx="4752528" cy="2520279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13" name="正方形/長方形 12"/>
          <p:cNvSpPr/>
          <p:nvPr/>
        </p:nvSpPr>
        <p:spPr>
          <a:xfrm>
            <a:off x="672462" y="4335093"/>
            <a:ext cx="45979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ja-JP" altLang="en-US" sz="2800" dirty="0" smtClean="0">
                <a:solidFill>
                  <a:prstClr val="black"/>
                </a:solidFill>
                <a:latin typeface="Arial" pitchFamily="34" charset="0"/>
              </a:rPr>
              <a:t>★こわれていた</a:t>
            </a:r>
            <a:r>
              <a:rPr lang="ja-JP" altLang="en-US" sz="2800" dirty="0">
                <a:solidFill>
                  <a:prstClr val="black"/>
                </a:solidFill>
                <a:latin typeface="Arial" pitchFamily="34" charset="0"/>
              </a:rPr>
              <a:t>り</a:t>
            </a:r>
            <a:endParaRPr lang="ja-JP" altLang="en-US" sz="2800" dirty="0" smtClean="0">
              <a:solidFill>
                <a:prstClr val="black"/>
              </a:solidFill>
              <a:latin typeface="Arial" pitchFamily="34" charset="0"/>
            </a:endParaRPr>
          </a:p>
          <a:p>
            <a:pPr>
              <a:defRPr/>
            </a:pPr>
            <a:r>
              <a:rPr lang="ja-JP" altLang="en-US" sz="1200" dirty="0" smtClean="0">
                <a:solidFill>
                  <a:prstClr val="black"/>
                </a:solidFill>
                <a:latin typeface="Arial" pitchFamily="34" charset="0"/>
              </a:rPr>
              <a:t>　　　しょうひん　　　　もんだい　　　　　　　　　　　　　　　　ばあい</a:t>
            </a:r>
          </a:p>
          <a:p>
            <a:pPr>
              <a:defRPr/>
            </a:pPr>
            <a:r>
              <a:rPr lang="ja-JP" altLang="en-US" sz="3200" dirty="0" smtClean="0">
                <a:solidFill>
                  <a:prstClr val="black"/>
                </a:solidFill>
                <a:latin typeface="Arial" pitchFamily="34" charset="0"/>
              </a:rPr>
              <a:t>　</a:t>
            </a:r>
            <a:r>
              <a:rPr lang="ja-JP" altLang="en-US" sz="2800" dirty="0" smtClean="0">
                <a:solidFill>
                  <a:prstClr val="black"/>
                </a:solidFill>
                <a:latin typeface="Arial" pitchFamily="34" charset="0"/>
              </a:rPr>
              <a:t>商品に問題があった</a:t>
            </a:r>
            <a:r>
              <a:rPr lang="ja-JP" altLang="en-US" sz="2800" dirty="0">
                <a:solidFill>
                  <a:prstClr val="black"/>
                </a:solidFill>
                <a:latin typeface="Arial" pitchFamily="34" charset="0"/>
              </a:rPr>
              <a:t>場合は</a:t>
            </a:r>
          </a:p>
          <a:p>
            <a:pPr>
              <a:defRPr/>
            </a:pPr>
            <a:r>
              <a:rPr lang="ja-JP" altLang="en-US" sz="1200" dirty="0" smtClean="0">
                <a:solidFill>
                  <a:prstClr val="black"/>
                </a:solidFill>
                <a:latin typeface="Arial" pitchFamily="34" charset="0"/>
              </a:rPr>
              <a:t>　　　　　　　　　　　　　　　</a:t>
            </a:r>
            <a:r>
              <a:rPr lang="ja-JP" altLang="en-US" sz="1200" dirty="0" smtClean="0">
                <a:solidFill>
                  <a:srgbClr val="FF0000"/>
                </a:solidFill>
                <a:latin typeface="Arial" pitchFamily="34" charset="0"/>
              </a:rPr>
              <a:t>　みせ　　　　　　　　　　れんらく</a:t>
            </a:r>
            <a:endParaRPr lang="ja-JP" altLang="en-US" sz="1200" dirty="0">
              <a:solidFill>
                <a:srgbClr val="FF0000"/>
              </a:solidFill>
              <a:latin typeface="Arial" pitchFamily="34" charset="0"/>
            </a:endParaRPr>
          </a:p>
          <a:p>
            <a:pPr>
              <a:defRPr/>
            </a:pPr>
            <a:r>
              <a:rPr lang="ja-JP" altLang="en-US" sz="3200" dirty="0" smtClean="0">
                <a:solidFill>
                  <a:srgbClr val="FF0000"/>
                </a:solidFill>
                <a:latin typeface="Arial" pitchFamily="34" charset="0"/>
              </a:rPr>
              <a:t>　　　　</a:t>
            </a:r>
            <a:r>
              <a:rPr lang="ja-JP" altLang="en-US" sz="3600" dirty="0" smtClean="0">
                <a:solidFill>
                  <a:srgbClr val="FF0000"/>
                </a:solidFill>
                <a:latin typeface="Arial" pitchFamily="34" charset="0"/>
              </a:rPr>
              <a:t>⇒お店に連絡！</a:t>
            </a:r>
            <a:endParaRPr lang="en-US" altLang="ja-JP" sz="3600" dirty="0" smtClean="0">
              <a:solidFill>
                <a:srgbClr val="FF0000"/>
              </a:solidFill>
              <a:latin typeface="Arial" pitchFamily="34" charset="0"/>
            </a:endParaRPr>
          </a:p>
        </p:txBody>
      </p:sp>
      <p:sp>
        <p:nvSpPr>
          <p:cNvPr id="10" name="正方形/長方形 9"/>
          <p:cNvSpPr/>
          <p:nvPr/>
        </p:nvSpPr>
        <p:spPr>
          <a:xfrm>
            <a:off x="15213" y="0"/>
            <a:ext cx="9144000" cy="98072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　　　　　　　　　　　　　　　　　　　　　けいやく　　　　　　　　　　　　とき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【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ふりかえり</a:t>
            </a:r>
            <a:r>
              <a:rPr lang="en-US" altLang="ja-JP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】</a:t>
            </a:r>
            <a:r>
              <a:rPr lang="ja-JP" altLang="en-US" sz="4400" dirty="0" smtClean="0">
                <a:solidFill>
                  <a:prstClr val="black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　契約をする時には・・・　</a:t>
            </a:r>
            <a:endParaRPr lang="en-US" altLang="ja-JP" sz="4400" dirty="0" smtClean="0">
              <a:solidFill>
                <a:prstClr val="black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5508104" y="1786445"/>
            <a:ext cx="1162322" cy="83683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82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ja-JP" smtClean="0">
                <a:solidFill>
                  <a:prstClr val="black">
                    <a:tint val="75000"/>
                  </a:prstClr>
                </a:solidFill>
              </a:rPr>
              <a:t>©2020</a:t>
            </a:r>
            <a:r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滋賀県消費生活センター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955256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ack of books design template">
  <a:themeElements>
    <a:clrScheme name="StackofBooksDesignTemplate_TP01159440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ckofBooksDesignTemplate_TP01159440">
      <a:majorFont>
        <a:latin typeface="Century Gothic"/>
        <a:ea typeface="ＭＳ Ｐゴシック"/>
        <a:cs typeface=""/>
      </a:majorFont>
      <a:minorFont>
        <a:latin typeface="Century Gothic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ja-JP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ckofBooksDesignTemplate_TP0115944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ckofBooksDesignTemplate_TP01159440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ckofBooksDesignTemplate_TP01159440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commStrat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ユーザー定義 2">
      <a:majorFont>
        <a:latin typeface="ＭＳ Ｐゴシック"/>
        <a:ea typeface="ＭＳ Ｐゴシック"/>
        <a:cs typeface=""/>
      </a:majorFont>
      <a:minorFont>
        <a:latin typeface="ＭＳ Ｐゴシック"/>
        <a:ea typeface="ＭＳ Ｐゴシック"/>
        <a:cs typeface="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51000" t="-20000" r="2000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8_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1754</TotalTime>
  <Words>1069</Words>
  <Application>Microsoft Office PowerPoint</Application>
  <PresentationFormat>画面に合わせる (4:3)</PresentationFormat>
  <Paragraphs>277</Paragraphs>
  <Slides>15</Slides>
  <Notes>15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18</vt:i4>
      </vt:variant>
      <vt:variant>
        <vt:lpstr>テーマ</vt:lpstr>
      </vt:variant>
      <vt:variant>
        <vt:i4>7</vt:i4>
      </vt:variant>
      <vt:variant>
        <vt:lpstr>スライド タイトル</vt:lpstr>
      </vt:variant>
      <vt:variant>
        <vt:i4>15</vt:i4>
      </vt:variant>
    </vt:vector>
  </HeadingPairs>
  <TitlesOfParts>
    <vt:vector size="40" baseType="lpstr">
      <vt:lpstr>AR P丸ゴシック体M</vt:lpstr>
      <vt:lpstr>HGPｺﾞｼｯｸE</vt:lpstr>
      <vt:lpstr>HGP創英角ｺﾞｼｯｸUB</vt:lpstr>
      <vt:lpstr>HGP創英角ﾎﾟｯﾌﾟ体</vt:lpstr>
      <vt:lpstr>HGSｺﾞｼｯｸE</vt:lpstr>
      <vt:lpstr>HGS創英角ﾎﾟｯﾌﾟ体</vt:lpstr>
      <vt:lpstr>HG丸ｺﾞｼｯｸM-PRO</vt:lpstr>
      <vt:lpstr>HG創英角ｺﾞｼｯｸUB</vt:lpstr>
      <vt:lpstr>ＭＳ Ｐゴシック</vt:lpstr>
      <vt:lpstr>メイリオ</vt:lpstr>
      <vt:lpstr>Arial</vt:lpstr>
      <vt:lpstr>Calibri</vt:lpstr>
      <vt:lpstr>Calibri Light</vt:lpstr>
      <vt:lpstr>Century Gothic</vt:lpstr>
      <vt:lpstr>Lucida Sans Unicode</vt:lpstr>
      <vt:lpstr>Verdana</vt:lpstr>
      <vt:lpstr>Wingdings</vt:lpstr>
      <vt:lpstr>Wingdings 2</vt:lpstr>
      <vt:lpstr>Stack of books design template</vt:lpstr>
      <vt:lpstr>RecommStrat</vt:lpstr>
      <vt:lpstr>1_Office テーマ</vt:lpstr>
      <vt:lpstr>1_HDOfficeLightV0</vt:lpstr>
      <vt:lpstr>7_Office テーマ</vt:lpstr>
      <vt:lpstr>6_Office テーマ</vt:lpstr>
      <vt:lpstr>8_Office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TOKUDAHATSUMI</dc:creator>
  <cp:lastModifiedBy>杉本　佳織</cp:lastModifiedBy>
  <cp:revision>106</cp:revision>
  <cp:lastPrinted>2020-06-30T05:16:32Z</cp:lastPrinted>
  <dcterms:created xsi:type="dcterms:W3CDTF">2020-05-10T07:20:51Z</dcterms:created>
  <dcterms:modified xsi:type="dcterms:W3CDTF">2020-12-17T08:52:02Z</dcterms:modified>
</cp:coreProperties>
</file>