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20" r:id="rId3"/>
    <p:sldMasterId id="2147483732" r:id="rId4"/>
    <p:sldMasterId id="2147483780" r:id="rId5"/>
    <p:sldMasterId id="2147483792" r:id="rId6"/>
    <p:sldMasterId id="2147483816" r:id="rId7"/>
    <p:sldMasterId id="2147483828" r:id="rId8"/>
    <p:sldMasterId id="2147483840" r:id="rId9"/>
  </p:sldMasterIdLst>
  <p:notesMasterIdLst>
    <p:notesMasterId r:id="rId37"/>
  </p:notesMasterIdLst>
  <p:handoutMasterIdLst>
    <p:handoutMasterId r:id="rId38"/>
  </p:handoutMasterIdLst>
  <p:sldIdLst>
    <p:sldId id="259" r:id="rId10"/>
    <p:sldId id="307" r:id="rId11"/>
    <p:sldId id="276" r:id="rId12"/>
    <p:sldId id="290" r:id="rId13"/>
    <p:sldId id="313" r:id="rId14"/>
    <p:sldId id="294" r:id="rId15"/>
    <p:sldId id="281" r:id="rId16"/>
    <p:sldId id="265" r:id="rId17"/>
    <p:sldId id="318" r:id="rId18"/>
    <p:sldId id="319" r:id="rId19"/>
    <p:sldId id="308" r:id="rId20"/>
    <p:sldId id="291" r:id="rId21"/>
    <p:sldId id="310" r:id="rId22"/>
    <p:sldId id="295" r:id="rId23"/>
    <p:sldId id="315" r:id="rId24"/>
    <p:sldId id="311" r:id="rId25"/>
    <p:sldId id="312" r:id="rId26"/>
    <p:sldId id="317" r:id="rId27"/>
    <p:sldId id="287" r:id="rId28"/>
    <p:sldId id="288" r:id="rId29"/>
    <p:sldId id="314" r:id="rId30"/>
    <p:sldId id="301" r:id="rId31"/>
    <p:sldId id="302" r:id="rId32"/>
    <p:sldId id="303" r:id="rId33"/>
    <p:sldId id="304" r:id="rId34"/>
    <p:sldId id="305" r:id="rId35"/>
    <p:sldId id="306" r:id="rId3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11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109" d="100"/>
          <a:sy n="109" d="100"/>
        </p:scale>
        <p:origin x="624" y="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80" d="100"/>
          <a:sy n="80" d="100"/>
        </p:scale>
        <p:origin x="-2250" y="936"/>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5AF53D13-A5D3-4F1B-86FD-236C792D1AAD}" type="datetimeFigureOut">
              <a:rPr kumimoji="1" lang="ja-JP" altLang="en-US" smtClean="0"/>
              <a:t>2020/12/17</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3986CF7F-823B-47F8-A509-1E475B8EF82B}" type="datetimeFigureOut">
              <a:rPr kumimoji="1" lang="ja-JP" altLang="en-US" smtClean="0"/>
              <a:t>2020/12/17</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65700" cy="3725863"/>
          </a:xfrm>
        </p:spPr>
      </p:sp>
      <p:sp>
        <p:nvSpPr>
          <p:cNvPr id="3" name="Notes Placeholder 2"/>
          <p:cNvSpPr>
            <a:spLocks noGrp="1"/>
          </p:cNvSpPr>
          <p:nvPr>
            <p:ph type="body" idx="1"/>
          </p:nvPr>
        </p:nvSpPr>
        <p:spPr/>
        <p:txBody>
          <a:bodyPr>
            <a:normAutofit/>
          </a:bodyPr>
          <a:lstStyle/>
          <a:p>
            <a:r>
              <a:rPr kumimoji="1" lang="ja-JP" altLang="en-US" dirty="0" smtClean="0"/>
              <a:t>では、今日は、</a:t>
            </a:r>
          </a:p>
          <a:p>
            <a:r>
              <a:rPr lang="ja-JP" altLang="en-US" dirty="0" smtClean="0"/>
              <a:t>「契約」について、学びます。</a:t>
            </a:r>
          </a:p>
          <a:p>
            <a:endParaRPr kumimoji="1" lang="ja-JP" altLang="en-US" dirty="0"/>
          </a:p>
          <a:p>
            <a:r>
              <a:rPr lang="ja-JP" altLang="en-US" dirty="0" smtClean="0"/>
              <a:t>「契約をする」ことから、</a:t>
            </a:r>
          </a:p>
          <a:p>
            <a:r>
              <a:rPr kumimoji="1" lang="ja-JP" altLang="en-US" dirty="0" smtClean="0"/>
              <a:t>「契約をやめる」までを知りましょう。</a:t>
            </a:r>
            <a:endParaRPr kumimoji="1" lang="ja-JP" dirty="0"/>
          </a:p>
        </p:txBody>
      </p:sp>
      <p:sp>
        <p:nvSpPr>
          <p:cNvPr id="4" name="Slide Number Placeholder 3"/>
          <p:cNvSpPr>
            <a:spLocks noGrp="1"/>
          </p:cNvSpPr>
          <p:nvPr>
            <p:ph type="sldNum" sz="quarter" idx="10"/>
          </p:nvPr>
        </p:nvSpPr>
        <p:spPr/>
        <p:txBody>
          <a:bodyPr/>
          <a:lstStyle/>
          <a:p>
            <a:fld id="{1D2386A3-2E31-4C9B-B0BE-45709ADB9841}" type="slidenum">
              <a:rPr kumimoji="1" lang="en-US" altLang="ja-JP" smtClean="0">
                <a:solidFill>
                  <a:prstClr val="black"/>
                </a:solidFill>
              </a:rPr>
              <a:pPr/>
              <a:t>1</a:t>
            </a:fld>
            <a:endParaRPr kumimoji="1" lang="ja-JP" altLang="en-US">
              <a:solidFill>
                <a:prstClr val="black"/>
              </a:solidFill>
            </a:endParaRPr>
          </a:p>
        </p:txBody>
      </p:sp>
    </p:spTree>
    <p:extLst>
      <p:ext uri="{BB962C8B-B14F-4D97-AF65-F5344CB8AC3E}">
        <p14:creationId xmlns:p14="http://schemas.microsoft.com/office/powerpoint/2010/main" val="2810822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lang="ja-JP" altLang="en-US" dirty="0">
                <a:solidFill>
                  <a:prstClr val="black"/>
                </a:solidFill>
              </a:rPr>
              <a:t>このような事例が消費者庁から注意喚起として、発表されていました。</a:t>
            </a:r>
          </a:p>
          <a:p>
            <a:pPr lvl="0"/>
            <a:r>
              <a:rPr lang="ja-JP" altLang="en-US" dirty="0">
                <a:solidFill>
                  <a:prstClr val="black"/>
                </a:solidFill>
              </a:rPr>
              <a:t>実在する企業名を騙っていますが、全く関係ありません。</a:t>
            </a:r>
          </a:p>
          <a:p>
            <a:pPr lvl="0"/>
            <a:r>
              <a:rPr lang="ja-JP" altLang="en-US" dirty="0">
                <a:solidFill>
                  <a:prstClr val="black"/>
                </a:solidFill>
              </a:rPr>
              <a:t>詐欺の手口ですので、連絡してはいけません。</a:t>
            </a:r>
          </a:p>
          <a:p>
            <a:endParaRPr kumimoji="1" lang="ja-JP" altLang="en-US" dirty="0" smtClean="0"/>
          </a:p>
          <a:p>
            <a:endParaRPr lang="ja-JP" altLang="en-US" dirty="0"/>
          </a:p>
          <a:p>
            <a:r>
              <a:rPr kumimoji="1" lang="ja-JP" altLang="en-US" dirty="0" smtClean="0"/>
              <a:t>こういったものを「架空請求」と呼びます。</a:t>
            </a:r>
          </a:p>
          <a:p>
            <a:endParaRPr lang="ja-JP" altLang="en-US" dirty="0"/>
          </a:p>
          <a:p>
            <a:r>
              <a:rPr kumimoji="1" lang="ja-JP" altLang="en-US" dirty="0" smtClean="0"/>
              <a:t>ハガキ・封書・</a:t>
            </a:r>
            <a:r>
              <a:rPr kumimoji="1" lang="en-US" altLang="ja-JP" dirty="0" smtClean="0"/>
              <a:t>SMS</a:t>
            </a:r>
            <a:r>
              <a:rPr kumimoji="1" lang="ja-JP" altLang="en-US" dirty="0" smtClean="0"/>
              <a:t>・</a:t>
            </a:r>
            <a:r>
              <a:rPr kumimoji="1" lang="en-US" altLang="ja-JP" dirty="0" smtClean="0"/>
              <a:t>E</a:t>
            </a:r>
            <a:r>
              <a:rPr kumimoji="1" lang="ja-JP" altLang="en-US" dirty="0" smtClean="0"/>
              <a:t>メールになど</a:t>
            </a:r>
            <a:r>
              <a:rPr lang="ja-JP" altLang="en-US" dirty="0"/>
              <a:t>様々</a:t>
            </a:r>
            <a:r>
              <a:rPr lang="ja-JP" altLang="en-US" dirty="0" smtClean="0"/>
              <a:t>な形で送られますが、</a:t>
            </a:r>
          </a:p>
          <a:p>
            <a:r>
              <a:rPr lang="ja-JP" altLang="en-US" dirty="0" smtClean="0"/>
              <a:t>連絡してはいけません。</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lang="ja-JP" altLang="en-US" smtClean="0">
                <a:solidFill>
                  <a:prstClr val="black"/>
                </a:solidFill>
              </a:rPr>
              <a:pPr/>
              <a:t>10</a:t>
            </a:fld>
            <a:endParaRPr lang="ja-JP" altLang="en-US">
              <a:solidFill>
                <a:prstClr val="black"/>
              </a:solidFill>
            </a:endParaRPr>
          </a:p>
        </p:txBody>
      </p:sp>
    </p:spTree>
    <p:extLst>
      <p:ext uri="{BB962C8B-B14F-4D97-AF65-F5344CB8AC3E}">
        <p14:creationId xmlns:p14="http://schemas.microsoft.com/office/powerpoint/2010/main" val="2975191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kumimoji="1" lang="ja-JP" altLang="en-US" dirty="0" smtClean="0"/>
              <a:t>さて、</a:t>
            </a:r>
            <a:r>
              <a:rPr kumimoji="1" lang="en-US" altLang="ja-JP" dirty="0" smtClean="0"/>
              <a:t>『</a:t>
            </a:r>
            <a:r>
              <a:rPr kumimoji="1" lang="ja-JP" altLang="en-US" dirty="0" smtClean="0"/>
              <a:t>法的な責任のある約束」が「契約」と言いましたが、</a:t>
            </a:r>
          </a:p>
          <a:p>
            <a:r>
              <a:rPr lang="ja-JP" altLang="en-US" dirty="0" smtClean="0"/>
              <a:t>「法的な責任」とはどんなことでしょうか。</a:t>
            </a:r>
          </a:p>
          <a:p>
            <a:endParaRPr kumimoji="1" lang="ja-JP" altLang="en-US" dirty="0"/>
          </a:p>
          <a:p>
            <a:r>
              <a:rPr lang="ja-JP" altLang="en-US" dirty="0" smtClean="0"/>
              <a:t>申込に対し、承諾がされると、お互いに「権利」と「義務」が発生します。</a:t>
            </a:r>
          </a:p>
          <a:p>
            <a:endParaRPr kumimoji="1" lang="ja-JP" altLang="en-US" dirty="0"/>
          </a:p>
          <a:p>
            <a:r>
              <a:rPr lang="ja-JP" altLang="en-US" dirty="0" smtClean="0"/>
              <a:t>申し込んだ方は、「代金を払う」という義務を果たせば、「商品を受け取る」権利が</a:t>
            </a:r>
          </a:p>
          <a:p>
            <a:r>
              <a:rPr kumimoji="1" lang="ja-JP" altLang="en-US" dirty="0" smtClean="0"/>
              <a:t>あります。</a:t>
            </a:r>
          </a:p>
          <a:p>
            <a:endParaRPr lang="ja-JP" altLang="en-US" dirty="0"/>
          </a:p>
          <a:p>
            <a:r>
              <a:rPr kumimoji="1" lang="ja-JP" altLang="en-US" dirty="0" smtClean="0"/>
              <a:t>お店の方は、「商品を渡す」という義務を果たせば、「代金を受取る」権利があります。</a:t>
            </a:r>
          </a:p>
          <a:p>
            <a:endParaRPr lang="ja-JP" altLang="en-US" dirty="0"/>
          </a:p>
          <a:p>
            <a:r>
              <a:rPr kumimoji="1" lang="ja-JP" altLang="en-US" dirty="0" smtClean="0"/>
              <a:t>このように、お互いが、それぞれ「権利」「義務」が生まれます。</a:t>
            </a:r>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11</a:t>
            </a:fld>
            <a:endParaRPr lang="ja-JP" altLang="en-US" dirty="0">
              <a:solidFill>
                <a:prstClr val="black"/>
              </a:solidFill>
            </a:endParaRPr>
          </a:p>
        </p:txBody>
      </p:sp>
    </p:spTree>
    <p:extLst>
      <p:ext uri="{BB962C8B-B14F-4D97-AF65-F5344CB8AC3E}">
        <p14:creationId xmlns:p14="http://schemas.microsoft.com/office/powerpoint/2010/main" val="451440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さて、契約には、様々な形があります。</a:t>
            </a:r>
          </a:p>
          <a:p>
            <a:endParaRPr lang="ja-JP" altLang="en-US" dirty="0"/>
          </a:p>
          <a:p>
            <a:r>
              <a:rPr kumimoji="1" lang="ja-JP" altLang="en-US" dirty="0" smtClean="0"/>
              <a:t>書面がなくても、意思の合致があれば、成立します。</a:t>
            </a:r>
          </a:p>
          <a:p>
            <a:r>
              <a:rPr lang="ja-JP" altLang="en-US" dirty="0" smtClean="0"/>
              <a:t>ですから、</a:t>
            </a:r>
            <a:r>
              <a:rPr lang="en-US" altLang="ja-JP" dirty="0" smtClean="0"/>
              <a:t>『</a:t>
            </a:r>
            <a:r>
              <a:rPr lang="ja-JP" altLang="en-US" dirty="0" smtClean="0"/>
              <a:t>口約束</a:t>
            </a:r>
            <a:r>
              <a:rPr lang="en-US" altLang="ja-JP" dirty="0" smtClean="0"/>
              <a:t>』</a:t>
            </a:r>
            <a:r>
              <a:rPr lang="ja-JP" altLang="en-US" dirty="0"/>
              <a:t>でも</a:t>
            </a:r>
            <a:r>
              <a:rPr lang="ja-JP" altLang="en-US" dirty="0" smtClean="0"/>
              <a:t>契約は成立します。</a:t>
            </a:r>
          </a:p>
          <a:p>
            <a:r>
              <a:rPr kumimoji="1" lang="ja-JP" altLang="en-US" dirty="0" smtClean="0"/>
              <a:t>また、</a:t>
            </a:r>
            <a:r>
              <a:rPr kumimoji="1" lang="en-US" altLang="ja-JP" dirty="0" smtClean="0"/>
              <a:t>『</a:t>
            </a:r>
            <a:r>
              <a:rPr kumimoji="1" lang="ja-JP" altLang="en-US" dirty="0" smtClean="0"/>
              <a:t>印鑑</a:t>
            </a:r>
            <a:r>
              <a:rPr kumimoji="1" lang="en-US" altLang="ja-JP" dirty="0" smtClean="0"/>
              <a:t>』</a:t>
            </a:r>
            <a:r>
              <a:rPr kumimoji="1" lang="ja-JP" altLang="en-US" dirty="0" smtClean="0"/>
              <a:t>がなくても成立します。</a:t>
            </a:r>
          </a:p>
          <a:p>
            <a:endParaRPr lang="ja-JP" altLang="en-US" dirty="0"/>
          </a:p>
          <a:p>
            <a:r>
              <a:rPr lang="ja-JP" altLang="en-US" dirty="0" smtClean="0"/>
              <a:t>しかし、法律で書面が必要とされている契約もあります。</a:t>
            </a:r>
            <a:endParaRPr kumimoji="1" lang="ja-JP" altLang="en-US" dirty="0" smtClean="0"/>
          </a:p>
          <a:p>
            <a:r>
              <a:rPr lang="ja-JP" altLang="en-US" dirty="0" smtClean="0"/>
              <a:t>「保証契約」「訪問販売での契約」「マルチ商法での契約」等</a:t>
            </a:r>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12</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しかし、どんな形であっても、契約は</a:t>
            </a:r>
            <a:r>
              <a:rPr lang="ja-JP" altLang="en-US" dirty="0"/>
              <a:t>「</a:t>
            </a:r>
            <a:r>
              <a:rPr kumimoji="1" lang="ja-JP" altLang="en-US" dirty="0" smtClean="0"/>
              <a:t>法的な責任のある約束」です。</a:t>
            </a:r>
          </a:p>
          <a:p>
            <a:endParaRPr lang="ja-JP" altLang="en-US" dirty="0"/>
          </a:p>
          <a:p>
            <a:r>
              <a:rPr kumimoji="1" lang="ja-JP" altLang="en-US" dirty="0" smtClean="0"/>
              <a:t>契約をする際には、内容をしっかり確認しましょう。</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この契約には、</a:t>
            </a:r>
            <a:r>
              <a:rPr kumimoji="1" lang="en-US" altLang="ja-JP" dirty="0" smtClean="0"/>
              <a:t>『4</a:t>
            </a:r>
            <a:r>
              <a:rPr kumimoji="1" lang="ja-JP" altLang="en-US" dirty="0" err="1" smtClean="0"/>
              <a:t>つの</a:t>
            </a:r>
            <a:r>
              <a:rPr kumimoji="1" lang="ja-JP" altLang="en-US" dirty="0" smtClean="0"/>
              <a:t>自由</a:t>
            </a:r>
            <a:r>
              <a:rPr kumimoji="1" lang="en-US" altLang="ja-JP" dirty="0" smtClean="0"/>
              <a:t>』</a:t>
            </a:r>
            <a:r>
              <a:rPr kumimoji="1" lang="ja-JP" altLang="en-US" dirty="0" smtClean="0"/>
              <a:t>があります。</a:t>
            </a:r>
          </a:p>
          <a:p>
            <a:endParaRPr lang="ja-JP" altLang="en-US" dirty="0" smtClean="0"/>
          </a:p>
          <a:p>
            <a:r>
              <a:rPr lang="ja-JP" altLang="en-US" dirty="0" smtClean="0"/>
              <a:t>①契約締結の自由です。契約をするかどうかは自由です。しなくてもよいのです。</a:t>
            </a:r>
          </a:p>
          <a:p>
            <a:r>
              <a:rPr kumimoji="1" lang="ja-JP" altLang="en-US" dirty="0" smtClean="0"/>
              <a:t>②相手方選択の自由です。誰と契約するかも自由です。</a:t>
            </a:r>
          </a:p>
          <a:p>
            <a:r>
              <a:rPr lang="ja-JP" altLang="en-US" dirty="0" smtClean="0"/>
              <a:t>③内容決定の自由です。どのような契約をどのような条件でするかも自由です。</a:t>
            </a:r>
          </a:p>
          <a:p>
            <a:r>
              <a:rPr kumimoji="1" lang="ja-JP" altLang="en-US" dirty="0" smtClean="0"/>
              <a:t>④契約方式の自由です。契約の形式は、口頭でも書面でも</a:t>
            </a:r>
            <a:r>
              <a:rPr kumimoji="1" lang="en-US" altLang="ja-JP" dirty="0" smtClean="0"/>
              <a:t>OK</a:t>
            </a:r>
            <a:r>
              <a:rPr kumimoji="1" lang="ja-JP" altLang="en-US" smtClean="0"/>
              <a:t>です。</a:t>
            </a:r>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14</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では、こんなことが起こったら、どうすればいいでしょう</a:t>
            </a:r>
            <a:r>
              <a:rPr kumimoji="1" lang="en-US" altLang="ja-JP" dirty="0" smtClean="0"/>
              <a:t>?</a:t>
            </a:r>
          </a:p>
          <a:p>
            <a:endParaRPr lang="en-US" altLang="ja-JP" dirty="0"/>
          </a:p>
          <a:p>
            <a:r>
              <a:rPr lang="ja-JP" altLang="en-US" dirty="0"/>
              <a:t>中学</a:t>
            </a:r>
            <a:r>
              <a:rPr lang="en-US" altLang="ja-JP" dirty="0"/>
              <a:t>2</a:t>
            </a:r>
            <a:r>
              <a:rPr lang="ja-JP" altLang="en-US" dirty="0" smtClean="0"/>
              <a:t>年生のある人が、スマホでオンラインゲームをしていました。</a:t>
            </a:r>
          </a:p>
          <a:p>
            <a:r>
              <a:rPr kumimoji="1" lang="ja-JP" altLang="en-US" dirty="0" smtClean="0"/>
              <a:t>頑張って進んでいったのですが、次の段階に進みたくて、</a:t>
            </a:r>
          </a:p>
          <a:p>
            <a:r>
              <a:rPr lang="ja-JP" altLang="en-US" dirty="0" smtClean="0"/>
              <a:t>買えないかな・・・と思い、購入ボタンを押してしまいました。</a:t>
            </a:r>
          </a:p>
          <a:p>
            <a:r>
              <a:rPr lang="ja-JP" altLang="en-US" dirty="0"/>
              <a:t>すると</a:t>
            </a:r>
            <a:r>
              <a:rPr lang="ja-JP" altLang="en-US" dirty="0" smtClean="0"/>
              <a:t>、「支払い方法」を選ぶ欄が出て、クレジットカードと表示されていたので、</a:t>
            </a:r>
          </a:p>
          <a:p>
            <a:r>
              <a:rPr lang="ja-JP" altLang="en-US" dirty="0"/>
              <a:t>その</a:t>
            </a:r>
            <a:r>
              <a:rPr lang="ja-JP" altLang="en-US" dirty="0" smtClean="0"/>
              <a:t>まま選んでみました。</a:t>
            </a:r>
          </a:p>
          <a:p>
            <a:r>
              <a:rPr lang="ja-JP" altLang="en-US" dirty="0" smtClean="0"/>
              <a:t>すると、なんとアイテムが買えてしまいました。</a:t>
            </a:r>
          </a:p>
          <a:p>
            <a:r>
              <a:rPr lang="ja-JP" altLang="en-US" dirty="0" smtClean="0"/>
              <a:t>びっくりしましたが、買えるなら・・・と思い、どんどん買っていきました。</a:t>
            </a:r>
          </a:p>
          <a:p>
            <a:r>
              <a:rPr lang="ja-JP" altLang="en-US" dirty="0" smtClean="0"/>
              <a:t>でも、特に何も言われなかったのでそのままにしていました。</a:t>
            </a:r>
          </a:p>
          <a:p>
            <a:endParaRPr lang="ja-JP" altLang="en-US" dirty="0"/>
          </a:p>
          <a:p>
            <a:r>
              <a:rPr lang="ja-JP" altLang="en-US" dirty="0" smtClean="0"/>
              <a:t>しばらくして、お母さんのクレジットカードの請求で、</a:t>
            </a:r>
          </a:p>
          <a:p>
            <a:r>
              <a:rPr lang="ja-JP" altLang="en-US" dirty="0" smtClean="0"/>
              <a:t>「ゲームの会社で</a:t>
            </a:r>
            <a:r>
              <a:rPr lang="en-US" altLang="ja-JP" dirty="0" smtClean="0"/>
              <a:t>5</a:t>
            </a:r>
            <a:r>
              <a:rPr lang="ja-JP" altLang="en-US" dirty="0" smtClean="0"/>
              <a:t>万円の利用があるんだけど、覚えがない</a:t>
            </a:r>
            <a:r>
              <a:rPr lang="en-US" altLang="ja-JP" dirty="0" smtClean="0"/>
              <a:t>?</a:t>
            </a:r>
            <a:r>
              <a:rPr lang="ja-JP" altLang="en-US" dirty="0" smtClean="0"/>
              <a:t>」と</a:t>
            </a:r>
          </a:p>
          <a:p>
            <a:r>
              <a:rPr lang="ja-JP" altLang="en-US" dirty="0" smtClean="0"/>
              <a:t>聞かれました。</a:t>
            </a:r>
          </a:p>
          <a:p>
            <a:r>
              <a:rPr kumimoji="1" lang="ja-JP" altLang="en-US" dirty="0" smtClean="0"/>
              <a:t>まさか、本当にクレジットカードでの課金が出来ていたなんて</a:t>
            </a:r>
          </a:p>
          <a:p>
            <a:r>
              <a:rPr kumimoji="1" lang="ja-JP" altLang="en-US" dirty="0" smtClean="0"/>
              <a:t>思っていなかったのに</a:t>
            </a:r>
            <a:r>
              <a:rPr kumimoji="1" lang="en-US" altLang="ja-JP" dirty="0" smtClean="0"/>
              <a:t>…</a:t>
            </a:r>
            <a:endParaRPr kumimoji="1" lang="ja-JP" altLang="en-US" dirty="0" smtClean="0"/>
          </a:p>
          <a:p>
            <a:endParaRPr lang="ja-JP" altLang="en-US" dirty="0"/>
          </a:p>
          <a:p>
            <a:r>
              <a:rPr kumimoji="1" lang="ja-JP" altLang="en-US" dirty="0" smtClean="0"/>
              <a:t>これは、</a:t>
            </a:r>
            <a:r>
              <a:rPr lang="ja-JP" altLang="en-US" dirty="0" smtClean="0"/>
              <a:t>ゲーム会社からアイテムを買うという契約が出来ていたことになります。</a:t>
            </a:r>
          </a:p>
          <a:p>
            <a:endParaRPr lang="ja-JP" altLang="en-US" dirty="0"/>
          </a:p>
          <a:p>
            <a:r>
              <a:rPr lang="ja-JP" altLang="en-US" dirty="0" smtClean="0"/>
              <a:t>この契約はやめることが出来るのでしょうか</a:t>
            </a:r>
            <a:r>
              <a:rPr lang="en-US" altLang="ja-JP" dirty="0" smtClean="0"/>
              <a:t>?</a:t>
            </a:r>
          </a:p>
          <a:p>
            <a:r>
              <a:rPr lang="ja-JP" altLang="en-US" dirty="0" smtClean="0"/>
              <a:t>「未成年者」が親の許可なく</a:t>
            </a:r>
            <a:r>
              <a:rPr lang="ja-JP" altLang="en-US" dirty="0" err="1" smtClean="0"/>
              <a:t>おこづ</a:t>
            </a:r>
            <a:r>
              <a:rPr lang="ja-JP" altLang="en-US" dirty="0" smtClean="0"/>
              <a:t>かいを超えるような契約をしていた場合は、</a:t>
            </a:r>
          </a:p>
          <a:p>
            <a:r>
              <a:rPr lang="ja-JP" altLang="en-US" dirty="0" smtClean="0"/>
              <a:t>法律で取消をすることが出来ます。</a:t>
            </a:r>
            <a:endParaRPr lang="en-US" altLang="ja-JP" dirty="0" smtClean="0"/>
          </a:p>
          <a:p>
            <a:endParaRPr lang="ja-JP" altLang="en-US"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15</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さて、契約をしていても、やめることはできます。</a:t>
            </a:r>
          </a:p>
          <a:p>
            <a:r>
              <a:rPr lang="ja-JP" altLang="en-US" dirty="0"/>
              <a:t>どんな時</a:t>
            </a:r>
            <a:r>
              <a:rPr lang="ja-JP" altLang="en-US" dirty="0" smtClean="0"/>
              <a:t>にやめられるのでしょうか。</a:t>
            </a:r>
          </a:p>
          <a:p>
            <a:endParaRPr kumimoji="1" lang="ja-JP" altLang="en-US" dirty="0"/>
          </a:p>
          <a:p>
            <a:endParaRPr lang="ja-JP" altLang="en-US" dirty="0" smtClean="0"/>
          </a:p>
          <a:p>
            <a:r>
              <a:rPr lang="ja-JP" altLang="en-US" dirty="0" smtClean="0"/>
              <a:t>①先ほどの例のように</a:t>
            </a:r>
            <a:r>
              <a:rPr lang="ja-JP" altLang="en-US" dirty="0"/>
              <a:t>、未成年者が親権者の承諾なしで一人で契約した場合は、</a:t>
            </a:r>
          </a:p>
          <a:p>
            <a:r>
              <a:rPr lang="ja-JP" altLang="en-US" dirty="0"/>
              <a:t>　民法の規定で取り消すことが出来ます。</a:t>
            </a:r>
          </a:p>
          <a:p>
            <a:endParaRPr lang="ja-JP" altLang="en-US" dirty="0"/>
          </a:p>
          <a:p>
            <a:r>
              <a:rPr lang="ja-JP" altLang="en-US" dirty="0"/>
              <a:t>②</a:t>
            </a:r>
            <a:r>
              <a:rPr kumimoji="1" lang="ja-JP" altLang="en-US" dirty="0" smtClean="0"/>
              <a:t>あらかじめ</a:t>
            </a:r>
            <a:r>
              <a:rPr lang="ja-JP" altLang="en-US" dirty="0"/>
              <a:t>、</a:t>
            </a:r>
            <a:r>
              <a:rPr kumimoji="1" lang="ja-JP" altLang="en-US" dirty="0" smtClean="0"/>
              <a:t>キャンセル料や取消料・辞められる条件等</a:t>
            </a:r>
          </a:p>
          <a:p>
            <a:r>
              <a:rPr kumimoji="1" lang="ja-JP" altLang="en-US" dirty="0" smtClean="0"/>
              <a:t>「やめる時のルール」を決めてある契約の時は、</a:t>
            </a:r>
            <a:r>
              <a:rPr lang="ja-JP" altLang="en-US" dirty="0"/>
              <a:t>　</a:t>
            </a:r>
            <a:r>
              <a:rPr lang="ja-JP" altLang="en-US" dirty="0" smtClean="0"/>
              <a:t>　</a:t>
            </a:r>
          </a:p>
          <a:p>
            <a:r>
              <a:rPr lang="ja-JP" altLang="en-US" dirty="0"/>
              <a:t>　</a:t>
            </a:r>
            <a:r>
              <a:rPr kumimoji="1" lang="ja-JP" altLang="en-US" dirty="0" smtClean="0"/>
              <a:t>お互いの合意によって、やめられます。</a:t>
            </a:r>
          </a:p>
          <a:p>
            <a:endParaRPr lang="ja-JP" altLang="en-US" dirty="0" smtClean="0"/>
          </a:p>
          <a:p>
            <a:r>
              <a:rPr lang="ja-JP" altLang="en-US" dirty="0" smtClean="0"/>
              <a:t>③訪問販売のような場合は、法律の制度で、「クーリング・オフ」というものがあり、</a:t>
            </a:r>
          </a:p>
          <a:p>
            <a:r>
              <a:rPr lang="ja-JP" altLang="en-US" dirty="0"/>
              <a:t>　</a:t>
            </a:r>
            <a:r>
              <a:rPr lang="ja-JP" altLang="en-US" dirty="0" smtClean="0"/>
              <a:t>これで契約を無条件でやめられます。</a:t>
            </a:r>
          </a:p>
          <a:p>
            <a:endParaRPr kumimoji="1" lang="ja-JP" altLang="en-US"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また、こんな場合もやめられます。</a:t>
            </a:r>
          </a:p>
          <a:p>
            <a:endParaRPr lang="ja-JP" altLang="en-US" dirty="0"/>
          </a:p>
          <a:p>
            <a:r>
              <a:rPr kumimoji="1" lang="ja-JP" altLang="en-US" dirty="0" smtClean="0"/>
              <a:t>④契約をしたのに、受け取ったものが壊れていたり、</a:t>
            </a:r>
          </a:p>
          <a:p>
            <a:r>
              <a:rPr lang="ja-JP" altLang="en-US" dirty="0"/>
              <a:t>　</a:t>
            </a:r>
            <a:r>
              <a:rPr kumimoji="1" lang="ja-JP" altLang="en-US" dirty="0" smtClean="0"/>
              <a:t>契約の内容を相手が守らない場合</a:t>
            </a:r>
          </a:p>
          <a:p>
            <a:endParaRPr lang="ja-JP" altLang="en-US" dirty="0"/>
          </a:p>
          <a:p>
            <a:r>
              <a:rPr kumimoji="1" lang="ja-JP" altLang="en-US" dirty="0" smtClean="0"/>
              <a:t>⑤また、自分は契約するつもりがなかったのに、騙されたり、脅されて</a:t>
            </a:r>
          </a:p>
          <a:p>
            <a:r>
              <a:rPr lang="ja-JP" altLang="en-US" dirty="0"/>
              <a:t>　</a:t>
            </a:r>
            <a:r>
              <a:rPr kumimoji="1" lang="ja-JP" altLang="en-US" dirty="0" smtClean="0"/>
              <a:t>契約をした場合</a:t>
            </a:r>
          </a:p>
          <a:p>
            <a:endParaRPr lang="ja-JP" altLang="en-US" dirty="0"/>
          </a:p>
          <a:p>
            <a:r>
              <a:rPr kumimoji="1" lang="ja-JP" altLang="en-US" dirty="0" smtClean="0"/>
              <a:t>⑥広告にはとても良いことが書かれていて、その誤った情報を信じて</a:t>
            </a:r>
          </a:p>
          <a:p>
            <a:r>
              <a:rPr lang="ja-JP" altLang="en-US" dirty="0"/>
              <a:t>　</a:t>
            </a:r>
            <a:r>
              <a:rPr lang="ja-JP" altLang="en-US" dirty="0" smtClean="0"/>
              <a:t>契約をした場合</a:t>
            </a:r>
          </a:p>
          <a:p>
            <a:endParaRPr kumimoji="1" lang="ja-JP" altLang="en-US" dirty="0"/>
          </a:p>
          <a:p>
            <a:r>
              <a:rPr lang="ja-JP" altLang="en-US" dirty="0" smtClean="0"/>
              <a:t>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17</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スライド イメージ プレースホルダー 1"/>
          <p:cNvSpPr>
            <a:spLocks noGrp="1" noRot="1" noChangeAspect="1" noTextEdit="1"/>
          </p:cNvSpPr>
          <p:nvPr>
            <p:ph type="sldImg"/>
          </p:nvPr>
        </p:nvSpPr>
        <p:spPr bwMode="auto">
          <a:xfrm>
            <a:off x="920750" y="746125"/>
            <a:ext cx="496570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さて、契約のことをもう一度整理してみましょう。</a:t>
            </a:r>
          </a:p>
          <a:p>
            <a:endParaRPr lang="ja-JP" altLang="en-US" dirty="0" smtClean="0"/>
          </a:p>
          <a:p>
            <a:r>
              <a:rPr lang="ja-JP" altLang="en-US" dirty="0" smtClean="0"/>
              <a:t>売買の契約は、消費者の「買いたい」という意思と、販売者の「売りたい」と言う</a:t>
            </a:r>
          </a:p>
          <a:p>
            <a:r>
              <a:rPr lang="ja-JP" altLang="en-US" dirty="0" smtClean="0"/>
              <a:t>意思が合致した時に成立します。</a:t>
            </a:r>
          </a:p>
          <a:p>
            <a:endParaRPr lang="ja-JP" altLang="en-US" dirty="0"/>
          </a:p>
          <a:p>
            <a:r>
              <a:rPr lang="ja-JP" altLang="en-US" dirty="0" smtClean="0"/>
              <a:t>この場合、契約は、基本的に有効となります。</a:t>
            </a:r>
          </a:p>
          <a:p>
            <a:r>
              <a:rPr lang="ja-JP" altLang="en-US" dirty="0" smtClean="0"/>
              <a:t>しかし、一方的に商品を送り付けるなど</a:t>
            </a:r>
          </a:p>
          <a:p>
            <a:r>
              <a:rPr lang="ja-JP" altLang="en-US" dirty="0" smtClean="0"/>
              <a:t>意思の合致がなく、有効とは言えない「無効」なものもあります。</a:t>
            </a:r>
          </a:p>
          <a:p>
            <a:endParaRPr lang="ja-JP" altLang="en-US" dirty="0"/>
          </a:p>
          <a:p>
            <a:r>
              <a:rPr lang="ja-JP" altLang="en-US" dirty="0" smtClean="0"/>
              <a:t>有効な契約の場合、やめたい時には、「話し合い」で合意するか、</a:t>
            </a:r>
          </a:p>
          <a:p>
            <a:r>
              <a:rPr lang="ja-JP" altLang="en-US" dirty="0" smtClean="0"/>
              <a:t>または、「法的な手続き」でやめる</a:t>
            </a:r>
            <a:r>
              <a:rPr lang="ja-JP" altLang="en-US" dirty="0"/>
              <a:t>こと</a:t>
            </a:r>
            <a:r>
              <a:rPr lang="ja-JP" altLang="en-US" dirty="0" smtClean="0"/>
              <a:t>が出来ます。</a:t>
            </a:r>
          </a:p>
          <a:p>
            <a:endParaRPr lang="en-US" altLang="ja-JP" dirty="0" smtClean="0"/>
          </a:p>
          <a:p>
            <a:r>
              <a:rPr lang="ja-JP" altLang="en-US" dirty="0" smtClean="0"/>
              <a:t>その「法的な手続き」の代表的なものは、</a:t>
            </a:r>
          </a:p>
          <a:p>
            <a:r>
              <a:rPr lang="ja-JP" altLang="en-US" dirty="0" smtClean="0"/>
              <a:t>①クーリング・オフ</a:t>
            </a:r>
          </a:p>
          <a:p>
            <a:r>
              <a:rPr lang="ja-JP" altLang="en-US" dirty="0" smtClean="0"/>
              <a:t>②中途解約</a:t>
            </a:r>
          </a:p>
          <a:p>
            <a:r>
              <a:rPr lang="ja-JP" altLang="en-US" dirty="0" smtClean="0"/>
              <a:t>③契約の取消し　です。</a:t>
            </a:r>
          </a:p>
          <a:p>
            <a:endParaRPr lang="ja-JP" altLang="en-US" dirty="0" smtClean="0"/>
          </a:p>
          <a:p>
            <a:endParaRPr lang="ja-JP" altLang="en-US" dirty="0" smtClean="0"/>
          </a:p>
        </p:txBody>
      </p:sp>
      <p:sp>
        <p:nvSpPr>
          <p:cNvPr id="17715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fld id="{44FDEB2E-E6F2-4FDF-BA5B-68C56C513E04}" type="slidenum">
              <a:rPr lang="ja-JP" altLang="en-US">
                <a:solidFill>
                  <a:srgbClr val="000000"/>
                </a:solidFill>
              </a:rPr>
              <a:pPr eaLnBrk="1" hangingPunct="1"/>
              <a:t>18</a:t>
            </a:fld>
            <a:endParaRPr lang="ja-JP" altLang="en-US">
              <a:solidFill>
                <a:srgbClr val="000000"/>
              </a:solidFill>
            </a:endParaRPr>
          </a:p>
        </p:txBody>
      </p:sp>
    </p:spTree>
    <p:extLst>
      <p:ext uri="{BB962C8B-B14F-4D97-AF65-F5344CB8AC3E}">
        <p14:creationId xmlns:p14="http://schemas.microsoft.com/office/powerpoint/2010/main" val="1955322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さて、今日の話しを振り返りましょう。</a:t>
            </a:r>
          </a:p>
          <a:p>
            <a:endParaRPr lang="ja-JP" altLang="en-US" dirty="0"/>
          </a:p>
          <a:p>
            <a:r>
              <a:rPr kumimoji="1" lang="ja-JP" altLang="en-US" dirty="0" smtClean="0"/>
              <a:t>まず、契約は、相手との合意によって成立するものです。</a:t>
            </a:r>
          </a:p>
          <a:p>
            <a:r>
              <a:rPr lang="ja-JP" altLang="en-US" dirty="0"/>
              <a:t>そして</a:t>
            </a:r>
            <a:r>
              <a:rPr lang="ja-JP" altLang="en-US" dirty="0" smtClean="0"/>
              <a:t>、成立すると、</a:t>
            </a:r>
            <a:r>
              <a:rPr lang="en-US" altLang="ja-JP" dirty="0" smtClean="0"/>
              <a:t>｢</a:t>
            </a:r>
            <a:r>
              <a:rPr lang="ja-JP" altLang="en-US" dirty="0" smtClean="0"/>
              <a:t>法的な責任を持つ約束」となります。</a:t>
            </a:r>
          </a:p>
          <a:p>
            <a:r>
              <a:rPr kumimoji="1" lang="ja-JP" altLang="en-US" dirty="0"/>
              <a:t>その</a:t>
            </a:r>
            <a:r>
              <a:rPr kumimoji="1" lang="ja-JP" altLang="en-US" dirty="0" smtClean="0"/>
              <a:t>為、一方的にはやめられません。</a:t>
            </a:r>
          </a:p>
          <a:p>
            <a:endParaRPr lang="ja-JP" altLang="en-US" dirty="0"/>
          </a:p>
          <a:p>
            <a:r>
              <a:rPr kumimoji="1" lang="ja-JP" altLang="en-US" dirty="0" smtClean="0"/>
              <a:t>たとえば、お店に行って買い物をしたのに、気が変わって商品を返したいと</a:t>
            </a:r>
          </a:p>
          <a:p>
            <a:r>
              <a:rPr kumimoji="1" lang="ja-JP" altLang="en-US" dirty="0" smtClean="0"/>
              <a:t>思ったとしましょう。</a:t>
            </a:r>
          </a:p>
          <a:p>
            <a:r>
              <a:rPr lang="ja-JP" altLang="en-US" dirty="0"/>
              <a:t>たとえ</a:t>
            </a:r>
            <a:r>
              <a:rPr lang="ja-JP" altLang="en-US" dirty="0" smtClean="0"/>
              <a:t>、「レシートがある」「使っていない」と言っても、基本的には</a:t>
            </a:r>
          </a:p>
          <a:p>
            <a:r>
              <a:rPr kumimoji="1" lang="ja-JP" altLang="en-US" dirty="0" smtClean="0"/>
              <a:t>返品は出来ません。</a:t>
            </a:r>
          </a:p>
          <a:p>
            <a:endParaRPr lang="ja-JP" altLang="en-US" dirty="0" smtClean="0"/>
          </a:p>
          <a:p>
            <a:r>
              <a:rPr lang="ja-JP" altLang="en-US" dirty="0"/>
              <a:t>実際には</a:t>
            </a:r>
            <a:r>
              <a:rPr lang="ja-JP" altLang="en-US" dirty="0" smtClean="0"/>
              <a:t>、レシートを見せることで返品を認めてくれるお店もありますが、</a:t>
            </a:r>
          </a:p>
          <a:p>
            <a:r>
              <a:rPr kumimoji="1" lang="ja-JP" altLang="en-US" dirty="0"/>
              <a:t>それ</a:t>
            </a:r>
            <a:r>
              <a:rPr kumimoji="1" lang="ja-JP" altLang="en-US" dirty="0" smtClean="0"/>
              <a:t>は、「お店のサービス」です。</a:t>
            </a:r>
          </a:p>
          <a:p>
            <a:r>
              <a:rPr lang="ja-JP" altLang="en-US" dirty="0" smtClean="0"/>
              <a:t>消費者の権利ではありません。</a:t>
            </a:r>
            <a:endParaRPr kumimoji="1" lang="ja-JP" altLang="en-US" dirty="0" smtClean="0"/>
          </a:p>
          <a:p>
            <a:endParaRPr kumimoji="1" lang="ja-JP" altLang="en-US"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19</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私たちは食事をしたり、スマホで音楽を聞いたり、</a:t>
            </a:r>
          </a:p>
          <a:p>
            <a:r>
              <a:rPr lang="ja-JP" altLang="en-US" dirty="0" smtClean="0"/>
              <a:t>お風呂に入ったり、日々いろんなことをしています。</a:t>
            </a:r>
          </a:p>
          <a:p>
            <a:r>
              <a:rPr kumimoji="1" lang="ja-JP" altLang="en-US" dirty="0"/>
              <a:t>それら</a:t>
            </a:r>
            <a:r>
              <a:rPr kumimoji="1" lang="ja-JP" altLang="en-US" dirty="0" smtClean="0"/>
              <a:t>の生活の為に、材料を買ったり、スマホという</a:t>
            </a:r>
            <a:r>
              <a:rPr lang="ja-JP" altLang="en-US" dirty="0"/>
              <a:t>商品</a:t>
            </a:r>
            <a:r>
              <a:rPr kumimoji="1" lang="ja-JP" altLang="en-US" dirty="0" smtClean="0"/>
              <a:t>を</a:t>
            </a:r>
            <a:r>
              <a:rPr lang="ja-JP" altLang="en-US" dirty="0" smtClean="0"/>
              <a:t>買ったり</a:t>
            </a:r>
          </a:p>
          <a:p>
            <a:r>
              <a:rPr kumimoji="1" lang="ja-JP" altLang="en-US" dirty="0" smtClean="0"/>
              <a:t>電気・ガス・水を消費して生活しています。</a:t>
            </a:r>
          </a:p>
          <a:p>
            <a:endParaRPr lang="ja-JP" altLang="en-US" dirty="0"/>
          </a:p>
          <a:p>
            <a:r>
              <a:rPr kumimoji="1" lang="ja-JP" altLang="en-US" dirty="0" smtClean="0"/>
              <a:t>そういった買い物等の為には、</a:t>
            </a:r>
            <a:endParaRPr lang="ja-JP" altLang="en-US" dirty="0"/>
          </a:p>
          <a:p>
            <a:r>
              <a:rPr kumimoji="1" lang="en-US" altLang="ja-JP" dirty="0" smtClean="0"/>
              <a:t>『</a:t>
            </a:r>
            <a:r>
              <a:rPr kumimoji="1" lang="ja-JP" altLang="en-US" dirty="0" smtClean="0"/>
              <a:t>モノを買う</a:t>
            </a:r>
            <a:r>
              <a:rPr kumimoji="1" lang="en-US" altLang="ja-JP" dirty="0" smtClean="0"/>
              <a:t>』『</a:t>
            </a:r>
            <a:r>
              <a:rPr kumimoji="1" lang="ja-JP" altLang="en-US" dirty="0" smtClean="0"/>
              <a:t>サービスを申し込む」ということをして、</a:t>
            </a:r>
          </a:p>
          <a:p>
            <a:r>
              <a:rPr lang="ja-JP" altLang="en-US" dirty="0" smtClean="0"/>
              <a:t>利用できるようになっています。</a:t>
            </a:r>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lang="ja-JP" altLang="en-US" dirty="0" smtClean="0"/>
              <a:t>契約のことをいろいろ見てきましたが。</a:t>
            </a:r>
          </a:p>
          <a:p>
            <a:endParaRPr kumimoji="1" lang="ja-JP" altLang="en-US" dirty="0"/>
          </a:p>
          <a:p>
            <a:r>
              <a:rPr lang="ja-JP" altLang="en-US" dirty="0"/>
              <a:t>契約に</a:t>
            </a:r>
            <a:r>
              <a:rPr lang="ja-JP" altLang="en-US" dirty="0" smtClean="0"/>
              <a:t>は、責任があります。</a:t>
            </a:r>
          </a:p>
          <a:p>
            <a:r>
              <a:rPr kumimoji="1" lang="ja-JP" altLang="en-US" dirty="0"/>
              <a:t>ですから</a:t>
            </a:r>
            <a:r>
              <a:rPr kumimoji="1" lang="ja-JP" altLang="en-US" dirty="0" smtClean="0"/>
              <a:t>、慎重に、よく考えることが必要です。</a:t>
            </a:r>
          </a:p>
          <a:p>
            <a:endParaRPr lang="ja-JP" altLang="en-US" dirty="0"/>
          </a:p>
          <a:p>
            <a:r>
              <a:rPr kumimoji="1" lang="ja-JP" altLang="en-US" dirty="0" smtClean="0"/>
              <a:t>しかし、壊れて</a:t>
            </a:r>
            <a:r>
              <a:rPr lang="ja-JP" altLang="en-US" dirty="0" smtClean="0"/>
              <a:t>いた等のように、商品に問題があった場合は、</a:t>
            </a:r>
          </a:p>
          <a:p>
            <a:r>
              <a:rPr kumimoji="1" lang="ja-JP" altLang="en-US" dirty="0"/>
              <a:t>お店</a:t>
            </a:r>
            <a:r>
              <a:rPr kumimoji="1" lang="ja-JP" altLang="en-US" dirty="0" smtClean="0"/>
              <a:t>に連絡しましょう。</a:t>
            </a:r>
          </a:p>
          <a:p>
            <a:endParaRPr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20</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21</a:t>
            </a:fld>
            <a:endParaRPr kumimoji="1" lang="ja-JP" altLang="en-US"/>
          </a:p>
        </p:txBody>
      </p:sp>
    </p:spTree>
    <p:extLst>
      <p:ext uri="{BB962C8B-B14F-4D97-AF65-F5344CB8AC3E}">
        <p14:creationId xmlns:p14="http://schemas.microsoft.com/office/powerpoint/2010/main" val="5900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復習クイズです。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22</a:t>
            </a:fld>
            <a:endParaRPr kumimoji="1" lang="ja-JP" altLang="en-US"/>
          </a:p>
        </p:txBody>
      </p:sp>
    </p:spTree>
    <p:extLst>
      <p:ext uri="{BB962C8B-B14F-4D97-AF65-F5344CB8AC3E}">
        <p14:creationId xmlns:p14="http://schemas.microsoft.com/office/powerpoint/2010/main" val="30401479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Q1.</a:t>
            </a:r>
            <a:r>
              <a:rPr kumimoji="1" lang="ja-JP" altLang="en-US" dirty="0" smtClean="0"/>
              <a:t>コンビニで、パンを買いました。</a:t>
            </a:r>
          </a:p>
          <a:p>
            <a:r>
              <a:rPr lang="ja-JP" altLang="en-US" dirty="0"/>
              <a:t>　</a:t>
            </a:r>
            <a:r>
              <a:rPr lang="ja-JP" altLang="en-US" dirty="0" smtClean="0"/>
              <a:t>　</a:t>
            </a:r>
            <a:r>
              <a:rPr kumimoji="1" lang="ja-JP" altLang="en-US" dirty="0" smtClean="0"/>
              <a:t>これは、契約でしょうか。</a:t>
            </a:r>
          </a:p>
          <a:p>
            <a:endParaRPr lang="ja-JP" altLang="en-US" dirty="0" smtClean="0"/>
          </a:p>
          <a:p>
            <a:endParaRPr lang="ja-JP" altLang="en-US" dirty="0"/>
          </a:p>
          <a:p>
            <a:r>
              <a:rPr lang="en-US" altLang="ja-JP" dirty="0" smtClean="0"/>
              <a:t>[</a:t>
            </a:r>
            <a:r>
              <a:rPr lang="ja-JP" altLang="en-US" dirty="0" smtClean="0"/>
              <a:t>答え</a:t>
            </a:r>
            <a:r>
              <a:rPr lang="en-US" altLang="ja-JP" dirty="0" smtClean="0"/>
              <a:t>]</a:t>
            </a:r>
            <a:endParaRPr lang="ja-JP" altLang="en-US" dirty="0"/>
          </a:p>
          <a:p>
            <a:r>
              <a:rPr lang="ja-JP" altLang="en-US" dirty="0" smtClean="0"/>
              <a:t>「パンを下さい」という申込みに</a:t>
            </a:r>
          </a:p>
          <a:p>
            <a:r>
              <a:rPr kumimoji="1" lang="ja-JP" altLang="en-US" dirty="0"/>
              <a:t>「はい</a:t>
            </a:r>
            <a:r>
              <a:rPr kumimoji="1" lang="ja-JP" altLang="en-US" dirty="0" smtClean="0"/>
              <a:t>、わかりました」という承諾で、契約は成立です。</a:t>
            </a:r>
          </a:p>
          <a:p>
            <a:endParaRPr lang="ja-JP" altLang="en-US" dirty="0"/>
          </a:p>
          <a:p>
            <a:r>
              <a:rPr lang="ja-JP" altLang="en-US" dirty="0" smtClean="0"/>
              <a:t>お客さんは、パンを受け取る権利と、代金を支払う義務があります。</a:t>
            </a:r>
          </a:p>
          <a:p>
            <a:r>
              <a:rPr kumimoji="1" lang="ja-JP" altLang="en-US" dirty="0" smtClean="0"/>
              <a:t>お店は、代金を受取る権利と、パンを渡す義務があります。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23</a:t>
            </a:fld>
            <a:endParaRPr kumimoji="1" lang="ja-JP" altLang="en-US"/>
          </a:p>
        </p:txBody>
      </p:sp>
    </p:spTree>
    <p:extLst>
      <p:ext uri="{BB962C8B-B14F-4D97-AF65-F5344CB8AC3E}">
        <p14:creationId xmlns:p14="http://schemas.microsoft.com/office/powerpoint/2010/main" val="1112253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Q2.</a:t>
            </a:r>
            <a:r>
              <a:rPr kumimoji="1" lang="ja-JP" altLang="en-US" dirty="0" smtClean="0"/>
              <a:t>契約</a:t>
            </a:r>
            <a:r>
              <a:rPr lang="ja-JP" altLang="en-US" dirty="0"/>
              <a:t>には</a:t>
            </a:r>
            <a:r>
              <a:rPr lang="ja-JP" altLang="en-US" dirty="0" smtClean="0"/>
              <a:t>、必ず契約書が必要です。サインをしたり、印鑑を押さないと</a:t>
            </a:r>
          </a:p>
          <a:p>
            <a:r>
              <a:rPr kumimoji="1" lang="ja-JP" altLang="en-US" dirty="0"/>
              <a:t>　</a:t>
            </a:r>
            <a:r>
              <a:rPr kumimoji="1" lang="ja-JP" altLang="en-US" dirty="0" smtClean="0"/>
              <a:t>　契約にはなりません。</a:t>
            </a:r>
          </a:p>
          <a:p>
            <a:endParaRPr lang="ja-JP" altLang="en-US" dirty="0" smtClean="0"/>
          </a:p>
          <a:p>
            <a:endParaRPr lang="ja-JP" altLang="en-US" dirty="0"/>
          </a:p>
          <a:p>
            <a:r>
              <a:rPr lang="en-US" altLang="ja-JP" dirty="0" smtClean="0"/>
              <a:t>[</a:t>
            </a:r>
            <a:r>
              <a:rPr lang="ja-JP" altLang="en-US" dirty="0" smtClean="0"/>
              <a:t>答え</a:t>
            </a:r>
            <a:r>
              <a:rPr lang="en-US" altLang="ja-JP" dirty="0" smtClean="0"/>
              <a:t>]</a:t>
            </a:r>
            <a:endParaRPr lang="ja-JP" altLang="en-US" dirty="0"/>
          </a:p>
          <a:p>
            <a:r>
              <a:rPr kumimoji="1" lang="ja-JP" altLang="en-US" dirty="0" smtClean="0"/>
              <a:t>これは間違いです。</a:t>
            </a:r>
          </a:p>
          <a:p>
            <a:endParaRPr lang="ja-JP" altLang="en-US" dirty="0"/>
          </a:p>
          <a:p>
            <a:r>
              <a:rPr kumimoji="1" lang="ja-JP" altLang="en-US" dirty="0" smtClean="0"/>
              <a:t>契約には、自由の原則があります。</a:t>
            </a:r>
          </a:p>
          <a:p>
            <a:r>
              <a:rPr lang="ja-JP" altLang="en-US" dirty="0" smtClean="0"/>
              <a:t>書面がなくても、合意によって契約は成立します。</a:t>
            </a:r>
          </a:p>
          <a:p>
            <a:endParaRPr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24</a:t>
            </a:fld>
            <a:endParaRPr kumimoji="1" lang="ja-JP" altLang="en-US"/>
          </a:p>
        </p:txBody>
      </p:sp>
    </p:spTree>
    <p:extLst>
      <p:ext uri="{BB962C8B-B14F-4D97-AF65-F5344CB8AC3E}">
        <p14:creationId xmlns:p14="http://schemas.microsoft.com/office/powerpoint/2010/main" val="1557813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t>Q3.</a:t>
            </a:r>
            <a:r>
              <a:rPr lang="ja-JP" altLang="en-US" dirty="0" smtClean="0"/>
              <a:t>昨日お店でパソコンを買いました。しかし、旅行へ行くことになり、旅行代が</a:t>
            </a:r>
          </a:p>
          <a:p>
            <a:r>
              <a:rPr lang="ja-JP" altLang="en-US" dirty="0"/>
              <a:t>　</a:t>
            </a:r>
            <a:r>
              <a:rPr lang="ja-JP" altLang="en-US" dirty="0" smtClean="0"/>
              <a:t>　必要になったので、パソコンをキャンセルしたいと思います。</a:t>
            </a:r>
          </a:p>
          <a:p>
            <a:r>
              <a:rPr lang="ja-JP" altLang="en-US" dirty="0"/>
              <a:t>　</a:t>
            </a:r>
            <a:r>
              <a:rPr lang="ja-JP" altLang="en-US" dirty="0" smtClean="0"/>
              <a:t>　できます</a:t>
            </a:r>
            <a:r>
              <a:rPr lang="ja-JP" altLang="en-US" dirty="0"/>
              <a:t>か</a:t>
            </a:r>
            <a:r>
              <a:rPr lang="en-US" altLang="ja-JP" dirty="0" smtClean="0"/>
              <a:t>?</a:t>
            </a:r>
          </a:p>
          <a:p>
            <a:endParaRPr lang="en-US" altLang="ja-JP" dirty="0"/>
          </a:p>
          <a:p>
            <a:endParaRPr lang="ja-JP" altLang="en-US" dirty="0" smtClean="0"/>
          </a:p>
          <a:p>
            <a:r>
              <a:rPr lang="en-US" altLang="ja-JP" dirty="0" smtClean="0"/>
              <a:t>[</a:t>
            </a:r>
            <a:r>
              <a:rPr lang="ja-JP" altLang="en-US" dirty="0" smtClean="0"/>
              <a:t>答え</a:t>
            </a:r>
            <a:r>
              <a:rPr lang="en-US" altLang="ja-JP" dirty="0" smtClean="0"/>
              <a:t>]</a:t>
            </a:r>
            <a:endParaRPr lang="ja-JP" altLang="en-US" dirty="0" smtClean="0"/>
          </a:p>
          <a:p>
            <a:r>
              <a:rPr lang="ja-JP" altLang="en-US" dirty="0" smtClean="0"/>
              <a:t>未払いだったとしても、自分の都合だけで、勝手にキャンセルはできません。</a:t>
            </a:r>
          </a:p>
          <a:p>
            <a:r>
              <a:rPr lang="ja-JP" altLang="en-US" dirty="0" smtClean="0"/>
              <a:t>お店が認めてくれた場合は、できます。</a:t>
            </a:r>
          </a:p>
          <a:p>
            <a:endParaRPr lang="en-US" altLang="ja-JP" dirty="0" smtClean="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25</a:t>
            </a:fld>
            <a:endParaRPr kumimoji="1" lang="ja-JP" altLang="en-US"/>
          </a:p>
        </p:txBody>
      </p:sp>
    </p:spTree>
    <p:extLst>
      <p:ext uri="{BB962C8B-B14F-4D97-AF65-F5344CB8AC3E}">
        <p14:creationId xmlns:p14="http://schemas.microsoft.com/office/powerpoint/2010/main" val="1375652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Q4.3</a:t>
            </a:r>
            <a:r>
              <a:rPr kumimoji="1" lang="ja-JP" altLang="en-US" dirty="0" smtClean="0"/>
              <a:t>日前、お店でお水を買いました。しかし、今日またお店に行ってみると、</a:t>
            </a:r>
          </a:p>
          <a:p>
            <a:r>
              <a:rPr lang="ja-JP" altLang="en-US" dirty="0" smtClean="0"/>
              <a:t>　　セールになって安くなっていました。</a:t>
            </a:r>
            <a:r>
              <a:rPr lang="en-US" altLang="ja-JP" dirty="0" smtClean="0"/>
              <a:t>3</a:t>
            </a:r>
            <a:r>
              <a:rPr lang="ja-JP" altLang="en-US" dirty="0" smtClean="0"/>
              <a:t>日前のものを返して、今日の価格で</a:t>
            </a:r>
          </a:p>
          <a:p>
            <a:r>
              <a:rPr lang="ja-JP" altLang="en-US" dirty="0"/>
              <a:t>　</a:t>
            </a:r>
            <a:r>
              <a:rPr lang="ja-JP" altLang="en-US" dirty="0" smtClean="0"/>
              <a:t>　買い直したいと思いました。できますか</a:t>
            </a:r>
            <a:r>
              <a:rPr lang="en-US" altLang="ja-JP" dirty="0" smtClean="0"/>
              <a:t>?</a:t>
            </a:r>
          </a:p>
          <a:p>
            <a:endParaRPr kumimoji="1" lang="en-US" altLang="ja-JP" dirty="0" smtClean="0"/>
          </a:p>
          <a:p>
            <a:endParaRPr lang="ja-JP" altLang="en-US" dirty="0" smtClean="0"/>
          </a:p>
          <a:p>
            <a:r>
              <a:rPr lang="en-US" altLang="ja-JP" dirty="0" smtClean="0"/>
              <a:t>[</a:t>
            </a:r>
            <a:r>
              <a:rPr lang="ja-JP" altLang="en-US" dirty="0" smtClean="0"/>
              <a:t>答え</a:t>
            </a:r>
            <a:r>
              <a:rPr lang="en-US" altLang="ja-JP" dirty="0" smtClean="0"/>
              <a:t>]</a:t>
            </a:r>
            <a:endParaRPr lang="ja-JP" altLang="en-US" dirty="0"/>
          </a:p>
          <a:p>
            <a:r>
              <a:rPr lang="ja-JP" altLang="en-US" dirty="0" smtClean="0"/>
              <a:t>これはできません。</a:t>
            </a:r>
          </a:p>
          <a:p>
            <a:r>
              <a:rPr lang="ja-JP" altLang="en-US" dirty="0"/>
              <a:t>契約</a:t>
            </a:r>
            <a:r>
              <a:rPr lang="ja-JP" altLang="en-US" dirty="0" smtClean="0"/>
              <a:t>は、法的な責任のある約束です。</a:t>
            </a:r>
          </a:p>
          <a:p>
            <a:r>
              <a:rPr lang="ja-JP" altLang="en-US" dirty="0" smtClean="0"/>
              <a:t>自分の都合だけで、一方的にやめることはできません。</a:t>
            </a:r>
          </a:p>
          <a:p>
            <a:endParaRPr lang="ja-JP" altLang="en-US" dirty="0"/>
          </a:p>
          <a:p>
            <a:r>
              <a:rPr lang="ja-JP" altLang="en-US" dirty="0" smtClean="0"/>
              <a:t>お店が認めてくれた場合はできます。</a:t>
            </a:r>
            <a:endParaRPr lang="en-US" altLang="ja-JP" dirty="0" smtClean="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26</a:t>
            </a:fld>
            <a:endParaRPr kumimoji="1" lang="ja-JP" altLang="en-US"/>
          </a:p>
        </p:txBody>
      </p:sp>
    </p:spTree>
    <p:extLst>
      <p:ext uri="{BB962C8B-B14F-4D97-AF65-F5344CB8AC3E}">
        <p14:creationId xmlns:p14="http://schemas.microsoft.com/office/powerpoint/2010/main" val="2919295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Q5.</a:t>
            </a:r>
            <a:r>
              <a:rPr lang="en-US" altLang="ja-JP" dirty="0"/>
              <a:t>2</a:t>
            </a:r>
            <a:r>
              <a:rPr lang="ja-JP" altLang="en-US" dirty="0"/>
              <a:t>日前</a:t>
            </a:r>
            <a:r>
              <a:rPr kumimoji="1" lang="ja-JP" altLang="en-US" dirty="0" smtClean="0"/>
              <a:t>、百貨店でバッグを買いました。開封して、自宅でよく見ると、下の方に</a:t>
            </a:r>
          </a:p>
          <a:p>
            <a:r>
              <a:rPr lang="ja-JP" altLang="en-US" dirty="0"/>
              <a:t>　</a:t>
            </a:r>
            <a:r>
              <a:rPr lang="ja-JP" altLang="en-US" dirty="0" smtClean="0"/>
              <a:t>　破れ</a:t>
            </a:r>
            <a:r>
              <a:rPr kumimoji="1" lang="ja-JP" altLang="en-US" dirty="0" smtClean="0"/>
              <a:t>がありました。交換できますか</a:t>
            </a:r>
            <a:r>
              <a:rPr kumimoji="1" lang="en-US" altLang="ja-JP" dirty="0" smtClean="0"/>
              <a:t>?</a:t>
            </a:r>
          </a:p>
          <a:p>
            <a:endParaRPr lang="en-US" altLang="ja-JP" dirty="0"/>
          </a:p>
          <a:p>
            <a:r>
              <a:rPr lang="en-US" altLang="ja-JP" dirty="0" smtClean="0"/>
              <a:t>[</a:t>
            </a:r>
            <a:r>
              <a:rPr lang="ja-JP" altLang="en-US" dirty="0" smtClean="0"/>
              <a:t>答え</a:t>
            </a:r>
            <a:r>
              <a:rPr lang="en-US" altLang="ja-JP" dirty="0" smtClean="0"/>
              <a:t>]</a:t>
            </a:r>
            <a:endParaRPr lang="ja-JP" altLang="en-US" dirty="0" smtClean="0"/>
          </a:p>
          <a:p>
            <a:r>
              <a:rPr lang="ja-JP" altLang="en-US" dirty="0" smtClean="0"/>
              <a:t>この場合は、できます。</a:t>
            </a:r>
          </a:p>
          <a:p>
            <a:r>
              <a:rPr kumimoji="1" lang="ja-JP" altLang="en-US" dirty="0" smtClean="0"/>
              <a:t>商品に問題があった場合は、交換を求めることが出来ます。</a:t>
            </a:r>
          </a:p>
          <a:p>
            <a:endParaRPr lang="ja-JP" altLang="en-US" dirty="0"/>
          </a:p>
          <a:p>
            <a:r>
              <a:rPr kumimoji="1" lang="ja-JP" altLang="en-US" dirty="0" smtClean="0"/>
              <a:t>購入した商品は、早めに開封して確認しましょう。</a:t>
            </a:r>
          </a:p>
          <a:p>
            <a:endParaRPr kumimoji="1" lang="ja-JP" altLang="en-US" dirty="0" smtClean="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27</a:t>
            </a:fld>
            <a:endParaRPr kumimoji="1" lang="ja-JP" altLang="en-US"/>
          </a:p>
        </p:txBody>
      </p:sp>
    </p:spTree>
    <p:extLst>
      <p:ext uri="{BB962C8B-B14F-4D97-AF65-F5344CB8AC3E}">
        <p14:creationId xmlns:p14="http://schemas.microsoft.com/office/powerpoint/2010/main" val="1747282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5988" y="742950"/>
            <a:ext cx="4975225" cy="3732213"/>
          </a:xfrm>
        </p:spPr>
      </p:sp>
      <p:sp>
        <p:nvSpPr>
          <p:cNvPr id="3" name="ノート プレースホルダ 2"/>
          <p:cNvSpPr>
            <a:spLocks noGrp="1"/>
          </p:cNvSpPr>
          <p:nvPr>
            <p:ph type="body" idx="1"/>
          </p:nvPr>
        </p:nvSpPr>
        <p:spPr/>
        <p:txBody>
          <a:bodyPr>
            <a:normAutofit/>
          </a:bodyPr>
          <a:lstStyle/>
          <a:p>
            <a:r>
              <a:rPr kumimoji="1" lang="ja-JP" altLang="en-US" dirty="0" smtClean="0"/>
              <a:t>みなさんは、こんなことをしたことありますか</a:t>
            </a:r>
            <a:r>
              <a:rPr kumimoji="1" lang="en-US" altLang="ja-JP" dirty="0" smtClean="0"/>
              <a:t>?</a:t>
            </a:r>
          </a:p>
          <a:p>
            <a:endParaRPr lang="en-US" altLang="ja-JP" dirty="0"/>
          </a:p>
          <a:p>
            <a:r>
              <a:rPr lang="ja-JP" altLang="en-US" dirty="0" smtClean="0"/>
              <a:t>①パンを買う</a:t>
            </a:r>
          </a:p>
          <a:p>
            <a:r>
              <a:rPr kumimoji="1" lang="ja-JP" altLang="en-US" dirty="0" smtClean="0"/>
              <a:t>②スマホを使う</a:t>
            </a:r>
          </a:p>
          <a:p>
            <a:r>
              <a:rPr lang="ja-JP" altLang="en-US" dirty="0" smtClean="0"/>
              <a:t>③電車に乗る</a:t>
            </a:r>
          </a:p>
          <a:p>
            <a:r>
              <a:rPr kumimoji="1" lang="ja-JP" altLang="en-US" dirty="0" smtClean="0"/>
              <a:t>④ネットで買い物をする</a:t>
            </a:r>
          </a:p>
          <a:p>
            <a:r>
              <a:rPr lang="ja-JP" altLang="en-US" dirty="0" smtClean="0"/>
              <a:t>⑤ゲームでアイテムを買う</a:t>
            </a:r>
          </a:p>
          <a:p>
            <a:r>
              <a:rPr kumimoji="1" lang="ja-JP" altLang="en-US" dirty="0" smtClean="0"/>
              <a:t>⑥美容院で髪を切る</a:t>
            </a:r>
          </a:p>
          <a:p>
            <a:endParaRPr lang="ja-JP" altLang="en-US" dirty="0"/>
          </a:p>
          <a:p>
            <a:r>
              <a:rPr kumimoji="1" lang="ja-JP" altLang="en-US" dirty="0" smtClean="0"/>
              <a:t>いかがですか</a:t>
            </a:r>
            <a:r>
              <a:rPr kumimoji="1" lang="en-US" altLang="ja-JP" dirty="0" smtClean="0"/>
              <a:t>?</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3</a:t>
            </a:fld>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dirty="0">
              <a:solidFill>
                <a:prstClr val="black"/>
              </a:solidFill>
            </a:endParaRPr>
          </a:p>
        </p:txBody>
      </p:sp>
    </p:spTree>
    <p:extLst>
      <p:ext uri="{BB962C8B-B14F-4D97-AF65-F5344CB8AC3E}">
        <p14:creationId xmlns:p14="http://schemas.microsoft.com/office/powerpoint/2010/main" val="2672180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5988" y="742950"/>
            <a:ext cx="4975225" cy="3732213"/>
          </a:xfrm>
        </p:spPr>
      </p:sp>
      <p:sp>
        <p:nvSpPr>
          <p:cNvPr id="3" name="ノート プレースホルダ 2"/>
          <p:cNvSpPr>
            <a:spLocks noGrp="1"/>
          </p:cNvSpPr>
          <p:nvPr>
            <p:ph type="body" idx="1"/>
          </p:nvPr>
        </p:nvSpPr>
        <p:spPr/>
        <p:txBody>
          <a:bodyPr>
            <a:normAutofit/>
          </a:bodyPr>
          <a:lstStyle/>
          <a:p>
            <a:r>
              <a:rPr lang="ja-JP" altLang="en-US" dirty="0"/>
              <a:t>これら</a:t>
            </a:r>
            <a:r>
              <a:rPr lang="ja-JP" altLang="en-US" dirty="0" smtClean="0"/>
              <a:t>は、毎日の生活で、普段よくみかけられるものですが、</a:t>
            </a:r>
          </a:p>
          <a:p>
            <a:r>
              <a:rPr kumimoji="1" lang="ja-JP" altLang="en-US" dirty="0"/>
              <a:t>これら</a:t>
            </a:r>
            <a:r>
              <a:rPr kumimoji="1" lang="ja-JP" altLang="en-US" dirty="0" smtClean="0"/>
              <a:t>はすべて「契約」です。</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4</a:t>
            </a:fld>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dirty="0">
              <a:solidFill>
                <a:prstClr val="black"/>
              </a:solidFill>
            </a:endParaRPr>
          </a:p>
        </p:txBody>
      </p:sp>
    </p:spTree>
    <p:extLst>
      <p:ext uri="{BB962C8B-B14F-4D97-AF65-F5344CB8AC3E}">
        <p14:creationId xmlns:p14="http://schemas.microsoft.com/office/powerpoint/2010/main" val="2672180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さて、このような私たちの毎日の生活</a:t>
            </a:r>
          </a:p>
          <a:p>
            <a:r>
              <a:rPr lang="ja-JP" altLang="en-US" dirty="0"/>
              <a:t>つまり</a:t>
            </a:r>
            <a:r>
              <a:rPr lang="ja-JP" altLang="en-US" dirty="0" smtClean="0"/>
              <a:t>、</a:t>
            </a:r>
            <a:r>
              <a:rPr lang="en-US" altLang="ja-JP" dirty="0" smtClean="0"/>
              <a:t>『</a:t>
            </a:r>
            <a:r>
              <a:rPr lang="ja-JP" altLang="en-US" dirty="0" smtClean="0"/>
              <a:t>お金を払って、商品を購入し、生活をすること」を消費生活と言います。</a:t>
            </a:r>
          </a:p>
          <a:p>
            <a:endParaRPr kumimoji="1" lang="ja-JP" altLang="en-US" dirty="0"/>
          </a:p>
          <a:p>
            <a:r>
              <a:rPr lang="ja-JP" altLang="en-US" dirty="0" smtClean="0"/>
              <a:t>そして、</a:t>
            </a:r>
          </a:p>
          <a:p>
            <a:r>
              <a:rPr kumimoji="1" lang="ja-JP" altLang="en-US" dirty="0"/>
              <a:t>そのよう</a:t>
            </a:r>
            <a:r>
              <a:rPr kumimoji="1" lang="ja-JP" altLang="en-US" dirty="0" smtClean="0"/>
              <a:t>に、商品を購入したり、使用する人のことを「消費者」と言います。</a:t>
            </a:r>
          </a:p>
          <a:p>
            <a:endParaRPr lang="ja-JP" altLang="en-US" dirty="0"/>
          </a:p>
          <a:p>
            <a:r>
              <a:rPr kumimoji="1" lang="ja-JP" altLang="en-US" dirty="0" smtClean="0"/>
              <a:t>私たちは、生きていく中で、ずっと、消費者であり、</a:t>
            </a:r>
          </a:p>
          <a:p>
            <a:r>
              <a:rPr kumimoji="1" lang="ja-JP" altLang="en-US" dirty="0" smtClean="0"/>
              <a:t>消費生活を過ごすことになります。</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さて、改めて、みなさんの生活の中で、</a:t>
            </a:r>
          </a:p>
          <a:p>
            <a:r>
              <a:rPr lang="ja-JP" altLang="en-US" dirty="0" smtClean="0"/>
              <a:t>「契約」を探してみましょう。</a:t>
            </a:r>
          </a:p>
          <a:p>
            <a:endParaRPr kumimoji="1" lang="ja-JP" altLang="en-US" dirty="0"/>
          </a:p>
          <a:p>
            <a:endParaRPr lang="ja-JP" altLang="en-US" dirty="0" smtClean="0"/>
          </a:p>
          <a:p>
            <a:r>
              <a:rPr kumimoji="1" lang="ja-JP" altLang="en-US" dirty="0" smtClean="0"/>
              <a:t>「本を買う」</a:t>
            </a:r>
          </a:p>
          <a:p>
            <a:r>
              <a:rPr lang="ja-JP" altLang="en-US" dirty="0" smtClean="0"/>
              <a:t>「塾に行く」</a:t>
            </a:r>
          </a:p>
          <a:p>
            <a:r>
              <a:rPr kumimoji="1" lang="ja-JP" altLang="en-US" dirty="0" smtClean="0"/>
              <a:t>「自動販売機でジュースを買う」</a:t>
            </a:r>
          </a:p>
          <a:p>
            <a:r>
              <a:rPr lang="ja-JP" altLang="en-US" dirty="0" smtClean="0"/>
              <a:t>「新聞を購読する」</a:t>
            </a:r>
          </a:p>
          <a:p>
            <a:r>
              <a:rPr kumimoji="1" lang="ja-JP" altLang="en-US" dirty="0" smtClean="0"/>
              <a:t>「映画を見る」</a:t>
            </a:r>
          </a:p>
          <a:p>
            <a:r>
              <a:rPr lang="ja-JP" altLang="en-US" dirty="0"/>
              <a:t>　</a:t>
            </a:r>
            <a:r>
              <a:rPr lang="ja-JP" altLang="en-US" dirty="0" smtClean="0"/>
              <a:t>　　　　　　　　　　等</a:t>
            </a:r>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いくつさがせましたか</a:t>
            </a:r>
            <a:r>
              <a:rPr kumimoji="1" lang="en-US" altLang="ja-JP" dirty="0" smtClean="0"/>
              <a:t>?</a:t>
            </a:r>
          </a:p>
          <a:p>
            <a:endParaRPr lang="en-US" altLang="ja-JP" dirty="0"/>
          </a:p>
          <a:p>
            <a:r>
              <a:rPr lang="ja-JP" altLang="en-US" dirty="0" smtClean="0"/>
              <a:t>たくさんの</a:t>
            </a:r>
            <a:r>
              <a:rPr kumimoji="1" lang="ja-JP" altLang="en-US" dirty="0" smtClean="0"/>
              <a:t>契約がありましたね。</a:t>
            </a:r>
          </a:p>
          <a:p>
            <a:r>
              <a:rPr lang="ja-JP" altLang="en-US" dirty="0" smtClean="0"/>
              <a:t>いろんな相手といろんなことを契約をしています。</a:t>
            </a:r>
          </a:p>
          <a:p>
            <a:endParaRPr kumimoji="1" lang="ja-JP" altLang="en-US" dirty="0"/>
          </a:p>
          <a:p>
            <a:r>
              <a:rPr lang="ja-JP" altLang="en-US" dirty="0" smtClean="0"/>
              <a:t>では、契約とは、具体的にどんなことなのでしょうか。</a:t>
            </a:r>
            <a:endParaRPr kumimoji="1" lang="ja-JP" altLang="en-US" dirty="0" smtClean="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lang="ja-JP" altLang="en-US" dirty="0" smtClean="0"/>
              <a:t>例えば、</a:t>
            </a:r>
            <a:r>
              <a:rPr lang="en-US" altLang="ja-JP" dirty="0" smtClean="0"/>
              <a:t>『</a:t>
            </a:r>
            <a:r>
              <a:rPr lang="ja-JP" altLang="en-US" dirty="0" smtClean="0"/>
              <a:t>お店で</a:t>
            </a:r>
            <a:r>
              <a:rPr lang="en-US" altLang="ja-JP" dirty="0" smtClean="0"/>
              <a:t>100</a:t>
            </a:r>
            <a:r>
              <a:rPr lang="ja-JP" altLang="en-US" dirty="0" smtClean="0"/>
              <a:t>円のお茶を買う」という場合で考えましょう。</a:t>
            </a:r>
          </a:p>
          <a:p>
            <a:endParaRPr kumimoji="1" lang="ja-JP" altLang="en-US" dirty="0"/>
          </a:p>
          <a:p>
            <a:r>
              <a:rPr lang="ja-JP" altLang="en-US" dirty="0" smtClean="0"/>
              <a:t>まず、お客さんが、</a:t>
            </a:r>
            <a:r>
              <a:rPr lang="ja-JP" altLang="en-US" dirty="0"/>
              <a:t>「</a:t>
            </a:r>
            <a:r>
              <a:rPr lang="ja-JP" altLang="en-US" dirty="0" smtClean="0"/>
              <a:t>これ</a:t>
            </a:r>
            <a:r>
              <a:rPr lang="en-US" altLang="ja-JP" dirty="0" smtClean="0"/>
              <a:t>(100</a:t>
            </a:r>
            <a:r>
              <a:rPr lang="ja-JP" altLang="en-US" dirty="0" smtClean="0"/>
              <a:t>円のお茶</a:t>
            </a:r>
            <a:r>
              <a:rPr lang="en-US" altLang="ja-JP" dirty="0" smtClean="0"/>
              <a:t>)</a:t>
            </a:r>
            <a:r>
              <a:rPr lang="ja-JP" altLang="en-US" dirty="0" smtClean="0"/>
              <a:t>を下さい」と言います。</a:t>
            </a:r>
          </a:p>
          <a:p>
            <a:r>
              <a:rPr kumimoji="1" lang="ja-JP" altLang="en-US" dirty="0"/>
              <a:t>これは</a:t>
            </a:r>
            <a:r>
              <a:rPr kumimoji="1" lang="ja-JP" altLang="en-US" dirty="0" smtClean="0"/>
              <a:t>、</a:t>
            </a:r>
            <a:r>
              <a:rPr lang="ja-JP" altLang="en-US" dirty="0"/>
              <a:t>「</a:t>
            </a:r>
            <a:r>
              <a:rPr kumimoji="1" lang="ja-JP" altLang="en-US" dirty="0" smtClean="0"/>
              <a:t>申込み」になります。</a:t>
            </a:r>
          </a:p>
          <a:p>
            <a:r>
              <a:rPr lang="ja-JP" altLang="en-US" dirty="0"/>
              <a:t>これ</a:t>
            </a:r>
            <a:r>
              <a:rPr lang="ja-JP" altLang="en-US" dirty="0" smtClean="0"/>
              <a:t>に対して、お店が「わかりました」と言います。</a:t>
            </a:r>
          </a:p>
          <a:p>
            <a:r>
              <a:rPr kumimoji="1" lang="ja-JP" altLang="en-US" dirty="0" smtClean="0"/>
              <a:t>これは「承諾」となります。</a:t>
            </a:r>
          </a:p>
          <a:p>
            <a:endParaRPr lang="ja-JP" altLang="en-US" dirty="0"/>
          </a:p>
          <a:p>
            <a:r>
              <a:rPr kumimoji="1" lang="ja-JP" altLang="en-US" dirty="0" smtClean="0"/>
              <a:t>この時、</a:t>
            </a:r>
            <a:r>
              <a:rPr lang="ja-JP" altLang="en-US" dirty="0"/>
              <a:t>「</a:t>
            </a:r>
            <a:r>
              <a:rPr kumimoji="1" lang="ja-JP" altLang="en-US" dirty="0" smtClean="0"/>
              <a:t>申込み」に対して、「承諾」された場合、「意思が合致」となります。</a:t>
            </a:r>
          </a:p>
          <a:p>
            <a:r>
              <a:rPr lang="ja-JP" altLang="en-US" dirty="0"/>
              <a:t>そうすると</a:t>
            </a:r>
            <a:r>
              <a:rPr lang="ja-JP" altLang="en-US" dirty="0" smtClean="0"/>
              <a:t>、「契約」が成立します。</a:t>
            </a:r>
          </a:p>
          <a:p>
            <a:endParaRPr kumimoji="1" lang="ja-JP" altLang="en-US" dirty="0"/>
          </a:p>
          <a:p>
            <a:r>
              <a:rPr lang="ja-JP" altLang="en-US" dirty="0" smtClean="0"/>
              <a:t>この契約は「法的な責任のある約束」となります。</a:t>
            </a:r>
          </a:p>
          <a:p>
            <a:endParaRPr kumimoji="1" lang="ja-JP" altLang="en-US" dirty="0" smtClean="0"/>
          </a:p>
          <a:p>
            <a:r>
              <a:rPr kumimoji="1" lang="ja-JP" altLang="en-US" dirty="0" smtClean="0"/>
              <a:t>両方の意思が合致して契約は成立しますので、一方的には</a:t>
            </a:r>
            <a:r>
              <a:rPr lang="ja-JP" altLang="en-US" dirty="0" smtClean="0"/>
              <a:t>成立しません。</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8</a:t>
            </a:fld>
            <a:endParaRPr lang="ja-JP" altLang="en-US" dirty="0">
              <a:solidFill>
                <a:prstClr val="black"/>
              </a:solidFill>
            </a:endParaRPr>
          </a:p>
        </p:txBody>
      </p:sp>
    </p:spTree>
    <p:extLst>
      <p:ext uri="{BB962C8B-B14F-4D97-AF65-F5344CB8AC3E}">
        <p14:creationId xmlns:p14="http://schemas.microsoft.com/office/powerpoint/2010/main" val="451440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では、スマホにこんなものが届いたらどうでしょう。</a:t>
            </a:r>
          </a:p>
          <a:p>
            <a:r>
              <a:rPr lang="en-US" altLang="ja-JP" dirty="0" smtClean="0"/>
              <a:t>SMS</a:t>
            </a:r>
            <a:r>
              <a:rPr lang="ja-JP" altLang="en-US" dirty="0" smtClean="0"/>
              <a:t>で「有料動画の未納料金が発生しております。本日中に連絡なき場合、</a:t>
            </a:r>
          </a:p>
          <a:p>
            <a:r>
              <a:rPr lang="ja-JP" altLang="en-US" dirty="0" smtClean="0"/>
              <a:t>法的手続きに移行いたします」とあります。</a:t>
            </a:r>
          </a:p>
          <a:p>
            <a:endParaRPr lang="ja-JP" altLang="en-US" dirty="0"/>
          </a:p>
          <a:p>
            <a:r>
              <a:rPr lang="ja-JP" altLang="en-US" dirty="0" smtClean="0"/>
              <a:t>「</a:t>
            </a:r>
            <a:r>
              <a:rPr lang="ja-JP" altLang="en-US" dirty="0"/>
              <a:t>有料動画」とありますが、覚えがありません。</a:t>
            </a:r>
          </a:p>
          <a:p>
            <a:r>
              <a:rPr lang="ja-JP" altLang="en-US" dirty="0"/>
              <a:t>いくら、法的手続きといった恐ろしげな言葉が書いていたとしても、</a:t>
            </a:r>
          </a:p>
          <a:p>
            <a:r>
              <a:rPr lang="ja-JP" altLang="en-US" dirty="0"/>
              <a:t>契約が特定されておらず、架空の契約の話と思われます。</a:t>
            </a:r>
          </a:p>
          <a:p>
            <a:r>
              <a:rPr lang="ja-JP" altLang="en-US" dirty="0"/>
              <a:t>そもそも「契約は成立していない」のです。</a:t>
            </a:r>
          </a:p>
          <a:p>
            <a:r>
              <a:rPr lang="ja-JP" altLang="en-US" dirty="0"/>
              <a:t>一方的なことが書かれていても、連絡してはいけません。</a:t>
            </a:r>
          </a:p>
          <a:p>
            <a:endParaRPr lang="ja-JP" altLang="en-US" dirty="0"/>
          </a:p>
          <a:p>
            <a:r>
              <a:rPr lang="ja-JP" altLang="en-US" dirty="0"/>
              <a:t>電話をかけたりすると、更に怖がらせる言葉を聞くことになります。</a:t>
            </a:r>
          </a:p>
          <a:p>
            <a:endParaRPr lang="ja-JP" altLang="en-US" dirty="0" smtClean="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9</a:t>
            </a:fld>
            <a:endParaRPr kumimoji="1" lang="ja-JP" altLang="en-US"/>
          </a:p>
        </p:txBody>
      </p:sp>
    </p:spTree>
    <p:extLst>
      <p:ext uri="{BB962C8B-B14F-4D97-AF65-F5344CB8AC3E}">
        <p14:creationId xmlns:p14="http://schemas.microsoft.com/office/powerpoint/2010/main" val="2975191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fld id="{02F32BD9-F51B-4B05-81CF-5112D1E0E045}" type="datetime1">
              <a:rPr lang="ja-JP" altLang="en-US" smtClean="0">
                <a:solidFill>
                  <a:srgbClr val="000000"/>
                </a:solidFill>
              </a:rPr>
              <a:t>2020/12/17</a:t>
            </a:fld>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B0491FC9-BD21-4565-B5EA-34E756A3D822}" type="datetime1">
              <a:rPr lang="ja-JP" altLang="en-US" smtClean="0">
                <a:solidFill>
                  <a:srgbClr val="000000"/>
                </a:solidFill>
              </a:rPr>
              <a:t>2020/12/17</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1"/>
            <a:ext cx="1771650"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5" y="685841"/>
            <a:ext cx="5162550"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F911FA92-7A9C-48AA-A344-180D911B4DF4}" type="datetime1">
              <a:rPr lang="ja-JP" altLang="en-US" smtClean="0">
                <a:solidFill>
                  <a:srgbClr val="000000"/>
                </a:solidFill>
              </a:rPr>
              <a:t>2020/12/17</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4" name="Shape 13"/>
          <p:cNvSpPr>
            <a:spLocks noGrp="1"/>
          </p:cNvSpPr>
          <p:nvPr>
            <p:ph type="ctrTitle"/>
          </p:nvPr>
        </p:nvSpPr>
        <p:spPr>
          <a:xfrm>
            <a:off x="1435608" y="435936"/>
            <a:ext cx="7406640" cy="1472184"/>
          </a:xfrm>
        </p:spPr>
        <p:txBody>
          <a:bodyPr anchor="b"/>
          <a:lstStyle>
            <a:lvl1pPr algn="l" latinLnBrk="0">
              <a:defRPr kumimoji="1" lang="ja-JP"/>
            </a:lvl1pPr>
            <a:extLst/>
          </a:lstStyle>
          <a:p>
            <a:r>
              <a:rPr kumimoji="1" lang="ja-JP" altLang="en-US" smtClean="0"/>
              <a:t>マスター タイトルの書式設定</a:t>
            </a:r>
            <a:endParaRPr kumimoji="1" lang="ja-JP"/>
          </a:p>
        </p:txBody>
      </p:sp>
      <p:sp>
        <p:nvSpPr>
          <p:cNvPr id="22" name="Shape 21"/>
          <p:cNvSpPr>
            <a:spLocks noGrp="1"/>
          </p:cNvSpPr>
          <p:nvPr>
            <p:ph type="subTitle" idx="1"/>
          </p:nvPr>
        </p:nvSpPr>
        <p:spPr>
          <a:xfrm>
            <a:off x="1432560" y="1850064"/>
            <a:ext cx="7406640" cy="1752600"/>
          </a:xfrm>
        </p:spPr>
        <p:txBody>
          <a:bodyPr/>
          <a:lstStyle>
            <a:lvl1pPr marL="73152" indent="0" algn="l" latinLnBrk="0">
              <a:buNone/>
              <a:defRPr kumimoji="1" lang="ja-JP"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1" lang="ja-JP" altLang="en-US" smtClean="0"/>
              <a:t>マスター サブタイトルの書式設定</a:t>
            </a:r>
            <a:endParaRPr kumimoji="1" lang="ja-JP"/>
          </a:p>
        </p:txBody>
      </p:sp>
      <p:sp>
        <p:nvSpPr>
          <p:cNvPr id="7" name="Shape 6"/>
          <p:cNvSpPr>
            <a:spLocks noGrp="1"/>
          </p:cNvSpPr>
          <p:nvPr>
            <p:ph type="dt" sz="half" idx="10"/>
          </p:nvPr>
        </p:nvSpPr>
        <p:spPr/>
        <p:txBody>
          <a:bodyPr/>
          <a:lstStyle>
            <a:extLst/>
          </a:lstStyle>
          <a:p>
            <a:fld id="{FB420195-480E-46FC-ABEF-5E1D82731343}"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20" name="Shape 19"/>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10" name="Shape 9"/>
          <p:cNvSpPr>
            <a:spLocks noGrp="1"/>
          </p:cNvSpPr>
          <p:nvPr>
            <p:ph type="sldNum" sz="quarter" idx="12"/>
          </p:nvPr>
        </p:nvSpPr>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
        <p:nvSpPr>
          <p:cNvPr id="8" name="Oval 7"/>
          <p:cNvSpPr/>
          <p:nvPr/>
        </p:nvSpPr>
        <p:spPr>
          <a:xfrm>
            <a:off x="921433" y="1413803"/>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50000" t="50000" r="100000" b="1250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Tree>
    <p:extLst>
      <p:ext uri="{BB962C8B-B14F-4D97-AF65-F5344CB8AC3E}">
        <p14:creationId xmlns:p14="http://schemas.microsoft.com/office/powerpoint/2010/main" val="1716406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Shape 1"/>
          <p:cNvSpPr>
            <a:spLocks noGrp="1"/>
          </p:cNvSpPr>
          <p:nvPr>
            <p:ph type="title"/>
          </p:nvPr>
        </p:nvSpPr>
        <p:spPr/>
        <p:txBody>
          <a:bodyPr/>
          <a:lstStyle>
            <a:extLst/>
          </a:lstStyle>
          <a:p>
            <a:r>
              <a:rPr kumimoji="1" lang="ja-JP" altLang="en-US" smtClean="0"/>
              <a:t>マスター タイトルの書式設定</a:t>
            </a:r>
            <a:endParaRPr kumimoji="1" lang="ja-JP"/>
          </a:p>
        </p:txBody>
      </p:sp>
      <p:sp>
        <p:nvSpPr>
          <p:cNvPr id="3" name="Shape 2"/>
          <p:cNvSpPr>
            <a:spLocks noGrp="1"/>
          </p:cNvSpPr>
          <p:nvPr>
            <p:ph idx="1"/>
          </p:nvPr>
        </p:nvSpPr>
        <p:spPr/>
        <p:txBody>
          <a:bodyPr/>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B0BB1608-B1B9-4346-9390-23915EF2EE29}"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5" name="Shape 4"/>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424809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spTree>
      <p:nvGrpSpPr>
        <p:cNvPr id="1" name=""/>
        <p:cNvGrpSpPr/>
        <p:nvPr/>
      </p:nvGrpSpPr>
      <p:grpSpPr>
        <a:xfrm>
          <a:off x="0" y="0"/>
          <a:ext cx="0" cy="0"/>
          <a:chOff x="0" y="0"/>
          <a:chExt cx="0" cy="0"/>
        </a:xfrm>
      </p:grpSpPr>
      <p:sp>
        <p:nvSpPr>
          <p:cNvPr id="7" name="Rectangle 6"/>
          <p:cNvSpPr/>
          <p:nvPr/>
        </p:nvSpPr>
        <p:spPr>
          <a:xfrm>
            <a:off x="2282890" y="-54"/>
            <a:ext cx="6858000" cy="6858055"/>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title"/>
          </p:nvPr>
        </p:nvSpPr>
        <p:spPr>
          <a:xfrm>
            <a:off x="2578392" y="2600325"/>
            <a:ext cx="6400800" cy="2286000"/>
          </a:xfrm>
        </p:spPr>
        <p:txBody>
          <a:bodyPr anchor="t"/>
          <a:lstStyle>
            <a:lvl1pPr algn="l" latinLnBrk="0">
              <a:lnSpc>
                <a:spcPts val="4500"/>
              </a:lnSpc>
              <a:buNone/>
              <a:defRPr kumimoji="1" lang="ja-JP" sz="4000" b="1" cap="all"/>
            </a:lvl1pPr>
            <a:extLst/>
          </a:lstStyle>
          <a:p>
            <a:r>
              <a:rPr kumimoji="1" lang="ja-JP" altLang="en-US" smtClean="0"/>
              <a:t>マスター タイトルの書式設定</a:t>
            </a:r>
            <a:endParaRPr kumimoji="1" lang="ja-JP"/>
          </a:p>
        </p:txBody>
      </p:sp>
      <p:sp>
        <p:nvSpPr>
          <p:cNvPr id="3" name="Shape 2"/>
          <p:cNvSpPr>
            <a:spLocks noGrp="1"/>
          </p:cNvSpPr>
          <p:nvPr>
            <p:ph type="body" idx="1"/>
          </p:nvPr>
        </p:nvSpPr>
        <p:spPr>
          <a:xfrm>
            <a:off x="2578392" y="1100139"/>
            <a:ext cx="6400800" cy="1509712"/>
          </a:xfrm>
        </p:spPr>
        <p:txBody>
          <a:bodyPr anchor="b"/>
          <a:lstStyle>
            <a:lvl1pPr marL="27432" indent="0" latinLnBrk="0">
              <a:lnSpc>
                <a:spcPts val="2300"/>
              </a:lnSpc>
              <a:spcBef>
                <a:spcPts val="0"/>
              </a:spcBef>
              <a:buNone/>
              <a:defRPr kumimoji="1" lang="ja-JP" sz="2000">
                <a:solidFill>
                  <a:schemeClr val="tx2">
                    <a:shade val="30000"/>
                    <a:satMod val="150000"/>
                  </a:schemeClr>
                </a:solidFill>
              </a:defRPr>
            </a:lvl1pPr>
            <a:lvl2pPr>
              <a:buNone/>
              <a:defRPr kumimoji="1" lang="ja-JP" sz="1800">
                <a:solidFill>
                  <a:schemeClr val="tx1">
                    <a:tint val="75000"/>
                  </a:schemeClr>
                </a:solidFill>
              </a:defRPr>
            </a:lvl2pPr>
            <a:lvl3pPr>
              <a:buNone/>
              <a:defRPr kumimoji="1" lang="ja-JP" sz="1600">
                <a:solidFill>
                  <a:schemeClr val="tx1">
                    <a:tint val="75000"/>
                  </a:schemeClr>
                </a:solidFill>
              </a:defRPr>
            </a:lvl3pPr>
            <a:lvl4pPr>
              <a:buNone/>
              <a:defRPr kumimoji="1" lang="ja-JP" sz="1400">
                <a:solidFill>
                  <a:schemeClr val="tx1">
                    <a:tint val="75000"/>
                  </a:schemeClr>
                </a:solidFill>
              </a:defRPr>
            </a:lvl4pPr>
            <a:lvl5pPr>
              <a:buNone/>
              <a:defRPr kumimoji="1" lang="ja-JP" sz="1400">
                <a:solidFill>
                  <a:schemeClr val="tx1">
                    <a:tint val="75000"/>
                  </a:schemeClr>
                </a:solidFill>
              </a:defRPr>
            </a:lvl5pPr>
            <a:extLst/>
          </a:lstStyle>
          <a:p>
            <a:pPr lvl="0"/>
            <a:r>
              <a:rPr kumimoji="1" lang="ja-JP" altLang="en-US" smtClean="0"/>
              <a:t>マスター テキストの書式設定</a:t>
            </a:r>
          </a:p>
        </p:txBody>
      </p:sp>
      <p:sp>
        <p:nvSpPr>
          <p:cNvPr id="4" name="Shape 3"/>
          <p:cNvSpPr>
            <a:spLocks noGrp="1"/>
          </p:cNvSpPr>
          <p:nvPr>
            <p:ph type="dt" sz="half" idx="10"/>
          </p:nvPr>
        </p:nvSpPr>
        <p:spPr/>
        <p:txBody>
          <a:bodyPr/>
          <a:lstStyle>
            <a:extLst/>
          </a:lstStyle>
          <a:p>
            <a:fld id="{5FA9E539-8E58-4F22-BBE2-BBF9BDF357BC}"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5" name="Shape 4"/>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
        <p:nvSpPr>
          <p:cNvPr id="10" name="Rectangle 9"/>
          <p:cNvSpPr/>
          <p:nvPr/>
        </p:nvSpPr>
        <p:spPr bwMode="invGray">
          <a:xfrm>
            <a:off x="2286000" y="1"/>
            <a:ext cx="76200"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50000" t="50000" r="100000" b="1250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
        <p:nvSpPr>
          <p:cNvPr id="9" name="Oval 8"/>
          <p:cNvSpPr/>
          <p:nvPr/>
        </p:nvSpPr>
        <p:spPr>
          <a:xfrm>
            <a:off x="2408064" y="2745871"/>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Tree>
    <p:extLst>
      <p:ext uri="{BB962C8B-B14F-4D97-AF65-F5344CB8AC3E}">
        <p14:creationId xmlns:p14="http://schemas.microsoft.com/office/powerpoint/2010/main" val="1601764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9" name="Pie 8"/>
          <p:cNvSpPr/>
          <p:nvPr/>
        </p:nvSpPr>
        <p:spPr>
          <a:xfrm>
            <a:off x="-815925" y="-815921"/>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0" name="Oval 9"/>
          <p:cNvSpPr/>
          <p:nvPr/>
        </p:nvSpPr>
        <p:spPr>
          <a:xfrm>
            <a:off x="168820" y="21107"/>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1" name="Donut 10"/>
          <p:cNvSpPr/>
          <p:nvPr/>
        </p:nvSpPr>
        <p:spPr>
          <a:xfrm rot="2315675">
            <a:off x="182884"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85000" t="100000" r="1000000" b="30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2" name="Rectangle 11"/>
          <p:cNvSpPr/>
          <p:nvPr/>
        </p:nvSpPr>
        <p:spPr>
          <a:xfrm>
            <a:off x="1033980" y="-54"/>
            <a:ext cx="8131127"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title"/>
          </p:nvPr>
        </p:nvSpPr>
        <p:spPr>
          <a:xfrm>
            <a:off x="1435608" y="274320"/>
            <a:ext cx="7498080" cy="1143000"/>
          </a:xfrm>
        </p:spPr>
        <p:txBody>
          <a:bodyPr/>
          <a:lstStyle>
            <a:extLst/>
          </a:lstStyle>
          <a:p>
            <a:r>
              <a:rPr kumimoji="1" lang="ja-JP" altLang="en-US" smtClean="0"/>
              <a:t>マスター タイトルの書式設定</a:t>
            </a:r>
            <a:endParaRPr kumimoji="1" lang="ja-JP"/>
          </a:p>
        </p:txBody>
      </p:sp>
      <p:sp>
        <p:nvSpPr>
          <p:cNvPr id="3" name="Shape 2"/>
          <p:cNvSpPr>
            <a:spLocks noGrp="1"/>
          </p:cNvSpPr>
          <p:nvPr>
            <p:ph sz="half" idx="1"/>
          </p:nvPr>
        </p:nvSpPr>
        <p:spPr>
          <a:xfrm>
            <a:off x="1435608" y="1524000"/>
            <a:ext cx="3657600" cy="4663440"/>
          </a:xfrm>
        </p:spPr>
        <p:txBody>
          <a:bodyPr/>
          <a:lstStyle>
            <a:lvl1pPr latinLnBrk="0">
              <a:defRPr kumimoji="1" lang="ja-JP" sz="2800"/>
            </a:lvl1pPr>
            <a:lvl2pPr>
              <a:defRPr kumimoji="1" lang="ja-JP" sz="2400"/>
            </a:lvl2pPr>
            <a:lvl3pPr>
              <a:defRPr kumimoji="1" lang="ja-JP" sz="2000"/>
            </a:lvl3pPr>
            <a:lvl4pPr>
              <a:defRPr kumimoji="1" lang="ja-JP" sz="1800"/>
            </a:lvl4pPr>
            <a:lvl5pPr>
              <a:defRPr kumimoji="1" lang="ja-JP" sz="18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sz="half" idx="2"/>
          </p:nvPr>
        </p:nvSpPr>
        <p:spPr>
          <a:xfrm>
            <a:off x="5276088" y="1524000"/>
            <a:ext cx="3657600" cy="4663440"/>
          </a:xfrm>
        </p:spPr>
        <p:txBody>
          <a:bodyPr/>
          <a:lstStyle>
            <a:lvl1pPr latinLnBrk="0">
              <a:defRPr kumimoji="1" lang="ja-JP" sz="2800"/>
            </a:lvl1pPr>
            <a:lvl2pPr>
              <a:defRPr kumimoji="1" lang="ja-JP" sz="2400"/>
            </a:lvl2pPr>
            <a:lvl3pPr>
              <a:defRPr kumimoji="1" lang="ja-JP" sz="2000"/>
            </a:lvl3pPr>
            <a:lvl4pPr>
              <a:defRPr kumimoji="1" lang="ja-JP" sz="1800"/>
            </a:lvl4pPr>
            <a:lvl5pPr>
              <a:defRPr kumimoji="1" lang="ja-JP" sz="18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5" name="Shape 4"/>
          <p:cNvSpPr>
            <a:spLocks noGrp="1"/>
          </p:cNvSpPr>
          <p:nvPr>
            <p:ph type="dt" sz="half" idx="10"/>
          </p:nvPr>
        </p:nvSpPr>
        <p:spPr/>
        <p:txBody>
          <a:bodyPr/>
          <a:lstStyle>
            <a:extLst/>
          </a:lstStyle>
          <a:p>
            <a:fld id="{1AB83AAD-C64F-4E1E-803E-F8F97EF1C856}"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6" name="Shape 5"/>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321460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Shape 1"/>
          <p:cNvSpPr>
            <a:spLocks noGrp="1"/>
          </p:cNvSpPr>
          <p:nvPr>
            <p:ph type="title"/>
          </p:nvPr>
        </p:nvSpPr>
        <p:spPr>
          <a:xfrm>
            <a:off x="457200" y="5160336"/>
            <a:ext cx="8229600" cy="1143000"/>
          </a:xfrm>
        </p:spPr>
        <p:txBody>
          <a:bodyPr anchor="ctr"/>
          <a:lstStyle>
            <a:lvl1pPr algn="ctr" latinLnBrk="0">
              <a:defRPr kumimoji="1" lang="ja-JP" sz="4500" b="1" cap="none" baseline="0"/>
            </a:lvl1pPr>
            <a:extLst/>
          </a:lstStyle>
          <a:p>
            <a:r>
              <a:rPr kumimoji="1" lang="ja-JP" altLang="en-US" smtClean="0"/>
              <a:t>マスター タイトルの書式設定</a:t>
            </a:r>
            <a:endParaRPr kumimoji="1" lang="ja-JP"/>
          </a:p>
        </p:txBody>
      </p:sp>
      <p:sp>
        <p:nvSpPr>
          <p:cNvPr id="3" name="Shape 2"/>
          <p:cNvSpPr>
            <a:spLocks noGrp="1"/>
          </p:cNvSpPr>
          <p:nvPr>
            <p:ph type="body" idx="1"/>
          </p:nvPr>
        </p:nvSpPr>
        <p:spPr>
          <a:xfrm>
            <a:off x="457200" y="328279"/>
            <a:ext cx="4023360" cy="640080"/>
          </a:xfrm>
          <a:solidFill>
            <a:schemeClr val="bg1"/>
          </a:solidFill>
          <a:ln w="10795">
            <a:solidFill>
              <a:schemeClr val="bg1"/>
            </a:solidFill>
            <a:miter lim="800000"/>
          </a:ln>
        </p:spPr>
        <p:txBody>
          <a:bodyPr anchor="ctr"/>
          <a:lstStyle>
            <a:lvl1pPr marL="283464" algn="l" latinLnBrk="0">
              <a:lnSpc>
                <a:spcPct val="100000"/>
              </a:lnSpc>
              <a:spcBef>
                <a:spcPts val="100"/>
              </a:spcBef>
              <a:buNone/>
              <a:defRPr kumimoji="1" lang="ja-JP" sz="1900" b="0">
                <a:solidFill>
                  <a:schemeClr val="tx1"/>
                </a:solidFill>
              </a:defRPr>
            </a:lvl1pPr>
            <a:lvl2pPr>
              <a:buNone/>
              <a:defRPr kumimoji="1" lang="ja-JP" sz="2000" b="1"/>
            </a:lvl2pPr>
            <a:lvl3pPr>
              <a:buNone/>
              <a:defRPr kumimoji="1" lang="ja-JP" sz="1800" b="1"/>
            </a:lvl3pPr>
            <a:lvl4pPr>
              <a:buNone/>
              <a:defRPr kumimoji="1" lang="ja-JP" sz="1600" b="1"/>
            </a:lvl4pPr>
            <a:lvl5pPr>
              <a:buNone/>
              <a:defRPr kumimoji="1" lang="ja-JP" sz="1600" b="1"/>
            </a:lvl5pPr>
            <a:extLst/>
          </a:lstStyle>
          <a:p>
            <a:pPr lvl="0"/>
            <a:r>
              <a:rPr kumimoji="1" lang="ja-JP" altLang="en-US" smtClean="0"/>
              <a:t>マスター テキストの書式設定</a:t>
            </a:r>
          </a:p>
        </p:txBody>
      </p:sp>
      <p:sp>
        <p:nvSpPr>
          <p:cNvPr id="4" name="Shape 3"/>
          <p:cNvSpPr>
            <a:spLocks noGrp="1"/>
          </p:cNvSpPr>
          <p:nvPr>
            <p:ph type="body" sz="half" idx="3"/>
          </p:nvPr>
        </p:nvSpPr>
        <p:spPr>
          <a:xfrm>
            <a:off x="4663440" y="328279"/>
            <a:ext cx="4023360" cy="640080"/>
          </a:xfrm>
          <a:solidFill>
            <a:schemeClr val="bg1"/>
          </a:solidFill>
          <a:ln w="10795">
            <a:solidFill>
              <a:schemeClr val="bg1"/>
            </a:solidFill>
            <a:miter lim="800000"/>
          </a:ln>
        </p:spPr>
        <p:txBody>
          <a:bodyPr anchor="ctr"/>
          <a:lstStyle>
            <a:lvl1pPr marL="283464" algn="l" latinLnBrk="0">
              <a:lnSpc>
                <a:spcPct val="100000"/>
              </a:lnSpc>
              <a:spcBef>
                <a:spcPts val="100"/>
              </a:spcBef>
              <a:buNone/>
              <a:defRPr kumimoji="1" lang="ja-JP" sz="1900" b="0">
                <a:solidFill>
                  <a:schemeClr val="tx1"/>
                </a:solidFill>
              </a:defRPr>
            </a:lvl1pPr>
            <a:lvl2pPr>
              <a:buNone/>
              <a:defRPr kumimoji="1" lang="ja-JP" sz="2000" b="1"/>
            </a:lvl2pPr>
            <a:lvl3pPr>
              <a:buNone/>
              <a:defRPr kumimoji="1" lang="ja-JP" sz="1800" b="1"/>
            </a:lvl3pPr>
            <a:lvl4pPr>
              <a:buNone/>
              <a:defRPr kumimoji="1" lang="ja-JP" sz="1600" b="1"/>
            </a:lvl4pPr>
            <a:lvl5pPr>
              <a:buNone/>
              <a:defRPr kumimoji="1" lang="ja-JP" sz="1600" b="1"/>
            </a:lvl5pPr>
            <a:extLst/>
          </a:lstStyle>
          <a:p>
            <a:pPr lvl="0"/>
            <a:r>
              <a:rPr kumimoji="1" lang="ja-JP" altLang="en-US" smtClean="0"/>
              <a:t>マスター テキストの書式設定</a:t>
            </a:r>
          </a:p>
        </p:txBody>
      </p:sp>
      <p:sp>
        <p:nvSpPr>
          <p:cNvPr id="5" name="Shape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latinLnBrk="0">
              <a:lnSpc>
                <a:spcPct val="100000"/>
              </a:lnSpc>
              <a:spcBef>
                <a:spcPts val="700"/>
              </a:spcBef>
              <a:defRPr kumimoji="1" lang="ja-JP" sz="2400"/>
            </a:lvl1pPr>
            <a:lvl2pPr>
              <a:lnSpc>
                <a:spcPct val="100000"/>
              </a:lnSpc>
              <a:spcBef>
                <a:spcPts val="700"/>
              </a:spcBef>
              <a:defRPr kumimoji="1" lang="ja-JP" sz="2000"/>
            </a:lvl2pPr>
            <a:lvl3pPr>
              <a:lnSpc>
                <a:spcPct val="100000"/>
              </a:lnSpc>
              <a:spcBef>
                <a:spcPts val="700"/>
              </a:spcBef>
              <a:defRPr kumimoji="1" lang="ja-JP" sz="1800"/>
            </a:lvl3pPr>
            <a:lvl4pPr>
              <a:lnSpc>
                <a:spcPct val="100000"/>
              </a:lnSpc>
              <a:spcBef>
                <a:spcPts val="700"/>
              </a:spcBef>
              <a:defRPr kumimoji="1" lang="ja-JP" sz="1600"/>
            </a:lvl4pPr>
            <a:lvl5pPr>
              <a:lnSpc>
                <a:spcPct val="100000"/>
              </a:lnSpc>
              <a:spcBef>
                <a:spcPts val="700"/>
              </a:spcBef>
              <a:defRPr kumimoji="1" lang="ja-JP" sz="16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6" name="Shape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latinLnBrk="0">
              <a:lnSpc>
                <a:spcPct val="100000"/>
              </a:lnSpc>
              <a:spcBef>
                <a:spcPts val="700"/>
              </a:spcBef>
              <a:defRPr kumimoji="1" lang="ja-JP" sz="2400"/>
            </a:lvl1pPr>
            <a:lvl2pPr>
              <a:lnSpc>
                <a:spcPct val="100000"/>
              </a:lnSpc>
              <a:spcBef>
                <a:spcPts val="700"/>
              </a:spcBef>
              <a:defRPr kumimoji="1" lang="ja-JP" sz="2000"/>
            </a:lvl2pPr>
            <a:lvl3pPr>
              <a:lnSpc>
                <a:spcPct val="100000"/>
              </a:lnSpc>
              <a:spcBef>
                <a:spcPts val="700"/>
              </a:spcBef>
              <a:defRPr kumimoji="1" lang="ja-JP" sz="1800"/>
            </a:lvl3pPr>
            <a:lvl4pPr>
              <a:lnSpc>
                <a:spcPct val="100000"/>
              </a:lnSpc>
              <a:spcBef>
                <a:spcPts val="700"/>
              </a:spcBef>
              <a:defRPr kumimoji="1" lang="ja-JP" sz="1600"/>
            </a:lvl4pPr>
            <a:lvl5pPr>
              <a:lnSpc>
                <a:spcPct val="100000"/>
              </a:lnSpc>
              <a:spcBef>
                <a:spcPts val="700"/>
              </a:spcBef>
              <a:defRPr kumimoji="1" lang="ja-JP" sz="16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7" name="Shape 6"/>
          <p:cNvSpPr>
            <a:spLocks noGrp="1"/>
          </p:cNvSpPr>
          <p:nvPr>
            <p:ph type="dt" sz="half" idx="10"/>
          </p:nvPr>
        </p:nvSpPr>
        <p:spPr/>
        <p:txBody>
          <a:bodyPr/>
          <a:lstStyle>
            <a:extLst/>
          </a:lstStyle>
          <a:p>
            <a:fld id="{2E54D59E-480F-4006-A406-41BD5153E21E}"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8" name="Shape 7"/>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9" name="Shape 8"/>
          <p:cNvSpPr>
            <a:spLocks noGrp="1"/>
          </p:cNvSpPr>
          <p:nvPr>
            <p:ph type="sldNum" sz="quarter" idx="12"/>
          </p:nvPr>
        </p:nvSpPr>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862114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Shape 1"/>
          <p:cNvSpPr>
            <a:spLocks noGrp="1"/>
          </p:cNvSpPr>
          <p:nvPr>
            <p:ph type="title"/>
          </p:nvPr>
        </p:nvSpPr>
        <p:spPr>
          <a:xfrm>
            <a:off x="1435608" y="274320"/>
            <a:ext cx="7498080" cy="1143000"/>
          </a:xfrm>
        </p:spPr>
        <p:txBody>
          <a:bodyPr anchor="ctr"/>
          <a:lstStyle>
            <a:extLst/>
          </a:lstStyle>
          <a:p>
            <a:r>
              <a:rPr kumimoji="1" lang="ja-JP" altLang="en-US" smtClean="0"/>
              <a:t>マスター タイトルの書式設定</a:t>
            </a:r>
            <a:endParaRPr kumimoji="1" lang="ja-JP"/>
          </a:p>
        </p:txBody>
      </p:sp>
      <p:sp>
        <p:nvSpPr>
          <p:cNvPr id="3" name="Shape 2"/>
          <p:cNvSpPr>
            <a:spLocks noGrp="1"/>
          </p:cNvSpPr>
          <p:nvPr>
            <p:ph type="dt" sz="half" idx="10"/>
          </p:nvPr>
        </p:nvSpPr>
        <p:spPr/>
        <p:txBody>
          <a:bodyPr/>
          <a:lstStyle>
            <a:extLst/>
          </a:lstStyle>
          <a:p>
            <a:fld id="{9D46128D-FEFC-4117-AD06-59F3E3E821BF}"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4" name="Shape 3"/>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5" name="Shape 4"/>
          <p:cNvSpPr>
            <a:spLocks noGrp="1"/>
          </p:cNvSpPr>
          <p:nvPr>
            <p:ph type="sldNum" sz="quarter" idx="12"/>
          </p:nvPr>
        </p:nvSpPr>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957023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dt" sz="half" idx="10"/>
          </p:nvPr>
        </p:nvSpPr>
        <p:spPr/>
        <p:txBody>
          <a:bodyPr/>
          <a:lstStyle>
            <a:extLst/>
          </a:lstStyle>
          <a:p>
            <a:fld id="{7A26C2D1-63F3-49C3-BADB-7CAE9127498C}"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3" name="Shape 2"/>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4" name="Shape 3"/>
          <p:cNvSpPr>
            <a:spLocks noGrp="1"/>
          </p:cNvSpPr>
          <p:nvPr>
            <p:ph type="sldNum" sz="quarter" idx="12"/>
          </p:nvPr>
        </p:nvSpPr>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
        <p:nvSpPr>
          <p:cNvPr id="6" name="Rectangle 5"/>
          <p:cNvSpPr/>
          <p:nvPr/>
        </p:nvSpPr>
        <p:spPr bwMode="invGray">
          <a:xfrm>
            <a:off x="1014984" y="-54"/>
            <a:ext cx="73152"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Tree>
    <p:extLst>
      <p:ext uri="{BB962C8B-B14F-4D97-AF65-F5344CB8AC3E}">
        <p14:creationId xmlns:p14="http://schemas.microsoft.com/office/powerpoint/2010/main" val="203835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Shape 1"/>
          <p:cNvSpPr>
            <a:spLocks noGrp="1"/>
          </p:cNvSpPr>
          <p:nvPr>
            <p:ph type="title"/>
          </p:nvPr>
        </p:nvSpPr>
        <p:spPr>
          <a:xfrm>
            <a:off x="457200" y="273049"/>
            <a:ext cx="3810000" cy="1162051"/>
          </a:xfrm>
          <a:ln>
            <a:noFill/>
          </a:ln>
        </p:spPr>
        <p:txBody>
          <a:bodyPr anchor="b"/>
          <a:lstStyle>
            <a:lvl1pPr algn="l" latinLnBrk="0">
              <a:lnSpc>
                <a:spcPts val="2000"/>
              </a:lnSpc>
              <a:buNone/>
              <a:defRPr kumimoji="1" lang="ja-JP" sz="2200" b="1" cap="all" baseline="0"/>
            </a:lvl1pPr>
            <a:extLst/>
          </a:lstStyle>
          <a:p>
            <a:r>
              <a:rPr kumimoji="1" lang="ja-JP" altLang="en-US" smtClean="0"/>
              <a:t>マスター タイトルの書式設定</a:t>
            </a:r>
            <a:endParaRPr kumimoji="1" lang="ja-JP"/>
          </a:p>
        </p:txBody>
      </p:sp>
      <p:sp>
        <p:nvSpPr>
          <p:cNvPr id="3" name="Shape 2"/>
          <p:cNvSpPr>
            <a:spLocks noGrp="1"/>
          </p:cNvSpPr>
          <p:nvPr>
            <p:ph type="body" idx="2"/>
          </p:nvPr>
        </p:nvSpPr>
        <p:spPr>
          <a:xfrm>
            <a:off x="457200" y="1435101"/>
            <a:ext cx="3810000" cy="698500"/>
          </a:xfrm>
        </p:spPr>
        <p:txBody>
          <a:bodyPr/>
          <a:lstStyle>
            <a:lvl1pPr marL="0" latinLnBrk="0">
              <a:lnSpc>
                <a:spcPct val="100000"/>
              </a:lnSpc>
              <a:spcBef>
                <a:spcPts val="0"/>
              </a:spcBef>
              <a:buNone/>
              <a:defRPr kumimoji="1" lang="ja-JP" sz="1400"/>
            </a:lvl1pPr>
            <a:lvl2pPr>
              <a:buNone/>
              <a:defRPr kumimoji="1" lang="ja-JP" sz="1200"/>
            </a:lvl2pPr>
            <a:lvl3pPr>
              <a:buNone/>
              <a:defRPr kumimoji="1" lang="ja-JP" sz="1000"/>
            </a:lvl3pPr>
            <a:lvl4pPr>
              <a:buNone/>
              <a:defRPr kumimoji="1" lang="ja-JP" sz="900"/>
            </a:lvl4pPr>
            <a:lvl5pPr>
              <a:buNone/>
              <a:defRPr kumimoji="1" lang="ja-JP" sz="900"/>
            </a:lvl5pPr>
            <a:extLst/>
          </a:lstStyle>
          <a:p>
            <a:pPr lvl="0"/>
            <a:r>
              <a:rPr kumimoji="1" lang="ja-JP" altLang="en-US" smtClean="0"/>
              <a:t>マスター テキストの書式設定</a:t>
            </a:r>
          </a:p>
        </p:txBody>
      </p:sp>
      <p:sp>
        <p:nvSpPr>
          <p:cNvPr id="4" name="Shape 3"/>
          <p:cNvSpPr>
            <a:spLocks noGrp="1"/>
          </p:cNvSpPr>
          <p:nvPr>
            <p:ph sz="half" idx="1"/>
          </p:nvPr>
        </p:nvSpPr>
        <p:spPr>
          <a:xfrm>
            <a:off x="457200" y="2133604"/>
            <a:ext cx="8153400" cy="3992563"/>
          </a:xfrm>
        </p:spPr>
        <p:txBody>
          <a:bodyPr/>
          <a:lstStyle>
            <a:lvl1pPr latinLnBrk="0">
              <a:defRPr kumimoji="1" lang="ja-JP" sz="3200"/>
            </a:lvl1pPr>
            <a:lvl2pPr>
              <a:defRPr kumimoji="1" lang="ja-JP" sz="2800"/>
            </a:lvl2pPr>
            <a:lvl3pPr>
              <a:defRPr kumimoji="1" lang="ja-JP" sz="2400"/>
            </a:lvl3pPr>
            <a:lvl4pPr>
              <a:defRPr kumimoji="1" lang="ja-JP" sz="2000"/>
            </a:lvl4pPr>
            <a:lvl5pPr>
              <a:defRPr kumimoji="1" lang="ja-JP" sz="20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5" name="Shape 4"/>
          <p:cNvSpPr>
            <a:spLocks noGrp="1"/>
          </p:cNvSpPr>
          <p:nvPr>
            <p:ph type="dt" sz="half" idx="10"/>
          </p:nvPr>
        </p:nvSpPr>
        <p:spPr/>
        <p:txBody>
          <a:bodyPr/>
          <a:lstStyle>
            <a:extLst/>
          </a:lstStyle>
          <a:p>
            <a:fld id="{B35411B0-6D0B-4304-AE6E-E4D1D675C6EF}"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6" name="Shape 5"/>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p:txBody>
          <a:bodyPr/>
          <a:lstStyle>
            <a:extLst/>
          </a:lstStyle>
          <a:p>
            <a:fld id="{A86442B7-F7A6-44F5-A940-BF91B5A1AE3C}" type="slidenum">
              <a:rPr lang="en-US" altLang="ja-JP">
                <a:solidFill>
                  <a:srgbClr val="FFFFFF"/>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42281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83966776-F5C9-4CE4-93B0-77CFEE808C2E}" type="datetime1">
              <a:rPr lang="ja-JP" altLang="en-US" smtClean="0">
                <a:solidFill>
                  <a:srgbClr val="000000"/>
                </a:solidFill>
              </a:rPr>
              <a:t>2020/12/17</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Shape 1"/>
          <p:cNvSpPr>
            <a:spLocks noGrp="1"/>
          </p:cNvSpPr>
          <p:nvPr>
            <p:ph type="title"/>
          </p:nvPr>
        </p:nvSpPr>
        <p:spPr>
          <a:xfrm>
            <a:off x="5886896" y="1066800"/>
            <a:ext cx="2743200" cy="1981200"/>
          </a:xfrm>
        </p:spPr>
        <p:txBody>
          <a:bodyPr anchor="b">
            <a:noAutofit/>
          </a:bodyPr>
          <a:lstStyle>
            <a:lvl1pPr algn="l" latinLnBrk="0">
              <a:buNone/>
              <a:defRPr kumimoji="1" lang="ja-JP" sz="2100" b="1">
                <a:effectLst/>
              </a:defRPr>
            </a:lvl1pPr>
            <a:extLst/>
          </a:lstStyle>
          <a:p>
            <a:r>
              <a:rPr kumimoji="1" lang="ja-JP" altLang="en-US" smtClean="0"/>
              <a:t>マスター タイトルの書式設定</a:t>
            </a:r>
            <a:endParaRPr kumimoji="1" lang="ja-JP"/>
          </a:p>
        </p:txBody>
      </p:sp>
      <p:sp>
        <p:nvSpPr>
          <p:cNvPr id="5" name="Shape 4"/>
          <p:cNvSpPr>
            <a:spLocks noGrp="1"/>
          </p:cNvSpPr>
          <p:nvPr>
            <p:ph type="dt" sz="half" idx="10"/>
          </p:nvPr>
        </p:nvSpPr>
        <p:spPr/>
        <p:txBody>
          <a:bodyPr/>
          <a:lstStyle>
            <a:extLst/>
          </a:lstStyle>
          <a:p>
            <a:fld id="{ACAE8FA5-91F9-4F7A-919F-12DCB1B1CE49}"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6" name="Shape 5"/>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p:txBody>
          <a:bodyPr/>
          <a:lstStyle>
            <a:extLst/>
          </a:lstStyle>
          <a:p>
            <a:fld id="{A86442B7-F7A6-44F5-A940-BF91B5A1AE3C}" type="slidenum">
              <a:rPr lang="en-US" altLang="ja-JP">
                <a:solidFill>
                  <a:srgbClr val="FFFFFF"/>
                </a:solidFill>
              </a:rPr>
              <a:pPr/>
              <a:t>‹#›</a:t>
            </a:fld>
            <a:endParaRPr alt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0">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ja-JP" altLang="en-US" sz="3200">
              <a:solidFill>
                <a:prstClr val="black"/>
              </a:solidFill>
            </a:endParaRPr>
          </a:p>
        </p:txBody>
      </p:sp>
      <p:sp>
        <p:nvSpPr>
          <p:cNvPr id="3" name="Shape 2"/>
          <p:cNvSpPr>
            <a:spLocks noGrp="1"/>
          </p:cNvSpPr>
          <p:nvPr>
            <p:ph type="pic" idx="1"/>
          </p:nvPr>
        </p:nvSpPr>
        <p:spPr>
          <a:xfrm>
            <a:off x="838200" y="1143045"/>
            <a:ext cx="4419600" cy="3514531"/>
          </a:xfrm>
          <a:prstGeom prst="roundRect">
            <a:avLst>
              <a:gd name="adj" fmla="val 783"/>
            </a:avLst>
          </a:prstGeom>
          <a:solidFill>
            <a:schemeClr val="bg2"/>
          </a:solidFill>
          <a:ln w="127000">
            <a:noFill/>
            <a:miter lim="800000"/>
          </a:ln>
          <a:effectLst/>
        </p:spPr>
        <p:txBody>
          <a:bodyPr lIns="91440" tIns="274320" anchor="t"/>
          <a:lstStyle>
            <a:lvl1pPr indent="0" latinLnBrk="0">
              <a:buNone/>
              <a:defRPr kumimoji="1" lang="ja-JP" sz="3200"/>
            </a:lvl1pPr>
            <a:extLst/>
          </a:lstStyle>
          <a:p>
            <a:pPr marL="0" algn="l"/>
            <a:r>
              <a:rPr kumimoji="1" lang="ja-JP" altLang="en-US" smtClean="0"/>
              <a:t>アイコンをクリックして図を追加</a:t>
            </a:r>
            <a:endParaRPr kumimoji="1" lang="ja-JP"/>
          </a:p>
        </p:txBody>
      </p:sp>
      <p:sp>
        <p:nvSpPr>
          <p:cNvPr id="9" name="Flowchart: Process 8"/>
          <p:cNvSpPr/>
          <p:nvPr/>
        </p:nvSpPr>
        <p:spPr>
          <a:xfrm rot="19468671">
            <a:off x="396725" y="954342"/>
            <a:ext cx="685800" cy="20431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0" name="Flowchart: Process 9"/>
          <p:cNvSpPr/>
          <p:nvPr/>
        </p:nvSpPr>
        <p:spPr>
          <a:xfrm rot="2103354" flipH="1">
            <a:off x="5003667" y="936786"/>
            <a:ext cx="649224" cy="20431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4" name="Shape 3"/>
          <p:cNvSpPr>
            <a:spLocks noGrp="1"/>
          </p:cNvSpPr>
          <p:nvPr>
            <p:ph type="body" sz="half" idx="2"/>
          </p:nvPr>
        </p:nvSpPr>
        <p:spPr>
          <a:xfrm>
            <a:off x="838200" y="4800600"/>
            <a:ext cx="4419600" cy="762000"/>
          </a:xfrm>
        </p:spPr>
        <p:txBody>
          <a:bodyPr/>
          <a:lstStyle>
            <a:lvl1pPr marL="0" indent="0" algn="l" latinLnBrk="0">
              <a:lnSpc>
                <a:spcPts val="1600"/>
              </a:lnSpc>
              <a:spcBef>
                <a:spcPts val="0"/>
              </a:spcBef>
              <a:buNone/>
              <a:defRPr kumimoji="1" lang="ja-JP" sz="1400">
                <a:solidFill>
                  <a:srgbClr val="777777"/>
                </a:solidFill>
              </a:defRPr>
            </a:lvl1pPr>
            <a:lvl2pPr>
              <a:defRPr kumimoji="1" lang="ja-JP" sz="1200"/>
            </a:lvl2pPr>
            <a:lvl3pPr>
              <a:defRPr kumimoji="1" lang="ja-JP" sz="1000"/>
            </a:lvl3pPr>
            <a:lvl4pPr>
              <a:defRPr kumimoji="1" lang="ja-JP" sz="900"/>
            </a:lvl4pPr>
            <a:lvl5pPr>
              <a:defRPr kumimoji="1" lang="ja-JP" sz="900"/>
            </a:lvl5pPr>
            <a:extLst/>
          </a:lstStyle>
          <a:p>
            <a:pPr lvl="0"/>
            <a:r>
              <a:rPr kumimoji="1" lang="ja-JP" altLang="en-US" smtClean="0"/>
              <a:t>マスター テキストの書式設定</a:t>
            </a:r>
          </a:p>
        </p:txBody>
      </p:sp>
    </p:spTree>
    <p:extLst>
      <p:ext uri="{BB962C8B-B14F-4D97-AF65-F5344CB8AC3E}">
        <p14:creationId xmlns:p14="http://schemas.microsoft.com/office/powerpoint/2010/main" val="282917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Shape 1"/>
          <p:cNvSpPr>
            <a:spLocks noGrp="1"/>
          </p:cNvSpPr>
          <p:nvPr>
            <p:ph type="title"/>
          </p:nvPr>
        </p:nvSpPr>
        <p:spPr/>
        <p:txBody>
          <a:bodyPr/>
          <a:lstStyle>
            <a:extLst/>
          </a:lstStyle>
          <a:p>
            <a:r>
              <a:rPr kumimoji="1" lang="ja-JP" altLang="en-US" smtClean="0"/>
              <a:t>マスター タイトルの書式設定</a:t>
            </a:r>
            <a:endParaRPr kumimoji="1" lang="ja-JP"/>
          </a:p>
        </p:txBody>
      </p:sp>
      <p:sp>
        <p:nvSpPr>
          <p:cNvPr id="3" name="Shape 2"/>
          <p:cNvSpPr>
            <a:spLocks noGrp="1"/>
          </p:cNvSpPr>
          <p:nvPr>
            <p:ph type="body" orient="vert" idx="1"/>
          </p:nvPr>
        </p:nvSpPr>
        <p:spPr/>
        <p:txBody>
          <a:bodyPr vert="eaVert"/>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39755DC7-9077-4019-93A7-846FF1CA4737}"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5" name="Shape 4"/>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002692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Shape 1"/>
          <p:cNvSpPr>
            <a:spLocks noGrp="1"/>
          </p:cNvSpPr>
          <p:nvPr>
            <p:ph type="title" orient="vert"/>
          </p:nvPr>
        </p:nvSpPr>
        <p:spPr>
          <a:xfrm>
            <a:off x="6858000" y="274680"/>
            <a:ext cx="1828800" cy="5851525"/>
          </a:xfrm>
        </p:spPr>
        <p:txBody>
          <a:bodyPr vert="eaVert"/>
          <a:lstStyle>
            <a:extLst/>
          </a:lstStyle>
          <a:p>
            <a:r>
              <a:rPr kumimoji="1" lang="ja-JP" altLang="en-US" smtClean="0"/>
              <a:t>マスター タイトルの書式設定</a:t>
            </a:r>
            <a:endParaRPr kumimoji="1" lang="ja-JP"/>
          </a:p>
        </p:txBody>
      </p:sp>
      <p:sp>
        <p:nvSpPr>
          <p:cNvPr id="3" name="Shape 2"/>
          <p:cNvSpPr>
            <a:spLocks noGrp="1"/>
          </p:cNvSpPr>
          <p:nvPr>
            <p:ph type="body" orient="vert" idx="1"/>
          </p:nvPr>
        </p:nvSpPr>
        <p:spPr>
          <a:xfrm>
            <a:off x="1143000" y="274680"/>
            <a:ext cx="5562600" cy="5851525"/>
          </a:xfrm>
        </p:spPr>
        <p:txBody>
          <a:bodyPr vert="eaVert"/>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1C147D55-E557-4029-9041-8D12990B963E}" type="datetime1">
              <a:rPr lang="ja-JP" altLang="en-US" smtClean="0">
                <a:solidFill>
                  <a:srgbClr val="C9C2D1">
                    <a:shade val="50000"/>
                    <a:satMod val="200000"/>
                  </a:srgbClr>
                </a:solidFill>
              </a:rPr>
              <a:t>2020/12/17</a:t>
            </a:fld>
            <a:endParaRPr altLang="en-US">
              <a:solidFill>
                <a:srgbClr val="C9C2D1">
                  <a:shade val="50000"/>
                  <a:satMod val="200000"/>
                </a:srgbClr>
              </a:solidFill>
            </a:endParaRPr>
          </a:p>
        </p:txBody>
      </p:sp>
      <p:sp>
        <p:nvSpPr>
          <p:cNvPr id="5" name="Shape 4"/>
          <p:cNvSpPr>
            <a:spLocks noGrp="1"/>
          </p:cNvSpPr>
          <p:nvPr>
            <p:ph type="ftr" sz="quarter" idx="11"/>
          </p:nvPr>
        </p:nvSpPr>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7664578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76"/>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043230C3-11D0-4CEC-AB8C-939291BC3167}"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39962165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E13FC71A-9B16-4B32-8BA2-47F5FD7F7724}"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11679047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D79BF33C-1C6E-4B53-93E2-1496330A4F73}"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467758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BC5DDE-8C2E-4802-BA10-8BC68D3B9BD5}"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821154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5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5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1C81E8A3-15FF-480C-9BCB-41888DE5EFB8}" type="datetime1">
              <a:rPr lang="ja-JP" altLang="en-US" smtClean="0">
                <a:solidFill>
                  <a:prstClr val="black">
                    <a:tint val="75000"/>
                  </a:prstClr>
                </a:solidFill>
              </a:rPr>
              <a:t>2020/12/17</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87287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BC529A8F-1C03-4509-B9D0-88003118B1B8}" type="datetime1">
              <a:rPr lang="ja-JP" altLang="en-US" smtClean="0">
                <a:solidFill>
                  <a:prstClr val="black">
                    <a:tint val="75000"/>
                  </a:prstClr>
                </a:solidFill>
              </a:rPr>
              <a:t>2020/12/17</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1184046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AEE2E572-DD39-44F1-B6E8-F5D6649B4ADB}" type="datetime1">
              <a:rPr lang="ja-JP" altLang="en-US" smtClean="0">
                <a:solidFill>
                  <a:prstClr val="black">
                    <a:tint val="75000"/>
                  </a:prstClr>
                </a:solidFill>
              </a:rPr>
              <a:t>2020/12/17</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357983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1"/>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5323BB0F-EA70-4F56-9A10-CCA7947E89D7}" type="datetime1">
              <a:rPr lang="ja-JP" altLang="en-US" smtClean="0">
                <a:solidFill>
                  <a:srgbClr val="000000"/>
                </a:solidFill>
              </a:rPr>
              <a:t>2020/12/17</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7" y="273049"/>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9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7"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C8319283-B456-42F9-93DF-18722E4D2AAE}"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5879009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885BC3AC-1F90-4D99-A7F1-6029579132E1}"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933099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3D897050-519E-4F65-B0F9-3ECAF4E1E3AB}"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6441551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8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8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92A9ABD-D817-495F-B651-ABD7697687AE}"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627372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1"/>
            <a:ext cx="6858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7"/>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D9D223F5-3A96-4BA2-A9DE-99C5087D249F}"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5AB72C9-4AC5-477A-BDDF-219ABF71AA95}"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52675"/>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002EEB4D-24F7-4D05-AE15-283BCFE9660F}"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33845" y="1828805"/>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8805"/>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90DD8711-08CB-483D-A298-40BEE2B709F8}"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3"/>
            <a:ext cx="386715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33845" y="2507592"/>
            <a:ext cx="3867150"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72" y="1681851"/>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72" y="2507592"/>
            <a:ext cx="38862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E6109D9D-C476-43BD-8913-CDE42DA7543E}"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C2EE2E6-7B86-4B26-8E14-04F9DF78751D}"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fld id="{EAA05E54-5996-4A52-BFE1-E422E3CC8980}" type="datetime1">
              <a:rPr lang="ja-JP" altLang="en-US" smtClean="0">
                <a:solidFill>
                  <a:srgbClr val="000000"/>
                </a:solidFill>
              </a:rPr>
              <a:t>2020/12/17</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AD1C0F-F3A0-472D-A3E7-5327F08C9E31}"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42"/>
            <a:ext cx="294894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525E171-2FB6-4958-BA87-D8DF2C4A2DB4}"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0C8F36E-3541-4243-A39D-EA03F466C591}"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C6FD00F-0F24-4E04-9CB8-18BD53AA1426}"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2"/>
            <a:ext cx="1971675" cy="5811839"/>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628654" y="360404"/>
            <a:ext cx="5800725"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279CEC6E-083D-4708-9A77-13B161AD6A1F}"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604"/>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41051890-92B0-4817-8412-6B100F01B01B}"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18244110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F1BF72F-EC17-4654-BAEE-6C9CE976F233}"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4688891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7077"/>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65AC31AF-9AEF-418B-BE2D-96D670FB34F5}"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661987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1ACBC56B-BC17-4E0D-BEEC-64C9C0099EE4}"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2204746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117"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11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126E0767-BCBD-4FFA-A74D-866A5625D500}" type="datetime1">
              <a:rPr lang="ja-JP" altLang="en-US" smtClean="0">
                <a:solidFill>
                  <a:prstClr val="black">
                    <a:tint val="75000"/>
                  </a:prstClr>
                </a:solidFill>
              </a:rPr>
              <a:t>2020/12/17</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906057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4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4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fld id="{6F2215AD-BC18-4FF4-AABF-EF5B7D96E6A4}" type="datetime1">
              <a:rPr lang="ja-JP" altLang="en-US" smtClean="0">
                <a:solidFill>
                  <a:srgbClr val="000000"/>
                </a:solidFill>
              </a:rPr>
              <a:t>2020/12/17</a:t>
            </a:fld>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0754B86F-7BEE-450E-BD55-C0B797BBCB39}" type="datetime1">
              <a:rPr lang="ja-JP" altLang="en-US" smtClean="0">
                <a:solidFill>
                  <a:prstClr val="black">
                    <a:tint val="75000"/>
                  </a:prstClr>
                </a:solidFill>
              </a:rPr>
              <a:t>2020/12/17</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9689441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00C6838E-3FC0-40E9-9C61-1AC9FD170C71}" type="datetime1">
              <a:rPr lang="ja-JP" altLang="en-US" smtClean="0">
                <a:solidFill>
                  <a:prstClr val="black">
                    <a:tint val="75000"/>
                  </a:prstClr>
                </a:solidFill>
              </a:rPr>
              <a:t>2020/12/17</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8535705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7" y="273049"/>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14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7"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E0CEACF7-20C1-4075-AAD5-B0E591675C66}"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2703641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51C7ABA-6FD1-4560-9CAB-E8AA1652218D}"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35803439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38935C0-C274-4ECB-AAEC-15977BD453D3}"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5954620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740"/>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740"/>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1FDD76D-60B5-4E7F-97A4-A91D1726328E}"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1787635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537"/>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AA538BF6-0935-4322-8943-7AECEAF1B2D3}"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97492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9E955399-63A1-43DE-ACDC-8D1E82D9918C}"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8782041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7012"/>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D376CE27-5F3C-4F93-BBF3-21938BA6CC59}"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6065829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D9116FF9-4E11-4910-AEEB-3C2525EF80DD}"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1125464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fld id="{B09E7772-5C0C-4CC0-B00D-6F93EC98E239}" type="datetime1">
              <a:rPr lang="ja-JP" altLang="en-US" smtClean="0">
                <a:solidFill>
                  <a:srgbClr val="000000"/>
                </a:solidFill>
              </a:rPr>
              <a:t>2020/12/17</a:t>
            </a:fld>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84"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8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BB581B0A-059D-4487-9596-711344CC75A7}" type="datetime1">
              <a:rPr lang="ja-JP" altLang="en-US" smtClean="0">
                <a:solidFill>
                  <a:prstClr val="black">
                    <a:tint val="75000"/>
                  </a:prstClr>
                </a:solidFill>
              </a:rPr>
              <a:t>2020/12/17</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337772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05257894-CA6B-47EB-9E81-A7065EFFA2D6}" type="datetime1">
              <a:rPr lang="ja-JP" altLang="en-US" smtClean="0">
                <a:solidFill>
                  <a:prstClr val="black">
                    <a:tint val="75000"/>
                  </a:prstClr>
                </a:solidFill>
              </a:rPr>
              <a:t>2020/12/17</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29225930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DA067D7A-3AFB-4753-AB05-BEB712FA1E78}" type="datetime1">
              <a:rPr lang="ja-JP" altLang="en-US" smtClean="0">
                <a:solidFill>
                  <a:prstClr val="black">
                    <a:tint val="75000"/>
                  </a:prstClr>
                </a:solidFill>
              </a:rPr>
              <a:t>2020/12/17</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98761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7" y="273049"/>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9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7"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85636BDD-613F-4D6B-9182-115DFEFA6E8A}"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9927868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A74020B-B333-4EA2-8FD6-87FB0E8AF664}"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950953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5348919-D5D1-47D5-A97A-2AAAA3CD932F}"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2878979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8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8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BBAD3647-BD0E-472F-870A-C834C36A75FB}"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29617470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6"/>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E142112B-E8B7-4999-9F8C-CB25199BB49C}"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DFBBC645-0658-474B-A422-893C90693746}"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8CC8E35-846B-4492-8752-D1E9AEAC50A1}"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fld id="{2E5F4E05-B21D-4056-B770-248780A9E08E}" type="datetime1">
              <a:rPr lang="ja-JP" altLang="en-US" smtClean="0">
                <a:solidFill>
                  <a:srgbClr val="000000"/>
                </a:solidFill>
              </a:rPr>
              <a:t>2020/12/17</a:t>
            </a:fld>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548A8F1A-19EC-4019-9FE3-DB256193F6A5}"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535A4629-5E4D-471F-A836-339E978AD009}" type="datetime1">
              <a:rPr lang="ja-JP" altLang="en-US" smtClean="0">
                <a:solidFill>
                  <a:prstClr val="black">
                    <a:tint val="75000"/>
                  </a:prstClr>
                </a:solidFill>
              </a:rPr>
              <a:t>2020/12/17</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7F5A8DAA-5EC0-4E6D-B5F1-D83FCBDC45B0}" type="datetime1">
              <a:rPr lang="ja-JP" altLang="en-US" smtClean="0">
                <a:solidFill>
                  <a:prstClr val="black">
                    <a:tint val="75000"/>
                  </a:prstClr>
                </a:solidFill>
              </a:rPr>
              <a:t>2020/12/17</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EEB3AAD-B764-4592-B99E-56F653FA228E}" type="datetime1">
              <a:rPr lang="ja-JP" altLang="en-US" smtClean="0">
                <a:solidFill>
                  <a:prstClr val="black">
                    <a:tint val="75000"/>
                  </a:prstClr>
                </a:solidFill>
              </a:rPr>
              <a:t>2020/12/17</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49"/>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6"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4B1B1A3-A3FA-49EB-8FE3-B2ED39929D45}"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58442777-A764-4549-877C-14C418894907}"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3D83F22-A08B-4EBD-9FCD-522423251E5D}"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4BFD6E9-AFC6-4D2D-BEB9-FC5894BEB79C}"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6"/>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6D97F271-78EE-4454-9A95-733323CBFF45}"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1394290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E82C515B-D2CA-49A4-94FD-F4219A4E5E67}"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489566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49"/>
            <a:ext cx="3008313" cy="1162051"/>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4"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CE8CF55D-0515-4C44-95C2-C20135CDE791}" type="datetime1">
              <a:rPr lang="ja-JP" altLang="en-US" smtClean="0">
                <a:solidFill>
                  <a:srgbClr val="000000"/>
                </a:solidFill>
              </a:rPr>
              <a:t>2020/12/17</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A7529307-90E4-4C54-A5A7-D8426220B518}"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37749635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4B245C0F-9B13-404F-A744-284C071235D4}"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53310955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4CD31988-771A-4DA0-8CE4-D3C646951E44}" type="datetime1">
              <a:rPr lang="ja-JP" altLang="en-US" smtClean="0">
                <a:solidFill>
                  <a:prstClr val="black">
                    <a:tint val="75000"/>
                  </a:prstClr>
                </a:solidFill>
              </a:rPr>
              <a:t>2020/12/17</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56857029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24ED3FE7-F118-4C7C-B47D-80155E5F2095}" type="datetime1">
              <a:rPr lang="ja-JP" altLang="en-US" smtClean="0">
                <a:solidFill>
                  <a:prstClr val="black">
                    <a:tint val="75000"/>
                  </a:prstClr>
                </a:solidFill>
              </a:rPr>
              <a:t>2020/12/17</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29046251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3FB7AF54-4834-4430-B39A-A6002CA7EC1B}" type="datetime1">
              <a:rPr lang="ja-JP" altLang="en-US" smtClean="0">
                <a:solidFill>
                  <a:prstClr val="black">
                    <a:tint val="75000"/>
                  </a:prstClr>
                </a:solidFill>
              </a:rPr>
              <a:t>2020/12/17</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9752299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49"/>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6"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5974F1-03C4-48B8-9338-81D63B140D52}"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8545205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DFF8E97-2864-486A-833C-3C1AC08BB621}" type="datetime1">
              <a:rPr lang="ja-JP" altLang="en-US" smtClean="0">
                <a:solidFill>
                  <a:prstClr val="black">
                    <a:tint val="75000"/>
                  </a:prstClr>
                </a:solidFill>
              </a:rPr>
              <a:t>2020/12/17</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42751343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94DEC2B-987B-4550-8777-7F9196C404A0}"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2722221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DC00E95C-9FEF-430B-9BD5-8683FDDF80A8}"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1415764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6"/>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0EBB1C6-A68F-49FB-B81A-1E44F7F7B91A}" type="datetime1">
              <a:rPr lang="ja-JP" altLang="en-US" smtClean="0"/>
              <a:t>2020/12/17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1C3C89F-E922-411E-8F6F-68A1B8CD8BD1}" type="slidenum">
              <a:rPr lang="ja-JP" altLang="en-US"/>
              <a:pPr>
                <a:defRPr/>
              </a:pPr>
              <a:t>‹#›</a:t>
            </a:fld>
            <a:endParaRPr lang="ja-JP" altLang="en-US"/>
          </a:p>
        </p:txBody>
      </p:sp>
    </p:spTree>
    <p:extLst>
      <p:ext uri="{BB962C8B-B14F-4D97-AF65-F5344CB8AC3E}">
        <p14:creationId xmlns:p14="http://schemas.microsoft.com/office/powerpoint/2010/main" val="3278498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084A1A18-AD0C-45AF-9B3A-7AF7873601AE}" type="datetime1">
              <a:rPr lang="ja-JP" altLang="en-US" smtClean="0">
                <a:solidFill>
                  <a:srgbClr val="000000"/>
                </a:solidFill>
              </a:rPr>
              <a:t>2020/12/17</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641AC947-3DE3-45C0-8113-52EE4F74E07C}" type="datetime1">
              <a:rPr lang="ja-JP" altLang="en-US" smtClean="0"/>
              <a:t>2020/12/17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EB29869A-9CF3-472A-92C0-4D97D1416F97}" type="slidenum">
              <a:rPr lang="ja-JP" altLang="en-US"/>
              <a:pPr>
                <a:defRPr/>
              </a:pPr>
              <a:t>‹#›</a:t>
            </a:fld>
            <a:endParaRPr lang="ja-JP" altLang="en-US"/>
          </a:p>
        </p:txBody>
      </p:sp>
    </p:spTree>
    <p:extLst>
      <p:ext uri="{BB962C8B-B14F-4D97-AF65-F5344CB8AC3E}">
        <p14:creationId xmlns:p14="http://schemas.microsoft.com/office/powerpoint/2010/main" val="39204956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1"/>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DCB73EC5-7E21-4150-945D-51C3BC9CE902}" type="datetime1">
              <a:rPr lang="ja-JP" altLang="en-US" smtClean="0"/>
              <a:t>2020/12/17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1B55820-BA71-4BAB-92B2-2CFBB84091B6}" type="slidenum">
              <a:rPr lang="ja-JP" altLang="en-US"/>
              <a:pPr>
                <a:defRPr/>
              </a:pPr>
              <a:t>‹#›</a:t>
            </a:fld>
            <a:endParaRPr lang="ja-JP" altLang="en-US"/>
          </a:p>
        </p:txBody>
      </p:sp>
    </p:spTree>
    <p:extLst>
      <p:ext uri="{BB962C8B-B14F-4D97-AF65-F5344CB8AC3E}">
        <p14:creationId xmlns:p14="http://schemas.microsoft.com/office/powerpoint/2010/main" val="409216479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3C7ED861-268D-471D-880F-2FF5B13DABB6}" type="datetime1">
              <a:rPr lang="ja-JP" altLang="en-US" smtClean="0"/>
              <a:t>2020/12/17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1D90C579-89CF-40FC-A24C-8B96C15B9ED1}" type="slidenum">
              <a:rPr lang="ja-JP" altLang="en-US"/>
              <a:pPr>
                <a:defRPr/>
              </a:pPr>
              <a:t>‹#›</a:t>
            </a:fld>
            <a:endParaRPr lang="ja-JP" altLang="en-US"/>
          </a:p>
        </p:txBody>
      </p:sp>
    </p:spTree>
    <p:extLst>
      <p:ext uri="{BB962C8B-B14F-4D97-AF65-F5344CB8AC3E}">
        <p14:creationId xmlns:p14="http://schemas.microsoft.com/office/powerpoint/2010/main" val="16713711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3B45D6A2-1253-45ED-95E3-142A15388F29}" type="datetime1">
              <a:rPr lang="ja-JP" altLang="en-US" smtClean="0"/>
              <a:t>2020/12/17</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C9156D06-55C2-4283-9193-C706FBB4F7B6}" type="slidenum">
              <a:rPr lang="ja-JP" altLang="en-US"/>
              <a:pPr>
                <a:defRPr/>
              </a:pPr>
              <a:t>‹#›</a:t>
            </a:fld>
            <a:endParaRPr lang="ja-JP" altLang="en-US"/>
          </a:p>
        </p:txBody>
      </p:sp>
    </p:spTree>
    <p:extLst>
      <p:ext uri="{BB962C8B-B14F-4D97-AF65-F5344CB8AC3E}">
        <p14:creationId xmlns:p14="http://schemas.microsoft.com/office/powerpoint/2010/main" val="123366007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179D943D-CC36-49D4-BAE0-48F422C3626E}" type="datetime1">
              <a:rPr lang="ja-JP" altLang="en-US" smtClean="0"/>
              <a:t>2020/12/17</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0BE9AFED-9052-4CB2-A10D-4F38DC69D239}" type="slidenum">
              <a:rPr lang="ja-JP" altLang="en-US"/>
              <a:pPr>
                <a:defRPr/>
              </a:pPr>
              <a:t>‹#›</a:t>
            </a:fld>
            <a:endParaRPr lang="ja-JP" altLang="en-US"/>
          </a:p>
        </p:txBody>
      </p:sp>
    </p:spTree>
    <p:extLst>
      <p:ext uri="{BB962C8B-B14F-4D97-AF65-F5344CB8AC3E}">
        <p14:creationId xmlns:p14="http://schemas.microsoft.com/office/powerpoint/2010/main" val="266782942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5FBDA97F-F77E-4BEB-836C-3C510AC28470}" type="datetime1">
              <a:rPr lang="ja-JP" altLang="en-US" smtClean="0"/>
              <a:t>2020/12/17</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E3981E23-8754-4539-A4E4-C873E57B4287}" type="slidenum">
              <a:rPr lang="ja-JP" altLang="en-US"/>
              <a:pPr>
                <a:defRPr/>
              </a:pPr>
              <a:t>‹#›</a:t>
            </a:fld>
            <a:endParaRPr lang="ja-JP" altLang="en-US"/>
          </a:p>
        </p:txBody>
      </p:sp>
    </p:spTree>
    <p:extLst>
      <p:ext uri="{BB962C8B-B14F-4D97-AF65-F5344CB8AC3E}">
        <p14:creationId xmlns:p14="http://schemas.microsoft.com/office/powerpoint/2010/main" val="17868923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49"/>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3ECDE9D-34B5-4A39-B63C-E653A4091380}" type="datetime1">
              <a:rPr lang="ja-JP" altLang="en-US" smtClean="0"/>
              <a:t>2020/12/17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E0F740E-8BFA-4E75-8CEC-9E4A9E5CF833}" type="slidenum">
              <a:rPr lang="ja-JP" altLang="en-US"/>
              <a:pPr>
                <a:defRPr/>
              </a:pPr>
              <a:t>‹#›</a:t>
            </a:fld>
            <a:endParaRPr lang="ja-JP" altLang="en-US"/>
          </a:p>
        </p:txBody>
      </p:sp>
    </p:spTree>
    <p:extLst>
      <p:ext uri="{BB962C8B-B14F-4D97-AF65-F5344CB8AC3E}">
        <p14:creationId xmlns:p14="http://schemas.microsoft.com/office/powerpoint/2010/main" val="9995797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F8E5B16E-EE13-4747-84E5-116069DF06C6}" type="datetime1">
              <a:rPr lang="ja-JP" altLang="en-US" smtClean="0"/>
              <a:t>2020/12/17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2CD52327-29A1-498C-AB20-EA00CC19254F}" type="slidenum">
              <a:rPr lang="ja-JP" altLang="en-US"/>
              <a:pPr>
                <a:defRPr/>
              </a:pPr>
              <a:t>‹#›</a:t>
            </a:fld>
            <a:endParaRPr lang="ja-JP" altLang="en-US"/>
          </a:p>
        </p:txBody>
      </p:sp>
    </p:spTree>
    <p:extLst>
      <p:ext uri="{BB962C8B-B14F-4D97-AF65-F5344CB8AC3E}">
        <p14:creationId xmlns:p14="http://schemas.microsoft.com/office/powerpoint/2010/main" val="39069324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6EDA993E-DD6D-4E2C-8F38-3A993969F08A}" type="datetime1">
              <a:rPr lang="ja-JP" altLang="en-US" smtClean="0"/>
              <a:t>2020/12/17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D3C2971F-DA03-49A5-841C-B8A2FB352B9E}" type="slidenum">
              <a:rPr lang="ja-JP" altLang="en-US"/>
              <a:pPr>
                <a:defRPr/>
              </a:pPr>
              <a:t>‹#›</a:t>
            </a:fld>
            <a:endParaRPr lang="ja-JP" altLang="en-US"/>
          </a:p>
        </p:txBody>
      </p:sp>
    </p:spTree>
    <p:extLst>
      <p:ext uri="{BB962C8B-B14F-4D97-AF65-F5344CB8AC3E}">
        <p14:creationId xmlns:p14="http://schemas.microsoft.com/office/powerpoint/2010/main" val="8030086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39"/>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88C2F711-00DC-4071-A9B6-9BA2955CC45A}" type="datetime1">
              <a:rPr lang="ja-JP" altLang="en-US" smtClean="0"/>
              <a:t>2020/12/17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6D88282C-7C85-4895-AADC-93227C161CAC}" type="slidenum">
              <a:rPr lang="ja-JP" altLang="en-US"/>
              <a:pPr>
                <a:defRPr/>
              </a:pPr>
              <a:t>‹#›</a:t>
            </a:fld>
            <a:endParaRPr lang="ja-JP" altLang="en-US"/>
          </a:p>
        </p:txBody>
      </p:sp>
    </p:spTree>
    <p:extLst>
      <p:ext uri="{BB962C8B-B14F-4D97-AF65-F5344CB8AC3E}">
        <p14:creationId xmlns:p14="http://schemas.microsoft.com/office/powerpoint/2010/main" val="2906542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1"/>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6"/>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5"/>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fld id="{33FB981B-A5AA-464D-93D8-0FB8DE5C6A96}" type="datetime1">
              <a:rPr kumimoji="0" lang="ja-JP" altLang="en-US" smtClean="0">
                <a:solidFill>
                  <a:srgbClr val="000000"/>
                </a:solidFill>
              </a:rPr>
              <a:t>2020/12/17</a:t>
            </a:fld>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1"/>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8" name="Oval 7"/>
          <p:cNvSpPr/>
          <p:nvPr/>
        </p:nvSpPr>
        <p:spPr>
          <a:xfrm>
            <a:off x="168820" y="21107"/>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1" name="Donut 10"/>
          <p:cNvSpPr/>
          <p:nvPr/>
        </p:nvSpPr>
        <p:spPr>
          <a:xfrm rot="2315675">
            <a:off x="182884"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85000" t="100000" r="1000000" b="30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2" name="Rectangle 11"/>
          <p:cNvSpPr/>
          <p:nvPr/>
        </p:nvSpPr>
        <p:spPr>
          <a:xfrm>
            <a:off x="1012884" y="-54"/>
            <a:ext cx="8131127" cy="6858055"/>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5" name="Rectangle 4"/>
          <p:cNvSpPr>
            <a:spLocks noGrp="1"/>
          </p:cNvSpPr>
          <p:nvPr>
            <p:ph type="title"/>
          </p:nvPr>
        </p:nvSpPr>
        <p:spPr>
          <a:xfrm>
            <a:off x="1435608" y="274639"/>
            <a:ext cx="7498080" cy="1143000"/>
          </a:xfrm>
          <a:prstGeom prst="rect">
            <a:avLst/>
          </a:prstGeom>
        </p:spPr>
        <p:txBody>
          <a:bodyPr anchor="ctr">
            <a:normAutofit/>
          </a:bodyPr>
          <a:lstStyle>
            <a:extLst/>
          </a:lstStyle>
          <a:p>
            <a:r>
              <a:rPr kumimoji="1" lang="ja-JP"/>
              <a:t>マスタ タイトルの書式設定</a:t>
            </a:r>
          </a:p>
        </p:txBody>
      </p:sp>
      <p:sp>
        <p:nvSpPr>
          <p:cNvPr id="9" name="Rectangle 8"/>
          <p:cNvSpPr>
            <a:spLocks noGrp="1"/>
          </p:cNvSpPr>
          <p:nvPr>
            <p:ph type="body" idx="1"/>
          </p:nvPr>
        </p:nvSpPr>
        <p:spPr>
          <a:xfrm>
            <a:off x="1435608" y="1447800"/>
            <a:ext cx="7498080" cy="4800600"/>
          </a:xfrm>
          <a:prstGeom prst="rect">
            <a:avLst/>
          </a:prstGeom>
        </p:spPr>
        <p:txBody>
          <a:bodyPr>
            <a:normAutofit/>
          </a:bodyPr>
          <a:lstStyle>
            <a:extLst/>
          </a:lstStyle>
          <a:p>
            <a:pPr lvl="0"/>
            <a:r>
              <a:rPr kumimoji="1" lang="ja-JP"/>
              <a:t>マスタ テキストの書式設定</a:t>
            </a:r>
          </a:p>
          <a:p>
            <a:pPr lvl="1"/>
            <a:r>
              <a:rPr kumimoji="1" lang="ja-JP"/>
              <a:t>第 2 レベル</a:t>
            </a:r>
          </a:p>
          <a:p>
            <a:pPr lvl="2"/>
            <a:r>
              <a:rPr kumimoji="1" lang="ja-JP"/>
              <a:t>第 3 レベル</a:t>
            </a:r>
          </a:p>
          <a:p>
            <a:pPr lvl="3"/>
            <a:r>
              <a:rPr kumimoji="1" lang="ja-JP"/>
              <a:t>第 4 レベル</a:t>
            </a:r>
          </a:p>
          <a:p>
            <a:pPr lvl="4"/>
            <a:r>
              <a:rPr kumimoji="1" lang="ja-JP"/>
              <a:t>第 5 レベル</a:t>
            </a:r>
          </a:p>
          <a:p>
            <a:pPr lvl="5"/>
            <a:r>
              <a:rPr kumimoji="1" lang="ja-JP"/>
              <a:t>第 6 レベル</a:t>
            </a:r>
          </a:p>
          <a:p>
            <a:pPr lvl="6"/>
            <a:r>
              <a:rPr kumimoji="1" lang="ja-JP"/>
              <a:t>第 7 レベル</a:t>
            </a:r>
          </a:p>
          <a:p>
            <a:pPr lvl="7"/>
            <a:r>
              <a:rPr kumimoji="1" lang="ja-JP"/>
              <a:t>第 8 レベル</a:t>
            </a:r>
          </a:p>
          <a:p>
            <a:pPr lvl="8"/>
            <a:r>
              <a:rPr kumimoji="1" lang="ja-JP"/>
              <a:t>第 9 レベル</a:t>
            </a:r>
          </a:p>
        </p:txBody>
      </p:sp>
      <p:sp>
        <p:nvSpPr>
          <p:cNvPr id="24" name="Rectangle 23"/>
          <p:cNvSpPr>
            <a:spLocks noGrp="1"/>
          </p:cNvSpPr>
          <p:nvPr>
            <p:ph type="dt" sz="half" idx="2"/>
          </p:nvPr>
        </p:nvSpPr>
        <p:spPr>
          <a:xfrm>
            <a:off x="3581400" y="6305549"/>
            <a:ext cx="2133600" cy="476251"/>
          </a:xfrm>
          <a:prstGeom prst="rect">
            <a:avLst/>
          </a:prstGeom>
        </p:spPr>
        <p:txBody>
          <a:bodyPr anchor="b"/>
          <a:lstStyle>
            <a:lvl1pPr algn="r" latinLnBrk="0">
              <a:defRPr kumimoji="1" lang="ja-JP" sz="1200">
                <a:solidFill>
                  <a:schemeClr val="bg2">
                    <a:shade val="50000"/>
                    <a:satMod val="200000"/>
                  </a:schemeClr>
                </a:solidFill>
              </a:defRPr>
            </a:lvl1pPr>
            <a:extLst/>
          </a:lstStyle>
          <a:p>
            <a:fld id="{DC4A0C24-F943-4B4C-8189-9C963D7D883B}" type="datetime1">
              <a:rPr lang="ja-JP" altLang="en-US" smtClean="0">
                <a:solidFill>
                  <a:srgbClr val="C9C2D1">
                    <a:shade val="50000"/>
                    <a:satMod val="200000"/>
                  </a:srgbClr>
                </a:solidFill>
              </a:rPr>
              <a:t>2020/12/17</a:t>
            </a:fld>
            <a:endParaRPr altLang="en-US">
              <a:solidFill>
                <a:srgbClr val="C9C2D1">
                  <a:shade val="50000"/>
                </a:srgbClr>
              </a:solidFill>
            </a:endParaRPr>
          </a:p>
        </p:txBody>
      </p:sp>
      <p:sp>
        <p:nvSpPr>
          <p:cNvPr id="10" name="Rectangle 9"/>
          <p:cNvSpPr>
            <a:spLocks noGrp="1"/>
          </p:cNvSpPr>
          <p:nvPr>
            <p:ph type="ftr" sz="quarter" idx="3"/>
          </p:nvPr>
        </p:nvSpPr>
        <p:spPr>
          <a:xfrm>
            <a:off x="5715000" y="6305549"/>
            <a:ext cx="2895600" cy="476251"/>
          </a:xfrm>
          <a:prstGeom prst="rect">
            <a:avLst/>
          </a:prstGeom>
        </p:spPr>
        <p:txBody>
          <a:bodyPr anchor="b"/>
          <a:lstStyle>
            <a:lvl1pPr latinLnBrk="0">
              <a:defRPr kumimoji="1" lang="ja-JP" sz="1200">
                <a:solidFill>
                  <a:schemeClr val="bg2">
                    <a:shade val="50000"/>
                    <a:satMod val="200000"/>
                  </a:schemeClr>
                </a:solidFill>
                <a:effectLst/>
              </a:defRPr>
            </a:lvl1pPr>
            <a:extLst/>
          </a:lstStyle>
          <a:p>
            <a:r>
              <a:rPr lang="en-US" altLang="ja-JP" smtClean="0">
                <a:solidFill>
                  <a:srgbClr val="C9C2D1">
                    <a:shade val="50000"/>
                  </a:srgbClr>
                </a:solidFill>
              </a:rPr>
              <a:t>©2020</a:t>
            </a:r>
            <a:r>
              <a:rPr lang="ja-JP" altLang="en-US" smtClean="0">
                <a:solidFill>
                  <a:srgbClr val="C9C2D1">
                    <a:shade val="50000"/>
                  </a:srgbClr>
                </a:solidFill>
              </a:rPr>
              <a:t>滋賀県消費生活センター</a:t>
            </a:r>
            <a:endParaRPr altLang="en-US">
              <a:solidFill>
                <a:srgbClr val="C9C2D1">
                  <a:shade val="50000"/>
                </a:srgbClr>
              </a:solidFill>
            </a:endParaRPr>
          </a:p>
        </p:txBody>
      </p:sp>
      <p:sp>
        <p:nvSpPr>
          <p:cNvPr id="22" name="Rectangle 21"/>
          <p:cNvSpPr>
            <a:spLocks noGrp="1"/>
          </p:cNvSpPr>
          <p:nvPr>
            <p:ph type="sldNum" sz="quarter" idx="4"/>
          </p:nvPr>
        </p:nvSpPr>
        <p:spPr>
          <a:xfrm>
            <a:off x="8613648" y="6305549"/>
            <a:ext cx="457200" cy="476251"/>
          </a:xfrm>
          <a:prstGeom prst="rect">
            <a:avLst/>
          </a:prstGeom>
        </p:spPr>
        <p:txBody>
          <a:bodyPr anchor="b"/>
          <a:lstStyle>
            <a:lvl1pPr algn="ctr" latinLnBrk="0">
              <a:defRPr kumimoji="1" lang="ja-JP" sz="1200">
                <a:solidFill>
                  <a:schemeClr val="bg2">
                    <a:shade val="50000"/>
                    <a:satMod val="200000"/>
                  </a:schemeClr>
                </a:solidFill>
                <a:effectLst/>
              </a:defRPr>
            </a:lvl1pPr>
            <a:extLst/>
          </a:lstStyle>
          <a:p>
            <a:fld id="{E5C7EF4D-DD50-400C-9F04-EB20CB99416E}" type="slidenum">
              <a:rPr lang="en-US" altLang="ja-JP" sz="2800">
                <a:solidFill>
                  <a:srgbClr val="69676D"/>
                </a:solidFill>
              </a:rPr>
              <a:pPr/>
              <a:t>‹#›</a:t>
            </a:fld>
            <a:endParaRPr altLang="en-US">
              <a:solidFill>
                <a:srgbClr val="C9C2D1">
                  <a:shade val="50000"/>
                </a:srgbClr>
              </a:solidFill>
            </a:endParaRPr>
          </a:p>
        </p:txBody>
      </p:sp>
      <p:sp>
        <p:nvSpPr>
          <p:cNvPr id="15" name="Rectangle 14"/>
          <p:cNvSpPr/>
          <p:nvPr/>
        </p:nvSpPr>
        <p:spPr bwMode="invGray">
          <a:xfrm>
            <a:off x="1014984" y="-54"/>
            <a:ext cx="73152"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Tree>
    <p:extLst>
      <p:ext uri="{BB962C8B-B14F-4D97-AF65-F5344CB8AC3E}">
        <p14:creationId xmlns:p14="http://schemas.microsoft.com/office/powerpoint/2010/main" val="7995928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1" latinLnBrk="0" hangingPunct="1">
        <a:spcBef>
          <a:spcPct val="0"/>
        </a:spcBef>
        <a:buNone/>
        <a:defRPr kumimoji="1" lang="ja-JP" sz="44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ts val="3000"/>
        </a:lnSpc>
        <a:spcBef>
          <a:spcPts val="600"/>
        </a:spcBef>
        <a:buClr>
          <a:schemeClr val="accent1"/>
        </a:buClr>
        <a:buSzPct val="80000"/>
        <a:buFont typeface="Wingdings 2"/>
        <a:buChar char=""/>
        <a:defRPr kumimoji="1" lang="ja-JP" sz="3200" kern="1200">
          <a:solidFill>
            <a:schemeClr val="tx1"/>
          </a:solidFill>
          <a:latin typeface="+mn-lt"/>
          <a:ea typeface="+mn-ea"/>
          <a:cs typeface="+mn-cs"/>
        </a:defRPr>
      </a:lvl1pPr>
      <a:lvl2pPr marL="640080" indent="-237744" algn="l" rtl="0" eaLnBrk="1" latinLnBrk="0" hangingPunct="1">
        <a:lnSpc>
          <a:spcPts val="3000"/>
        </a:lnSpc>
        <a:spcBef>
          <a:spcPts val="550"/>
        </a:spcBef>
        <a:buClr>
          <a:schemeClr val="accent1"/>
        </a:buClr>
        <a:buFont typeface="Verdana"/>
        <a:buChar char="◦"/>
        <a:defRPr kumimoji="1" lang="ja-JP" sz="2800" kern="1200">
          <a:solidFill>
            <a:schemeClr val="tx1"/>
          </a:solidFill>
          <a:latin typeface="+mn-lt"/>
          <a:ea typeface="+mn-ea"/>
          <a:cs typeface="+mn-cs"/>
        </a:defRPr>
      </a:lvl2pPr>
      <a:lvl3pPr marL="886968" indent="-228600" algn="l" rtl="0" eaLnBrk="1" latinLnBrk="0" hangingPunct="1">
        <a:lnSpc>
          <a:spcPts val="2800"/>
        </a:lnSpc>
        <a:spcBef>
          <a:spcPct val="20000"/>
        </a:spcBef>
        <a:buClr>
          <a:schemeClr val="accent2"/>
        </a:buClr>
        <a:buFont typeface="Wingdings 2"/>
        <a:buChar char=""/>
        <a:defRPr kumimoji="1" lang="ja-JP" sz="2400" kern="1200">
          <a:solidFill>
            <a:schemeClr val="tx1"/>
          </a:solidFill>
          <a:latin typeface="+mn-lt"/>
          <a:ea typeface="+mn-ea"/>
          <a:cs typeface="+mn-cs"/>
        </a:defRPr>
      </a:lvl3pPr>
      <a:lvl4pPr marL="1097280" indent="-173736" algn="l" rtl="0" eaLnBrk="1" latinLnBrk="0" hangingPunct="1">
        <a:spcBef>
          <a:spcPct val="20000"/>
        </a:spcBef>
        <a:buClr>
          <a:schemeClr val="accent3"/>
        </a:buClr>
        <a:buFont typeface="Wingdings 2"/>
        <a:buChar char=""/>
        <a:defRPr kumimoji="1" lang="ja-JP" sz="2000" kern="1200">
          <a:solidFill>
            <a:schemeClr val="tx1"/>
          </a:solidFill>
          <a:latin typeface="+mn-lt"/>
          <a:ea typeface="+mn-ea"/>
          <a:cs typeface="+mn-cs"/>
        </a:defRPr>
      </a:lvl4pPr>
      <a:lvl5pPr marL="1298448" indent="-182880" algn="l" rtl="0" eaLnBrk="1" latinLnBrk="0" hangingPunct="1">
        <a:spcBef>
          <a:spcPct val="20000"/>
        </a:spcBef>
        <a:buClr>
          <a:schemeClr val="accent4"/>
        </a:buClr>
        <a:buFont typeface="Wingdings 2"/>
        <a:buChar char=""/>
        <a:defRPr kumimoji="1" lang="ja-JP" sz="2000" kern="1200">
          <a:solidFill>
            <a:schemeClr val="tx1"/>
          </a:solidFill>
          <a:latin typeface="+mn-lt"/>
          <a:ea typeface="+mn-ea"/>
          <a:cs typeface="+mn-cs"/>
        </a:defRPr>
      </a:lvl5pPr>
      <a:lvl6pPr marL="1508760" indent="-182880" algn="l" rtl="0" eaLnBrk="1" latinLnBrk="0" hangingPunct="1">
        <a:spcBef>
          <a:spcPct val="20000"/>
        </a:spcBef>
        <a:buClr>
          <a:schemeClr val="accent5"/>
        </a:buClr>
        <a:buFont typeface="Wingdings 2"/>
        <a:buChar char=""/>
        <a:defRPr kumimoji="1" lang="ja-JP" sz="2000" kern="1200">
          <a:solidFill>
            <a:schemeClr val="tx1"/>
          </a:solidFill>
          <a:latin typeface="+mn-lt"/>
          <a:ea typeface="+mn-ea"/>
          <a:cs typeface="+mn-cs"/>
        </a:defRPr>
      </a:lvl6pPr>
      <a:lvl7pPr marL="1719072"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7pPr>
      <a:lvl8pPr marL="1920240"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8pPr>
      <a:lvl9pPr marL="2130552"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9pPr>
      <a:extLst/>
    </p:bodyStyle>
    <p:otherStyle>
      <a:lvl1pPr marL="0" algn="l" rtl="0" eaLnBrk="1" latinLnBrk="0" hangingPunct="1">
        <a:defRPr kumimoji="1" lang="ja-JP" kern="1200">
          <a:solidFill>
            <a:schemeClr val="tx1"/>
          </a:solidFill>
          <a:latin typeface="+mn-lt"/>
          <a:ea typeface="+mn-ea"/>
          <a:cs typeface="+mn-cs"/>
        </a:defRPr>
      </a:lvl1pPr>
      <a:lvl2pPr marL="457200" algn="l" rtl="0" eaLnBrk="1" hangingPunct="1">
        <a:defRPr kumimoji="1" lang="ja-JP" kern="1200">
          <a:solidFill>
            <a:schemeClr val="tx1"/>
          </a:solidFill>
          <a:latin typeface="+mn-lt"/>
          <a:ea typeface="+mn-ea"/>
          <a:cs typeface="+mn-cs"/>
        </a:defRPr>
      </a:lvl2pPr>
      <a:lvl3pPr marL="914400" algn="l" rtl="0" eaLnBrk="1" hangingPunct="1">
        <a:defRPr kumimoji="1" lang="ja-JP" kern="1200">
          <a:solidFill>
            <a:schemeClr val="tx1"/>
          </a:solidFill>
          <a:latin typeface="+mn-lt"/>
          <a:ea typeface="+mn-ea"/>
          <a:cs typeface="+mn-cs"/>
        </a:defRPr>
      </a:lvl3pPr>
      <a:lvl4pPr marL="1371600" algn="l" rtl="0" eaLnBrk="1" hangingPunct="1">
        <a:defRPr kumimoji="1" lang="ja-JP" kern="1200">
          <a:solidFill>
            <a:schemeClr val="tx1"/>
          </a:solidFill>
          <a:latin typeface="+mn-lt"/>
          <a:ea typeface="+mn-ea"/>
          <a:cs typeface="+mn-cs"/>
        </a:defRPr>
      </a:lvl4pPr>
      <a:lvl5pPr marL="1828800" algn="l" rtl="0" eaLnBrk="1" hangingPunct="1">
        <a:defRPr kumimoji="1" lang="ja-JP" kern="1200">
          <a:solidFill>
            <a:schemeClr val="tx1"/>
          </a:solidFill>
          <a:latin typeface="+mn-lt"/>
          <a:ea typeface="+mn-ea"/>
          <a:cs typeface="+mn-cs"/>
        </a:defRPr>
      </a:lvl5pPr>
      <a:lvl6pPr marL="2286000" algn="l" rtl="0" eaLnBrk="1" hangingPunct="1">
        <a:defRPr kumimoji="1" lang="ja-JP" kern="1200">
          <a:solidFill>
            <a:schemeClr val="tx1"/>
          </a:solidFill>
          <a:latin typeface="+mn-lt"/>
          <a:ea typeface="+mn-ea"/>
          <a:cs typeface="+mn-cs"/>
        </a:defRPr>
      </a:lvl6pPr>
      <a:lvl7pPr marL="2743200" algn="l" rtl="0" eaLnBrk="1" hangingPunct="1">
        <a:defRPr kumimoji="1" lang="ja-JP" kern="1200">
          <a:solidFill>
            <a:schemeClr val="tx1"/>
          </a:solidFill>
          <a:latin typeface="+mn-lt"/>
          <a:ea typeface="+mn-ea"/>
          <a:cs typeface="+mn-cs"/>
        </a:defRPr>
      </a:lvl7pPr>
      <a:lvl8pPr marL="3200400" algn="l" rtl="0" eaLnBrk="1" hangingPunct="1">
        <a:defRPr kumimoji="1" lang="ja-JP" kern="1200">
          <a:solidFill>
            <a:schemeClr val="tx1"/>
          </a:solidFill>
          <a:latin typeface="+mn-lt"/>
          <a:ea typeface="+mn-ea"/>
          <a:cs typeface="+mn-cs"/>
        </a:defRPr>
      </a:lvl8pPr>
      <a:lvl9pPr marL="3657600" algn="l" rtl="0" eaLnBrk="1" hangingPunct="1">
        <a:defRPr kumimoji="1" lang="ja-JP"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94"/>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fld id="{55F107B2-F8D6-405F-8C9B-7C9FCFFBC413}"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94"/>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94"/>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a:defRPr/>
            </a:pPr>
            <a:fld id="{DC9A5ABB-97BC-4E0B-B269-374A2B23BF6C}" type="slidenum">
              <a:rPr lang="en-US" altLang="ja-JP"/>
              <a:pPr>
                <a:defRPr/>
              </a:pPr>
              <a:t>‹#›</a:t>
            </a:fld>
            <a:endParaRPr lang="en-US" altLang="ja-JP"/>
          </a:p>
        </p:txBody>
      </p:sp>
    </p:spTree>
    <p:extLst>
      <p:ext uri="{BB962C8B-B14F-4D97-AF65-F5344CB8AC3E}">
        <p14:creationId xmlns:p14="http://schemas.microsoft.com/office/powerpoint/2010/main" val="15678811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3845" y="1828805"/>
            <a:ext cx="78867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92"/>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D54FF369-766E-4E17-A3D2-63DC37C53DFB}" type="datetime1">
              <a:rPr lang="ja-JP" altLang="en-US" smtClean="0">
                <a:solidFill>
                  <a:prstClr val="black">
                    <a:lumMod val="65000"/>
                    <a:lumOff val="35000"/>
                  </a:prstClr>
                </a:solidFill>
              </a:rPr>
              <a:t>2020/12/17</a:t>
            </a:fld>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0" y="6356392"/>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2"/>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7000"/>
          </a:schemeClr>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522"/>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949339B8-4DE7-4FD0-9F82-98E8D71D4BA3}"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522"/>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522"/>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249457728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alpha val="7000"/>
          </a:schemeClr>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456"/>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28193D25-5B2C-4A72-B0C2-0FEB38C31EED}"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456"/>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456"/>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244548419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4"/>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F85B6849-6E8B-40E4-B650-9FDF92DECDCD}"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54"/>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4"/>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4"/>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425FC7C6-D3CE-4C22-80CB-2F21B5E1B486}" type="datetime1">
              <a:rPr lang="ja-JP" altLang="en-US" smtClean="0">
                <a:solidFill>
                  <a:prstClr val="black">
                    <a:tint val="75000"/>
                  </a:prstClr>
                </a:solidFill>
              </a:rPr>
              <a:t>2020/12/17</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54"/>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4"/>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50762642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1"/>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defTabSz="457200" fontAlgn="base">
              <a:spcBef>
                <a:spcPct val="0"/>
              </a:spcBef>
              <a:spcAft>
                <a:spcPct val="0"/>
              </a:spcAft>
              <a:defRPr/>
            </a:pPr>
            <a:fld id="{4D6E3310-F5E1-43DD-B60D-A22399BFD40B}" type="datetime1">
              <a:rPr lang="ja-JP" altLang="en-US" smtClean="0"/>
              <a:t>2020/12/17</a:t>
            </a:fld>
            <a:endParaRPr lang="ja-JP" altLang="en-US"/>
          </a:p>
        </p:txBody>
      </p:sp>
      <p:sp>
        <p:nvSpPr>
          <p:cNvPr id="5" name="フッター プレースホルダ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ea typeface="ＭＳ Ｐゴシック" charset="-128"/>
              </a:defRPr>
            </a:lvl1pPr>
          </a:lstStyle>
          <a:p>
            <a:pPr defTabSz="457200" fontAlgn="base">
              <a:spcBef>
                <a:spcPct val="0"/>
              </a:spcBef>
              <a:spcAft>
                <a:spcPct val="0"/>
              </a:spcAft>
              <a:defRPr/>
            </a:pPr>
            <a:fld id="{14D1F236-EAFD-4D6A-8853-FA896AD932A4}" type="slidenum">
              <a:rPr lang="ja-JP" altLang="en-US"/>
              <a:pPr defTabSz="457200" fontAlgn="base">
                <a:spcBef>
                  <a:spcPct val="0"/>
                </a:spcBef>
                <a:spcAft>
                  <a:spcPct val="0"/>
                </a:spcAft>
                <a:defRPr/>
              </a:pPr>
              <a:t>‹#›</a:t>
            </a:fld>
            <a:endParaRPr lang="ja-JP" altLang="en-US"/>
          </a:p>
        </p:txBody>
      </p:sp>
    </p:spTree>
    <p:extLst>
      <p:ext uri="{BB962C8B-B14F-4D97-AF65-F5344CB8AC3E}">
        <p14:creationId xmlns:p14="http://schemas.microsoft.com/office/powerpoint/2010/main" val="95117759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dt="0"/>
  <p:txStyles>
    <p:titleStyle>
      <a:lvl1pPr algn="ctr" defTabSz="457200"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3.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6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6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62.xml"/><Relationship Id="rId6" Type="http://schemas.openxmlformats.org/officeDocument/2006/relationships/image" Target="../media/image34.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9.xml"/><Relationship Id="rId5" Type="http://schemas.openxmlformats.org/officeDocument/2006/relationships/image" Target="../media/image41.pn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6.png"/><Relationship Id="rId7"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6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6.png"/><Relationship Id="rId7"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69.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9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80.xml"/><Relationship Id="rId5" Type="http://schemas.openxmlformats.org/officeDocument/2006/relationships/image" Target="../media/image60.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80.xml"/><Relationship Id="rId6" Type="http://schemas.openxmlformats.org/officeDocument/2006/relationships/image" Target="../media/image62.png"/><Relationship Id="rId5" Type="http://schemas.openxmlformats.org/officeDocument/2006/relationships/image" Target="../media/image17.pn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4.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68.xml"/><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png"/><Relationship Id="rId7"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73.xml"/><Relationship Id="rId6" Type="http://schemas.openxmlformats.org/officeDocument/2006/relationships/image" Target="../media/image70.png"/><Relationship Id="rId5" Type="http://schemas.openxmlformats.org/officeDocument/2006/relationships/image" Target="../media/image67.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5.png"/><Relationship Id="rId7"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73.xml"/><Relationship Id="rId6" Type="http://schemas.openxmlformats.org/officeDocument/2006/relationships/image" Target="../media/image72.png"/><Relationship Id="rId5" Type="http://schemas.openxmlformats.org/officeDocument/2006/relationships/image" Target="../media/image67.png"/><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5.png"/><Relationship Id="rId7"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73.xml"/><Relationship Id="rId6" Type="http://schemas.openxmlformats.org/officeDocument/2006/relationships/image" Target="../media/image74.png"/><Relationship Id="rId5" Type="http://schemas.openxmlformats.org/officeDocument/2006/relationships/image" Target="../media/image67.png"/><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73.xml"/><Relationship Id="rId6" Type="http://schemas.openxmlformats.org/officeDocument/2006/relationships/image" Target="../media/image77.png"/><Relationship Id="rId5" Type="http://schemas.openxmlformats.org/officeDocument/2006/relationships/image" Target="../media/image67.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3.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9.xml"/><Relationship Id="rId5" Type="http://schemas.openxmlformats.org/officeDocument/2006/relationships/image" Target="../media/image3.jpe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3.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6300192" y="285751"/>
            <a:ext cx="2592288" cy="648072"/>
          </a:xfrm>
          <a:prstGeom prst="roundRect">
            <a:avLst/>
          </a:prstGeom>
          <a:solidFill>
            <a:schemeClr val="accent6">
              <a:lumMod val="20000"/>
              <a:lumOff val="80000"/>
            </a:scheme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smtClean="0">
                <a:ln>
                  <a:noFill/>
                </a:ln>
                <a:solidFill>
                  <a:srgbClr val="B8CAFF">
                    <a:lumMod val="10000"/>
                  </a:srgbClr>
                </a:solidFill>
                <a:effectLst/>
                <a:uLnTx/>
                <a:uFillTx/>
                <a:latin typeface="Lucida Sans Unicode"/>
                <a:ea typeface="ＭＳ Ｐゴシック"/>
                <a:cs typeface="+mn-cs"/>
              </a:rPr>
              <a:t>滋賀県消費生活センター　消費者教育①</a:t>
            </a:r>
            <a:endParaRPr kumimoji="0" lang="ja-JP" altLang="en-US" sz="1600" b="0" i="0" u="none" strike="noStrike" kern="0" cap="none" spc="0" normalizeH="0" baseline="0" noProof="0" dirty="0">
              <a:ln>
                <a:noFill/>
              </a:ln>
              <a:solidFill>
                <a:srgbClr val="B8CAFF">
                  <a:lumMod val="10000"/>
                </a:srgbClr>
              </a:solidFill>
              <a:effectLst/>
              <a:uLnTx/>
              <a:uFillTx/>
              <a:latin typeface="Lucida Sans Unicode"/>
              <a:ea typeface="ＭＳ Ｐゴシック"/>
              <a:cs typeface="+mn-cs"/>
            </a:endParaRPr>
          </a:p>
        </p:txBody>
      </p:sp>
      <p:sp>
        <p:nvSpPr>
          <p:cNvPr id="5" name="Rectangle 2"/>
          <p:cNvSpPr txBox="1">
            <a:spLocks noChangeArrowheads="1"/>
          </p:cNvSpPr>
          <p:nvPr/>
        </p:nvSpPr>
        <p:spPr bwMode="auto">
          <a:xfrm>
            <a:off x="1175872" y="1052736"/>
            <a:ext cx="799288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けいやく</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48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「契約」って</a:t>
            </a:r>
            <a:br>
              <a:rPr kumimoji="1" lang="ja-JP" altLang="en-US" sz="48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br>
            <a:r>
              <a:rPr kumimoji="1" lang="ja-JP" altLang="en-US" sz="4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どんなこと？</a:t>
            </a:r>
            <a:br>
              <a:rPr kumimoji="1" lang="ja-JP" altLang="en-US" sz="4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br>
            <a:r>
              <a:rPr kumimoji="1" lang="ja-JP" altLang="en-US" sz="2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a:t>
            </a:r>
            <a:br>
              <a:rPr kumimoji="1" lang="ja-JP" altLang="en-US" sz="2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br>
            <a:r>
              <a:rPr kumimoji="1" lang="ja-JP" altLang="en-US" sz="2400" b="0" i="0" u="none" strike="noStrike" kern="0" cap="none" spc="0" normalizeH="0" baseline="0" noProof="0" dirty="0" smtClean="0">
                <a:ln>
                  <a:noFill/>
                </a:ln>
                <a:solidFill>
                  <a:srgbClr val="333333"/>
                </a:solidFill>
                <a:effectLst/>
                <a:uLnTx/>
                <a:uFillTx/>
                <a:latin typeface="HGPｺﾞｼｯｸE" pitchFamily="50" charset="-128"/>
                <a:ea typeface="HGPｺﾞｼｯｸE" pitchFamily="50" charset="-128"/>
                <a:cs typeface="+mj-cs"/>
              </a:rPr>
              <a:t>　</a:t>
            </a:r>
            <a:r>
              <a:rPr kumimoji="1" lang="ja-JP" altLang="en-US" sz="1600" b="0" i="0" u="none" strike="noStrike" kern="0" cap="none" spc="0" normalizeH="0" baseline="0" noProof="0" dirty="0" smtClean="0">
                <a:ln>
                  <a:noFill/>
                </a:ln>
                <a:solidFill>
                  <a:srgbClr val="333333"/>
                </a:solidFill>
                <a:effectLst/>
                <a:uLnTx/>
                <a:uFillTx/>
                <a:latin typeface="AR P丸ゴシック体M" pitchFamily="50" charset="-128"/>
                <a:ea typeface="AR P丸ゴシック体M" pitchFamily="50" charset="-128"/>
                <a:cs typeface="+mj-cs"/>
              </a:rPr>
              <a:t>　　　　　　けいやく　　　　　　　　　</a:t>
            </a:r>
            <a:r>
              <a:rPr lang="ja-JP" altLang="en-US" sz="1600" kern="0" dirty="0">
                <a:solidFill>
                  <a:srgbClr val="333333"/>
                </a:solidFill>
                <a:latin typeface="AR P丸ゴシック体M" pitchFamily="50" charset="-128"/>
                <a:ea typeface="AR P丸ゴシック体M" pitchFamily="50" charset="-128"/>
              </a:rPr>
              <a:t>　</a:t>
            </a:r>
            <a:r>
              <a:rPr lang="ja-JP" altLang="en-US" sz="1600" kern="0" dirty="0" smtClean="0">
                <a:solidFill>
                  <a:srgbClr val="333333"/>
                </a:solidFill>
                <a:latin typeface="AR P丸ゴシック体M" pitchFamily="50" charset="-128"/>
                <a:ea typeface="AR P丸ゴシック体M" pitchFamily="50" charset="-128"/>
              </a:rPr>
              <a:t>　　　　</a:t>
            </a:r>
            <a:r>
              <a:rPr kumimoji="1" lang="ja-JP" altLang="en-US" sz="1600" b="0" i="0" u="none" strike="noStrike" kern="0" cap="none" spc="0" normalizeH="0" baseline="0" noProof="0" dirty="0" smtClean="0">
                <a:ln>
                  <a:noFill/>
                </a:ln>
                <a:solidFill>
                  <a:srgbClr val="333333"/>
                </a:solidFill>
                <a:effectLst/>
                <a:uLnTx/>
                <a:uFillTx/>
                <a:latin typeface="AR P丸ゴシック体M" pitchFamily="50" charset="-128"/>
                <a:ea typeface="AR P丸ゴシック体M" pitchFamily="50" charset="-128"/>
                <a:cs typeface="+mj-cs"/>
              </a:rPr>
              <a:t>けいやく　　　</a:t>
            </a:r>
            <a:r>
              <a:rPr kumimoji="1" lang="ja-JP" altLang="en-US" sz="1600" b="0" i="0" u="none" strike="noStrike" kern="0" cap="none" spc="0" normalizeH="0" baseline="0" noProof="0" dirty="0" smtClean="0">
                <a:ln>
                  <a:noFill/>
                </a:ln>
                <a:solidFill>
                  <a:srgbClr val="FF0000"/>
                </a:solidFill>
                <a:effectLst/>
                <a:uLnTx/>
                <a:uFillTx/>
                <a:latin typeface="AR P丸ゴシック体M" pitchFamily="50" charset="-128"/>
                <a:ea typeface="AR P丸ゴシック体M" pitchFamily="50" charset="-128"/>
                <a:cs typeface="+mj-cs"/>
              </a:rPr>
              <a:t/>
            </a:r>
            <a:br>
              <a:rPr kumimoji="1" lang="ja-JP" altLang="en-US" sz="1600" b="0" i="0" u="none" strike="noStrike" kern="0" cap="none" spc="0" normalizeH="0" baseline="0" noProof="0" dirty="0" smtClean="0">
                <a:ln>
                  <a:noFill/>
                </a:ln>
                <a:solidFill>
                  <a:srgbClr val="FF0000"/>
                </a:solidFill>
                <a:effectLst/>
                <a:uLnTx/>
                <a:uFillTx/>
                <a:latin typeface="AR P丸ゴシック体M" pitchFamily="50" charset="-128"/>
                <a:ea typeface="AR P丸ゴシック体M" pitchFamily="50" charset="-128"/>
                <a:cs typeface="+mj-cs"/>
              </a:rPr>
            </a:br>
            <a:r>
              <a:rPr kumimoji="1" lang="ja-JP" altLang="en-US" sz="1600" b="0" i="0" u="none" strike="noStrike" kern="0" cap="none" spc="0" normalizeH="0" baseline="0" noProof="0" dirty="0" smtClean="0">
                <a:ln>
                  <a:noFill/>
                </a:ln>
                <a:solidFill>
                  <a:srgbClr val="FF0000"/>
                </a:solidFill>
                <a:effectLst/>
                <a:uLnTx/>
                <a:uFillTx/>
                <a:latin typeface="AR P丸ゴシック体M" pitchFamily="50" charset="-128"/>
                <a:ea typeface="AR P丸ゴシック体M" pitchFamily="50" charset="-128"/>
                <a:cs typeface="+mj-cs"/>
              </a:rPr>
              <a:t>　　　</a:t>
            </a:r>
            <a:r>
              <a:rPr kumimoji="1" lang="ja-JP" altLang="en-US" sz="2800" b="1" i="0" u="none" strike="noStrike" kern="0" cap="none" spc="0" normalizeH="0" baseline="0" noProof="0" dirty="0" smtClean="0">
                <a:ln>
                  <a:noFill/>
                </a:ln>
                <a:solidFill>
                  <a:srgbClr val="333333"/>
                </a:solidFill>
                <a:effectLst/>
                <a:uLnTx/>
                <a:uFillTx/>
                <a:latin typeface="AR P丸ゴシック体M" pitchFamily="50" charset="-128"/>
                <a:ea typeface="AR P丸ゴシック体M" pitchFamily="50" charset="-128"/>
                <a:cs typeface="+mj-cs"/>
              </a:rPr>
              <a:t>～「</a:t>
            </a:r>
            <a:r>
              <a:rPr lang="ja-JP" altLang="en-US" sz="2800" b="1" kern="0" dirty="0" smtClean="0">
                <a:solidFill>
                  <a:srgbClr val="333333"/>
                </a:solidFill>
                <a:latin typeface="AR P丸ゴシック体M" pitchFamily="50" charset="-128"/>
                <a:ea typeface="AR P丸ゴシック体M" pitchFamily="50" charset="-128"/>
              </a:rPr>
              <a:t>契約をする」から「契約をやめる」　まで～</a:t>
            </a:r>
            <a:endParaRPr kumimoji="1" lang="en-US" altLang="ja-JP" sz="2800" b="1" i="0" u="none" strike="noStrike" kern="0" cap="none" spc="0" normalizeH="0" baseline="0" noProof="0" dirty="0" smtClean="0">
              <a:ln>
                <a:noFill/>
              </a:ln>
              <a:solidFill>
                <a:srgbClr val="333333"/>
              </a:solidFill>
              <a:effectLst/>
              <a:uLnTx/>
              <a:uFillTx/>
              <a:latin typeface="AR P丸ゴシック体M" pitchFamily="50" charset="-128"/>
              <a:ea typeface="AR P丸ゴシック体M" pitchFamily="50" charset="-128"/>
              <a:cs typeface="+mj-cs"/>
            </a:endParaRPr>
          </a:p>
        </p:txBody>
      </p:sp>
      <p:pic>
        <p:nvPicPr>
          <p:cNvPr id="8"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6377" y="4149121"/>
            <a:ext cx="1766396" cy="2499673"/>
          </a:xfrm>
          <a:prstGeom prst="rect">
            <a:avLst/>
          </a:prstGeom>
          <a:noFill/>
          <a:extLst>
            <a:ext uri="{909E8E84-426E-40DD-AFC4-6F175D3DCCD1}">
              <a14:hiddenFill xmlns:a14="http://schemas.microsoft.com/office/drawing/2010/main">
                <a:solidFill>
                  <a:srgbClr val="FFFFFF"/>
                </a:solidFill>
              </a14:hiddenFill>
            </a:ext>
          </a:extLst>
        </p:spPr>
      </p:pic>
      <p:sp>
        <p:nvSpPr>
          <p:cNvPr id="3" name="フッター プレースホルダー 2"/>
          <p:cNvSpPr>
            <a:spLocks noGrp="1"/>
          </p:cNvSpPr>
          <p:nvPr>
            <p:ph type="ftr" sz="quarter" idx="11"/>
          </p:nvPr>
        </p:nvSpPr>
        <p:spPr/>
        <p:txBody>
          <a:bodyPr/>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lang="ja-JP" altLang="en-US">
              <a:solidFill>
                <a:srgbClr val="C9C2D1">
                  <a:shade val="50000"/>
                  <a:satMod val="200000"/>
                </a:srgbClr>
              </a:solidFill>
            </a:endParaRPr>
          </a:p>
        </p:txBody>
      </p:sp>
    </p:spTree>
    <p:extLst>
      <p:ext uri="{BB962C8B-B14F-4D97-AF65-F5344CB8AC3E}">
        <p14:creationId xmlns:p14="http://schemas.microsoft.com/office/powerpoint/2010/main" val="4782826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3525"/>
            <a:ext cx="9144000" cy="905196"/>
          </a:xfrm>
          <a:prstGeom prst="rect">
            <a:avLst/>
          </a:prstGeom>
          <a:solidFill>
            <a:srgbClr val="F79646">
              <a:lumMod val="40000"/>
              <a:lumOff val="6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sz="4000" kern="0" dirty="0" smtClean="0">
                <a:solidFill>
                  <a:prstClr val="black"/>
                </a:solidFill>
                <a:latin typeface="HGPｺﾞｼｯｸE" panose="020B0900000000000000" pitchFamily="50" charset="-128"/>
                <a:ea typeface="HGPｺﾞｼｯｸE" panose="020B0900000000000000" pitchFamily="50" charset="-128"/>
              </a:rPr>
              <a:t>　これはどうかんがえればいいの</a:t>
            </a:r>
            <a:r>
              <a:rPr kumimoji="0" lang="en-US" altLang="ja-JP" sz="4000" kern="0" dirty="0" smtClean="0">
                <a:solidFill>
                  <a:prstClr val="black"/>
                </a:solidFill>
                <a:latin typeface="HGPｺﾞｼｯｸE" panose="020B0900000000000000" pitchFamily="50" charset="-128"/>
                <a:ea typeface="HGPｺﾞｼｯｸE" panose="020B0900000000000000" pitchFamily="50" charset="-128"/>
              </a:rPr>
              <a:t>?</a:t>
            </a:r>
          </a:p>
        </p:txBody>
      </p:sp>
      <p:grpSp>
        <p:nvGrpSpPr>
          <p:cNvPr id="13" name="グループ化 12"/>
          <p:cNvGrpSpPr/>
          <p:nvPr/>
        </p:nvGrpSpPr>
        <p:grpSpPr>
          <a:xfrm>
            <a:off x="-1260648" y="1057266"/>
            <a:ext cx="6552728" cy="5839510"/>
            <a:chOff x="-1260648" y="1057266"/>
            <a:chExt cx="6552728" cy="5839510"/>
          </a:xfrm>
        </p:grpSpPr>
        <p:pic>
          <p:nvPicPr>
            <p:cNvPr id="11" name="Picture 2" descr="F:\消費生活センター　消費者教育\イラストいろいろ\smartphone_han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648" y="1057266"/>
              <a:ext cx="6552728" cy="5839510"/>
            </a:xfrm>
            <a:prstGeom prst="rect">
              <a:avLst/>
            </a:prstGeom>
            <a:noFill/>
            <a:extLst>
              <a:ext uri="{909E8E84-426E-40DD-AFC4-6F175D3DCCD1}">
                <a14:hiddenFill xmlns:a14="http://schemas.microsoft.com/office/drawing/2010/main">
                  <a:solidFill>
                    <a:srgbClr val="FFFFFF"/>
                  </a:solidFill>
                </a14:hiddenFill>
              </a:ext>
            </a:extLst>
          </p:spPr>
        </p:pic>
        <p:sp>
          <p:nvSpPr>
            <p:cNvPr id="15" name="テキスト ボックス 14"/>
            <p:cNvSpPr txBox="1"/>
            <p:nvPr/>
          </p:nvSpPr>
          <p:spPr>
            <a:xfrm>
              <a:off x="1259632" y="1668505"/>
              <a:ext cx="2376264" cy="3416320"/>
            </a:xfrm>
            <a:prstGeom prst="rect">
              <a:avLst/>
            </a:prstGeom>
            <a:noFill/>
          </p:spPr>
          <p:txBody>
            <a:bodyPr wrap="square" rtlCol="0">
              <a:spAutoFit/>
            </a:bodyPr>
            <a:lstStyle/>
            <a:p>
              <a:r>
                <a:rPr lang="ja-JP" altLang="en-US" sz="2400" dirty="0" smtClean="0">
                  <a:solidFill>
                    <a:prstClr val="black"/>
                  </a:solidFill>
                  <a:latin typeface="HG丸ｺﾞｼｯｸM-PRO" pitchFamily="50" charset="-128"/>
                  <a:ea typeface="HG丸ｺﾞｼｯｸM-PRO" pitchFamily="50" charset="-128"/>
                </a:rPr>
                <a:t>有料動画の</a:t>
              </a:r>
            </a:p>
            <a:p>
              <a:r>
                <a:rPr lang="ja-JP" altLang="en-US" sz="2400" dirty="0" smtClean="0">
                  <a:solidFill>
                    <a:prstClr val="black"/>
                  </a:solidFill>
                  <a:latin typeface="HG丸ｺﾞｼｯｸM-PRO" pitchFamily="50" charset="-128"/>
                  <a:ea typeface="HG丸ｺﾞｼｯｸM-PRO" pitchFamily="50" charset="-128"/>
                </a:rPr>
                <a:t>未納料金が</a:t>
              </a:r>
            </a:p>
            <a:p>
              <a:r>
                <a:rPr lang="ja-JP" altLang="en-US" sz="2400" dirty="0" smtClean="0">
                  <a:solidFill>
                    <a:prstClr val="black"/>
                  </a:solidFill>
                  <a:latin typeface="HG丸ｺﾞｼｯｸM-PRO" pitchFamily="50" charset="-128"/>
                  <a:ea typeface="HG丸ｺﾞｼｯｸM-PRO" pitchFamily="50" charset="-128"/>
                </a:rPr>
                <a:t>発生して</a:t>
              </a:r>
            </a:p>
            <a:p>
              <a:r>
                <a:rPr lang="ja-JP" altLang="en-US" sz="2400" dirty="0" smtClean="0">
                  <a:solidFill>
                    <a:prstClr val="black"/>
                  </a:solidFill>
                  <a:latin typeface="HG丸ｺﾞｼｯｸM-PRO" pitchFamily="50" charset="-128"/>
                  <a:ea typeface="HG丸ｺﾞｼｯｸM-PRO" pitchFamily="50" charset="-128"/>
                </a:rPr>
                <a:t>おります。</a:t>
              </a:r>
            </a:p>
            <a:p>
              <a:r>
                <a:rPr lang="ja-JP" altLang="en-US" sz="2400" dirty="0" smtClean="0">
                  <a:solidFill>
                    <a:prstClr val="black"/>
                  </a:solidFill>
                  <a:latin typeface="HG丸ｺﾞｼｯｸM-PRO" pitchFamily="50" charset="-128"/>
                  <a:ea typeface="HG丸ｺﾞｼｯｸM-PRO" pitchFamily="50" charset="-128"/>
                </a:rPr>
                <a:t>本日中に</a:t>
              </a:r>
            </a:p>
            <a:p>
              <a:r>
                <a:rPr lang="ja-JP" altLang="en-US" sz="2400" dirty="0" smtClean="0">
                  <a:solidFill>
                    <a:prstClr val="black"/>
                  </a:solidFill>
                  <a:latin typeface="HG丸ｺﾞｼｯｸM-PRO" pitchFamily="50" charset="-128"/>
                  <a:ea typeface="HG丸ｺﾞｼｯｸM-PRO" pitchFamily="50" charset="-128"/>
                </a:rPr>
                <a:t>連絡なき場合、</a:t>
              </a:r>
            </a:p>
            <a:p>
              <a:r>
                <a:rPr lang="ja-JP" altLang="en-US" sz="2400" dirty="0" smtClean="0">
                  <a:solidFill>
                    <a:prstClr val="black"/>
                  </a:solidFill>
                  <a:latin typeface="HG丸ｺﾞｼｯｸM-PRO" pitchFamily="50" charset="-128"/>
                  <a:ea typeface="HG丸ｺﾞｼｯｸM-PRO" pitchFamily="50" charset="-128"/>
                </a:rPr>
                <a:t>法的手続きに</a:t>
              </a:r>
            </a:p>
            <a:p>
              <a:r>
                <a:rPr lang="ja-JP" altLang="en-US" sz="2400" dirty="0" smtClean="0">
                  <a:solidFill>
                    <a:prstClr val="black"/>
                  </a:solidFill>
                  <a:latin typeface="HG丸ｺﾞｼｯｸM-PRO" pitchFamily="50" charset="-128"/>
                  <a:ea typeface="HG丸ｺﾞｼｯｸM-PRO" pitchFamily="50" charset="-128"/>
                </a:rPr>
                <a:t>移行致します。</a:t>
              </a:r>
            </a:p>
            <a:p>
              <a:r>
                <a:rPr lang="ja-JP" altLang="en-US" sz="2400" dirty="0" smtClean="0">
                  <a:solidFill>
                    <a:prstClr val="black"/>
                  </a:solidFill>
                  <a:latin typeface="HG丸ｺﾞｼｯｸM-PRO" pitchFamily="50" charset="-128"/>
                  <a:ea typeface="HG丸ｺﾞｼｯｸM-PRO" pitchFamily="50" charset="-128"/>
                </a:rPr>
                <a:t>アマゾン●●</a:t>
              </a:r>
              <a:endParaRPr lang="ja-JP" altLang="en-US" sz="2400" dirty="0">
                <a:solidFill>
                  <a:prstClr val="black"/>
                </a:solidFill>
              </a:endParaRPr>
            </a:p>
          </p:txBody>
        </p:sp>
      </p:grpSp>
      <p:grpSp>
        <p:nvGrpSpPr>
          <p:cNvPr id="14" name="グループ化 13"/>
          <p:cNvGrpSpPr/>
          <p:nvPr/>
        </p:nvGrpSpPr>
        <p:grpSpPr>
          <a:xfrm>
            <a:off x="4253947" y="1693108"/>
            <a:ext cx="4603464" cy="3712864"/>
            <a:chOff x="4288330" y="1146982"/>
            <a:chExt cx="4603464" cy="3712864"/>
          </a:xfrm>
        </p:grpSpPr>
        <p:sp>
          <p:nvSpPr>
            <p:cNvPr id="8" name="円形吹き出し 7"/>
            <p:cNvSpPr/>
            <p:nvPr/>
          </p:nvSpPr>
          <p:spPr>
            <a:xfrm>
              <a:off x="4288330" y="1146982"/>
              <a:ext cx="4603464" cy="3712864"/>
            </a:xfrm>
            <a:prstGeom prst="wedgeEllipseCallout">
              <a:avLst>
                <a:gd name="adj1" fmla="val 26254"/>
                <a:gd name="adj2" fmla="val 65621"/>
              </a:avLst>
            </a:prstGeom>
            <a:solidFill>
              <a:schemeClr val="accent4">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テキスト ボックス 17"/>
            <p:cNvSpPr txBox="1"/>
            <p:nvPr/>
          </p:nvSpPr>
          <p:spPr>
            <a:xfrm>
              <a:off x="4572000" y="1554291"/>
              <a:ext cx="4315432" cy="2800767"/>
            </a:xfrm>
            <a:prstGeom prst="rect">
              <a:avLst/>
            </a:prstGeom>
            <a:noFill/>
          </p:spPr>
          <p:txBody>
            <a:bodyPr wrap="square" rtlCol="0">
              <a:spAutoFit/>
            </a:bodyPr>
            <a:lstStyle/>
            <a:p>
              <a:r>
                <a:rPr lang="ja-JP" altLang="en-US" sz="2000" dirty="0" smtClean="0">
                  <a:solidFill>
                    <a:prstClr val="black"/>
                  </a:solidFill>
                  <a:latin typeface="HG丸ｺﾞｼｯｸM-PRO" pitchFamily="50" charset="-128"/>
                  <a:ea typeface="HG丸ｺﾞｼｯｸM-PRO" pitchFamily="50" charset="-128"/>
                </a:rPr>
                <a:t>　　</a:t>
              </a:r>
              <a:r>
                <a:rPr lang="ja-JP" altLang="en-US" sz="2200" dirty="0" smtClean="0">
                  <a:solidFill>
                    <a:prstClr val="black"/>
                  </a:solidFill>
                  <a:latin typeface="HG丸ｺﾞｼｯｸM-PRO" pitchFamily="50" charset="-128"/>
                  <a:ea typeface="HG丸ｺﾞｼｯｸM-PRO" pitchFamily="50" charset="-128"/>
                </a:rPr>
                <a:t>「お客様は●●</a:t>
              </a:r>
            </a:p>
            <a:p>
              <a:r>
                <a:rPr lang="ja-JP" altLang="en-US" sz="2200" dirty="0">
                  <a:solidFill>
                    <a:prstClr val="black"/>
                  </a:solidFill>
                  <a:latin typeface="HG丸ｺﾞｼｯｸM-PRO" pitchFamily="50" charset="-128"/>
                  <a:ea typeface="HG丸ｺﾞｼｯｸM-PRO" pitchFamily="50" charset="-128"/>
                </a:rPr>
                <a:t>　</a:t>
              </a:r>
              <a:r>
                <a:rPr lang="ja-JP" altLang="en-US" sz="2200" dirty="0" smtClean="0">
                  <a:solidFill>
                    <a:prstClr val="black"/>
                  </a:solidFill>
                  <a:latin typeface="HG丸ｺﾞｼｯｸM-PRO" pitchFamily="50" charset="-128"/>
                  <a:ea typeface="HG丸ｺﾞｼｯｸM-PRO" pitchFamily="50" charset="-128"/>
                </a:rPr>
                <a:t>という動画サイトを</a:t>
              </a:r>
            </a:p>
            <a:p>
              <a:r>
                <a:rPr lang="ja-JP" altLang="en-US" sz="2200" dirty="0" smtClean="0">
                  <a:solidFill>
                    <a:prstClr val="black"/>
                  </a:solidFill>
                  <a:latin typeface="HG丸ｺﾞｼｯｸM-PRO" pitchFamily="50" charset="-128"/>
                  <a:ea typeface="HG丸ｺﾞｼｯｸM-PRO" pitchFamily="50" charset="-128"/>
                </a:rPr>
                <a:t>利用しており、料金未納</a:t>
              </a:r>
            </a:p>
            <a:p>
              <a:r>
                <a:rPr lang="ja-JP" altLang="en-US" sz="2200" dirty="0" smtClean="0">
                  <a:solidFill>
                    <a:prstClr val="black"/>
                  </a:solidFill>
                  <a:latin typeface="HG丸ｺﾞｼｯｸM-PRO" pitchFamily="50" charset="-128"/>
                  <a:ea typeface="HG丸ｺﾞｼｯｸM-PRO" pitchFamily="50" charset="-128"/>
                </a:rPr>
                <a:t>の悪質な利用者だとみなされて請求が上がっていきます。」</a:t>
              </a:r>
            </a:p>
            <a:p>
              <a:r>
                <a:rPr lang="ja-JP" altLang="en-US" sz="2200" dirty="0">
                  <a:solidFill>
                    <a:prstClr val="black"/>
                  </a:solidFill>
                  <a:latin typeface="HG丸ｺﾞｼｯｸM-PRO" pitchFamily="50" charset="-128"/>
                  <a:ea typeface="HG丸ｺﾞｼｯｸM-PRO" pitchFamily="50" charset="-128"/>
                </a:rPr>
                <a:t>　</a:t>
              </a:r>
              <a:endParaRPr lang="ja-JP" altLang="en-US" sz="2200" dirty="0" smtClean="0">
                <a:solidFill>
                  <a:prstClr val="black"/>
                </a:solidFill>
                <a:latin typeface="HG丸ｺﾞｼｯｸM-PRO" pitchFamily="50" charset="-128"/>
                <a:ea typeface="HG丸ｺﾞｼｯｸM-PRO" pitchFamily="50" charset="-128"/>
              </a:endParaRPr>
            </a:p>
            <a:p>
              <a:r>
                <a:rPr lang="ja-JP" altLang="en-US" sz="2200" dirty="0" smtClean="0">
                  <a:solidFill>
                    <a:prstClr val="black"/>
                  </a:solidFill>
                  <a:latin typeface="HG丸ｺﾞｼｯｸM-PRO" pitchFamily="50" charset="-128"/>
                  <a:ea typeface="HG丸ｺﾞｼｯｸM-PRO" pitchFamily="50" charset="-128"/>
                </a:rPr>
                <a:t>「本日中に支払わなければ、</a:t>
              </a:r>
            </a:p>
            <a:p>
              <a:r>
                <a:rPr lang="ja-JP" altLang="en-US" sz="2200" dirty="0">
                  <a:solidFill>
                    <a:prstClr val="black"/>
                  </a:solidFill>
                  <a:latin typeface="HG丸ｺﾞｼｯｸM-PRO" pitchFamily="50" charset="-128"/>
                  <a:ea typeface="HG丸ｺﾞｼｯｸM-PRO" pitchFamily="50" charset="-128"/>
                </a:rPr>
                <a:t>　</a:t>
              </a:r>
              <a:r>
                <a:rPr lang="ja-JP" altLang="en-US" sz="2200" dirty="0" smtClean="0">
                  <a:solidFill>
                    <a:prstClr val="black"/>
                  </a:solidFill>
                  <a:latin typeface="HG丸ｺﾞｼｯｸM-PRO" pitchFamily="50" charset="-128"/>
                  <a:ea typeface="HG丸ｺﾞｼｯｸM-PRO" pitchFamily="50" charset="-128"/>
                </a:rPr>
                <a:t>民事裁判へ移行します。」</a:t>
              </a:r>
              <a:endParaRPr lang="ja-JP" altLang="en-US" sz="2200" dirty="0">
                <a:solidFill>
                  <a:prstClr val="black"/>
                </a:solidFill>
              </a:endParaRPr>
            </a:p>
          </p:txBody>
        </p:sp>
      </p:grpSp>
      <p:pic>
        <p:nvPicPr>
          <p:cNvPr id="1030" name="Picture 6" descr="電話をする人のイラスト（男性・泣いた顔）"/>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8888" y="4698502"/>
            <a:ext cx="1435112" cy="1993211"/>
          </a:xfrm>
          <a:prstGeom prst="rect">
            <a:avLst/>
          </a:prstGeom>
          <a:noFill/>
          <a:extLst>
            <a:ext uri="{909E8E84-426E-40DD-AFC4-6F175D3DCCD1}">
              <a14:hiddenFill xmlns:a14="http://schemas.microsoft.com/office/drawing/2010/main">
                <a:solidFill>
                  <a:srgbClr val="FFFFFF"/>
                </a:solidFill>
              </a14:hiddenFill>
            </a:ext>
          </a:extLst>
        </p:spPr>
      </p:pic>
      <p:sp>
        <p:nvSpPr>
          <p:cNvPr id="16" name="角丸四角形 15"/>
          <p:cNvSpPr/>
          <p:nvPr/>
        </p:nvSpPr>
        <p:spPr>
          <a:xfrm>
            <a:off x="4444878" y="1057266"/>
            <a:ext cx="3849001" cy="49952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rgbClr val="1F497D"/>
                </a:solidFill>
                <a:latin typeface="HG丸ｺﾞｼｯｸM-PRO" panose="020F0600000000000000" pitchFamily="50" charset="-128"/>
                <a:ea typeface="HG丸ｺﾞｼｯｸM-PRO" panose="020F0600000000000000" pitchFamily="50" charset="-128"/>
              </a:rPr>
              <a:t>電話をかけると・・・</a:t>
            </a:r>
            <a:endParaRPr lang="ja-JP" altLang="en-US" dirty="0">
              <a:solidFill>
                <a:srgbClr val="1F497D"/>
              </a:solidFill>
              <a:latin typeface="HG丸ｺﾞｼｯｸM-PRO" panose="020F0600000000000000" pitchFamily="50" charset="-128"/>
              <a:ea typeface="HG丸ｺﾞｼｯｸM-PRO" panose="020F0600000000000000" pitchFamily="50" charset="-128"/>
            </a:endParaRPr>
          </a:p>
        </p:txBody>
      </p:sp>
      <p:sp>
        <p:nvSpPr>
          <p:cNvPr id="2" name="横巻き 1"/>
          <p:cNvSpPr/>
          <p:nvPr/>
        </p:nvSpPr>
        <p:spPr>
          <a:xfrm>
            <a:off x="683568" y="2204864"/>
            <a:ext cx="8173843" cy="3201108"/>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1691680" y="2891278"/>
            <a:ext cx="6480720" cy="1723549"/>
          </a:xfrm>
          <a:prstGeom prst="rect">
            <a:avLst/>
          </a:prstGeom>
          <a:noFill/>
        </p:spPr>
        <p:txBody>
          <a:bodyPr wrap="square" rtlCol="0">
            <a:spAutoFit/>
          </a:bodyPr>
          <a:lstStyle/>
          <a:p>
            <a:r>
              <a:rPr kumimoji="1" lang="ja-JP" altLang="en-US" sz="4800" dirty="0" smtClean="0">
                <a:latin typeface="HGP創英角ﾎﾟｯﾌﾟ体" panose="040B0A00000000000000" pitchFamily="50" charset="-128"/>
                <a:ea typeface="HGP創英角ﾎﾟｯﾌﾟ体" panose="040B0A00000000000000" pitchFamily="50" charset="-128"/>
              </a:rPr>
              <a:t>架空請求です</a:t>
            </a:r>
            <a:r>
              <a:rPr kumimoji="1" lang="en-US" altLang="ja-JP" sz="4400" dirty="0" smtClean="0">
                <a:latin typeface="HGP創英角ﾎﾟｯﾌﾟ体" panose="040B0A00000000000000" pitchFamily="50" charset="-128"/>
                <a:ea typeface="HGP創英角ﾎﾟｯﾌﾟ体" panose="040B0A00000000000000" pitchFamily="50" charset="-128"/>
              </a:rPr>
              <a:t>!</a:t>
            </a:r>
          </a:p>
          <a:p>
            <a:endParaRPr lang="en-US" altLang="ja-JP" dirty="0"/>
          </a:p>
          <a:p>
            <a:r>
              <a:rPr kumimoji="1" lang="ja-JP" altLang="en-US" sz="4000" dirty="0" smtClean="0">
                <a:latin typeface="HG丸ｺﾞｼｯｸM-PRO" panose="020F0600000000000000" pitchFamily="50" charset="-128"/>
                <a:ea typeface="HG丸ｺﾞｼｯｸM-PRO" panose="020F0600000000000000" pitchFamily="50" charset="-128"/>
              </a:rPr>
              <a:t>   連絡してはいけません</a:t>
            </a:r>
            <a:r>
              <a:rPr kumimoji="1" lang="en-US" altLang="ja-JP" sz="4000" dirty="0" smtClean="0">
                <a:latin typeface="HG丸ｺﾞｼｯｸM-PRO" panose="020F0600000000000000" pitchFamily="50" charset="-128"/>
                <a:ea typeface="HG丸ｺﾞｼｯｸM-PRO" panose="020F0600000000000000" pitchFamily="50" charset="-128"/>
              </a:rPr>
              <a:t>!!</a:t>
            </a:r>
            <a:endParaRPr kumimoji="1" lang="ja-JP" altLang="en-US" sz="4000" dirty="0">
              <a:latin typeface="HG丸ｺﾞｼｯｸM-PRO" panose="020F0600000000000000" pitchFamily="50" charset="-128"/>
              <a:ea typeface="HG丸ｺﾞｼｯｸM-PRO" panose="020F0600000000000000" pitchFamily="50" charset="-128"/>
            </a:endParaRPr>
          </a:p>
        </p:txBody>
      </p:sp>
      <p:grpSp>
        <p:nvGrpSpPr>
          <p:cNvPr id="19" name="グループ化 18"/>
          <p:cNvGrpSpPr/>
          <p:nvPr/>
        </p:nvGrpSpPr>
        <p:grpSpPr>
          <a:xfrm>
            <a:off x="3564220" y="6178494"/>
            <a:ext cx="3565761" cy="467380"/>
            <a:chOff x="3670535" y="6390620"/>
            <a:chExt cx="3565761" cy="467380"/>
          </a:xfrm>
        </p:grpSpPr>
        <p:sp>
          <p:nvSpPr>
            <p:cNvPr id="20" name="角丸四角形 19"/>
            <p:cNvSpPr/>
            <p:nvPr/>
          </p:nvSpPr>
          <p:spPr>
            <a:xfrm>
              <a:off x="3670535" y="6390620"/>
              <a:ext cx="3565761" cy="467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3869239" y="6439644"/>
              <a:ext cx="3168352" cy="369332"/>
            </a:xfrm>
            <a:prstGeom prst="rect">
              <a:avLst/>
            </a:prstGeom>
            <a:noFill/>
          </p:spPr>
          <p:txBody>
            <a:bodyPr wrap="square" rtlCol="0">
              <a:spAutoFit/>
            </a:bodyPr>
            <a:lstStyle/>
            <a:p>
              <a:r>
                <a:rPr kumimoji="1" lang="en-US" altLang="ja-JP" dirty="0" smtClean="0">
                  <a:solidFill>
                    <a:schemeClr val="bg1"/>
                  </a:solidFill>
                </a:rPr>
                <a:t>H29 </a:t>
              </a:r>
              <a:r>
                <a:rPr kumimoji="1" lang="ja-JP" altLang="en-US" dirty="0" smtClean="0">
                  <a:solidFill>
                    <a:schemeClr val="bg1"/>
                  </a:solidFill>
                </a:rPr>
                <a:t>消費者庁　注意喚起より</a:t>
              </a:r>
              <a:endParaRPr kumimoji="1" lang="ja-JP" altLang="en-US" dirty="0">
                <a:solidFill>
                  <a:schemeClr val="bg1"/>
                </a:solidFill>
              </a:endParaRPr>
            </a:p>
          </p:txBody>
        </p:sp>
      </p:grpSp>
      <p:sp>
        <p:nvSpPr>
          <p:cNvPr id="4" name="テキスト ボックス 3"/>
          <p:cNvSpPr txBox="1"/>
          <p:nvPr/>
        </p:nvSpPr>
        <p:spPr>
          <a:xfrm>
            <a:off x="1691680" y="2708920"/>
            <a:ext cx="3240360" cy="369332"/>
          </a:xfrm>
          <a:prstGeom prst="rect">
            <a:avLst/>
          </a:prstGeom>
          <a:noFill/>
        </p:spPr>
        <p:txBody>
          <a:bodyPr wrap="square" rtlCol="0">
            <a:spAutoFit/>
          </a:bodyPr>
          <a:lstStyle/>
          <a:p>
            <a:r>
              <a:rPr kumimoji="1" lang="ja-JP" altLang="en-US" dirty="0" smtClean="0"/>
              <a:t>　　</a:t>
            </a:r>
            <a:r>
              <a:rPr kumimoji="1" lang="ja-JP" altLang="en-US" dirty="0" smtClean="0">
                <a:latin typeface="HG丸ｺﾞｼｯｸM-PRO" panose="020F0600000000000000" pitchFamily="50" charset="-128"/>
                <a:ea typeface="HG丸ｺﾞｼｯｸM-PRO" panose="020F0600000000000000" pitchFamily="50" charset="-128"/>
              </a:rPr>
              <a:t>かくう　せいきゅう</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22" name="テキスト ボックス 21"/>
          <p:cNvSpPr txBox="1"/>
          <p:nvPr/>
        </p:nvSpPr>
        <p:spPr>
          <a:xfrm>
            <a:off x="2142744" y="3624313"/>
            <a:ext cx="3240360" cy="369332"/>
          </a:xfrm>
          <a:prstGeom prst="rect">
            <a:avLst/>
          </a:prstGeom>
          <a:noFill/>
        </p:spPr>
        <p:txBody>
          <a:bodyPr wrap="square" rtlCol="0">
            <a:spAutoFit/>
          </a:bodyPr>
          <a:lstStyle/>
          <a:p>
            <a:r>
              <a:rPr kumimoji="1" lang="ja-JP" altLang="en-US" dirty="0" smtClean="0"/>
              <a:t>　</a:t>
            </a:r>
            <a:r>
              <a:rPr lang="ja-JP" altLang="en-US" dirty="0" smtClean="0">
                <a:latin typeface="HG丸ｺﾞｼｯｸM-PRO" panose="020F0600000000000000" pitchFamily="50" charset="-128"/>
                <a:ea typeface="HG丸ｺﾞｼｯｸM-PRO" panose="020F0600000000000000" pitchFamily="50" charset="-128"/>
              </a:rPr>
              <a:t>れんらく</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5" name="フッター プレースホルダー 4"/>
          <p:cNvSpPr>
            <a:spLocks noGrp="1"/>
          </p:cNvSpPr>
          <p:nvPr>
            <p:ph type="ftr" sz="quarter" idx="11"/>
          </p:nvPr>
        </p:nvSpPr>
        <p:spPr>
          <a:xfrm>
            <a:off x="6300192" y="6563985"/>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7289518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図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1130" y="2803105"/>
            <a:ext cx="2220568" cy="22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右矢印 4"/>
          <p:cNvSpPr/>
          <p:nvPr/>
        </p:nvSpPr>
        <p:spPr>
          <a:xfrm>
            <a:off x="1978911" y="1583756"/>
            <a:ext cx="2325940" cy="1691671"/>
          </a:xfrm>
          <a:prstGeom prst="rightArrow">
            <a:avLst/>
          </a:prstGeom>
          <a:solidFill>
            <a:srgbClr val="FF0000"/>
          </a:solidFill>
          <a:ln w="9525" cap="flat" cmpd="sng" algn="ctr">
            <a:solidFill>
              <a:srgbClr val="FF0000"/>
            </a:solidFill>
            <a:prstDash val="solid"/>
          </a:ln>
          <a:effectLst>
            <a:outerShdw blurRad="40000" dist="23000" dir="5400000" rotWithShape="0">
              <a:srgbClr val="000000">
                <a:alpha val="35000"/>
              </a:srgbClr>
            </a:outerShdw>
          </a:effectLst>
        </p:spPr>
        <p:txBody>
          <a:bodyPr anchor="ctr"/>
          <a:lstStyle/>
          <a:p>
            <a:pP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だいきん　　はら</a:t>
            </a:r>
          </a:p>
          <a:p>
            <a:pP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代金を払う</a:t>
            </a:r>
            <a:endParaRPr kumimoji="0" lang="ja-JP" altLang="en-US" sz="2700" kern="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6" name="左矢印 5"/>
          <p:cNvSpPr/>
          <p:nvPr/>
        </p:nvSpPr>
        <p:spPr>
          <a:xfrm>
            <a:off x="4287194" y="1565469"/>
            <a:ext cx="2406279" cy="1691671"/>
          </a:xfrm>
          <a:prstGeom prst="leftArrow">
            <a:avLst>
              <a:gd name="adj1" fmla="val 52631"/>
              <a:gd name="adj2" fmla="val 50000"/>
            </a:avLst>
          </a:prstGeom>
          <a:solidFill>
            <a:srgbClr val="0070C0"/>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しょうひん　わた</a:t>
            </a:r>
          </a:p>
          <a:p>
            <a:pP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商品を渡す</a:t>
            </a:r>
            <a:endParaRPr kumimoji="0" lang="ja-JP" altLang="en-US" sz="1350" kern="0" dirty="0">
              <a:solidFill>
                <a:prstClr val="white"/>
              </a:solidFill>
            </a:endParaRPr>
          </a:p>
        </p:txBody>
      </p:sp>
      <p:pic>
        <p:nvPicPr>
          <p:cNvPr id="7" name="図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182" y="1341691"/>
            <a:ext cx="478782" cy="47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図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96336" y="1542455"/>
            <a:ext cx="764044" cy="1111336"/>
          </a:xfrm>
          <a:prstGeom prst="rect">
            <a:avLst/>
          </a:prstGeom>
        </p:spPr>
      </p:pic>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6535" y="2166986"/>
            <a:ext cx="1614048" cy="3169738"/>
          </a:xfrm>
          <a:prstGeom prst="rect">
            <a:avLst/>
          </a:prstGeom>
        </p:spPr>
      </p:pic>
      <p:sp>
        <p:nvSpPr>
          <p:cNvPr id="19" name="円/楕円 18"/>
          <p:cNvSpPr/>
          <p:nvPr/>
        </p:nvSpPr>
        <p:spPr>
          <a:xfrm>
            <a:off x="3413536" y="3462329"/>
            <a:ext cx="1950552" cy="972138"/>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srgbClr val="1F497D"/>
                </a:solidFill>
                <a:latin typeface="HGSｺﾞｼｯｸE" pitchFamily="50" charset="-128"/>
                <a:ea typeface="HGSｺﾞｼｯｸE" pitchFamily="50" charset="-128"/>
              </a:rPr>
              <a:t>せきにん</a:t>
            </a:r>
          </a:p>
          <a:p>
            <a:pPr algn="ctr"/>
            <a:r>
              <a:rPr lang="ja-JP" altLang="en-US" sz="3200" dirty="0" smtClean="0">
                <a:solidFill>
                  <a:srgbClr val="1F497D"/>
                </a:solidFill>
                <a:latin typeface="HGSｺﾞｼｯｸE" pitchFamily="50" charset="-128"/>
                <a:ea typeface="HGSｺﾞｼｯｸE" pitchFamily="50" charset="-128"/>
              </a:rPr>
              <a:t>責任</a:t>
            </a:r>
            <a:endParaRPr lang="ja-JP" altLang="en-US" sz="3200" dirty="0">
              <a:solidFill>
                <a:srgbClr val="1F497D"/>
              </a:solidFill>
              <a:latin typeface="HGSｺﾞｼｯｸE" pitchFamily="50" charset="-128"/>
              <a:ea typeface="HGSｺﾞｼｯｸE" pitchFamily="50" charset="-128"/>
            </a:endParaRPr>
          </a:p>
        </p:txBody>
      </p:sp>
      <p:sp>
        <p:nvSpPr>
          <p:cNvPr id="20" name="正方形/長方形 19"/>
          <p:cNvSpPr/>
          <p:nvPr/>
        </p:nvSpPr>
        <p:spPr>
          <a:xfrm>
            <a:off x="0" y="352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smtClean="0">
                <a:solidFill>
                  <a:prstClr val="black"/>
                </a:solidFill>
                <a:latin typeface="HGPｺﾞｼｯｸE" panose="020B0900000000000000" pitchFamily="50" charset="-128"/>
                <a:ea typeface="HGPｺﾞｼｯｸE" panose="020B0900000000000000" pitchFamily="50" charset="-128"/>
              </a:rPr>
              <a:t>　　　　　　　　ほうてき　　　 せきに</a:t>
            </a:r>
            <a:r>
              <a:rPr lang="ja-JP" altLang="en-US" sz="2000" dirty="0" err="1" smtClean="0">
                <a:solidFill>
                  <a:prstClr val="black"/>
                </a:solidFill>
                <a:latin typeface="HGPｺﾞｼｯｸE" panose="020B0900000000000000" pitchFamily="50" charset="-128"/>
                <a:ea typeface="HGPｺﾞｼｯｸE" panose="020B0900000000000000" pitchFamily="50" charset="-128"/>
              </a:rPr>
              <a:t>ん</a:t>
            </a:r>
            <a:endParaRPr lang="en-US" altLang="ja-JP" sz="20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3-</a:t>
            </a:r>
            <a:r>
              <a:rPr lang="ja-JP" altLang="en-US" sz="4400" dirty="0" smtClean="0">
                <a:solidFill>
                  <a:prstClr val="black"/>
                </a:solidFill>
                <a:latin typeface="HGPｺﾞｼｯｸE" panose="020B0900000000000000" pitchFamily="50" charset="-128"/>
                <a:ea typeface="HGPｺﾞｼｯｸE" panose="020B0900000000000000" pitchFamily="50" charset="-128"/>
              </a:rPr>
              <a:t>②</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法的な責任ってどんなこと</a:t>
            </a:r>
            <a:r>
              <a:rPr lang="ja-JP" altLang="en-US" sz="4400" dirty="0">
                <a:solidFill>
                  <a:prstClr val="black"/>
                </a:solidFill>
                <a:latin typeface="HGPｺﾞｼｯｸE" panose="020B0900000000000000" pitchFamily="50" charset="-128"/>
                <a:ea typeface="HGPｺﾞｼｯｸE" panose="020B0900000000000000" pitchFamily="50" charset="-128"/>
              </a:rPr>
              <a:t>？</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sp>
        <p:nvSpPr>
          <p:cNvPr id="14" name="右矢印 13"/>
          <p:cNvSpPr/>
          <p:nvPr/>
        </p:nvSpPr>
        <p:spPr>
          <a:xfrm>
            <a:off x="4355976" y="4422571"/>
            <a:ext cx="2325940" cy="1886749"/>
          </a:xfrm>
          <a:prstGeom prst="rightArrow">
            <a:avLst>
              <a:gd name="adj1" fmla="val 50000"/>
              <a:gd name="adj2" fmla="val 49099"/>
            </a:avLst>
          </a:prstGeom>
          <a:solidFill>
            <a:srgbClr val="FF0000"/>
          </a:solidFill>
          <a:ln w="9525" cap="flat" cmpd="sng" algn="ctr">
            <a:noFill/>
            <a:prstDash val="solid"/>
          </a:ln>
          <a:effectLst>
            <a:outerShdw blurRad="40000" dist="23000" dir="5400000" rotWithShape="0">
              <a:srgbClr val="000000">
                <a:alpha val="35000"/>
              </a:srgbClr>
            </a:outerShdw>
          </a:effectLst>
        </p:spPr>
        <p:txBody>
          <a:bodyPr anchor="ctr"/>
          <a:lstStyle/>
          <a:p>
            <a:pPr defTabSz="342900">
              <a:defRPr/>
            </a:pPr>
            <a:endPar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5" name="左矢印 14"/>
          <p:cNvSpPr/>
          <p:nvPr/>
        </p:nvSpPr>
        <p:spPr>
          <a:xfrm>
            <a:off x="1978911" y="4434467"/>
            <a:ext cx="2406279" cy="1845632"/>
          </a:xfrm>
          <a:prstGeom prst="leftArrow">
            <a:avLst>
              <a:gd name="adj1" fmla="val 52631"/>
              <a:gd name="adj2" fmla="val 50000"/>
            </a:avLst>
          </a:prstGeom>
          <a:solidFill>
            <a:srgbClr val="0070C0"/>
          </a:solidFill>
          <a:ln w="9525" cap="flat" cmpd="sng" algn="ctr">
            <a:noFill/>
            <a:prstDash val="solid"/>
          </a:ln>
          <a:effectLst>
            <a:outerShdw blurRad="40000" dist="23000" dir="5400000" rotWithShape="0">
              <a:srgbClr val="000000">
                <a:alpha val="35000"/>
              </a:srgbClr>
            </a:outerShdw>
          </a:effectLst>
        </p:spPr>
        <p:txBody>
          <a:bodyPr anchor="ctr"/>
          <a:lstStyle/>
          <a:p>
            <a:pPr defTabSz="342900">
              <a:defRPr/>
            </a:pPr>
            <a:endPar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3" name="テキスト ボックス 2"/>
          <p:cNvSpPr txBox="1"/>
          <p:nvPr/>
        </p:nvSpPr>
        <p:spPr>
          <a:xfrm>
            <a:off x="2315160" y="5003340"/>
            <a:ext cx="2196752" cy="707886"/>
          </a:xfrm>
          <a:prstGeom prst="rect">
            <a:avLst/>
          </a:prstGeom>
          <a:noFill/>
        </p:spPr>
        <p:txBody>
          <a:bodyPr wrap="square" rtlCol="0">
            <a:spAutoFit/>
          </a:bodyPr>
          <a:lstStyle/>
          <a:p>
            <a:pPr lvl="0" defTabSz="342900">
              <a:defRPr/>
            </a:pPr>
            <a:r>
              <a:rPr kumimoji="0" lang="ja-JP" altLang="en-US" sz="1600" kern="0" dirty="0">
                <a:solidFill>
                  <a:prstClr val="white"/>
                </a:solidFill>
                <a:latin typeface="HGP創英角ｺﾞｼｯｸUB" panose="020B0900000000000000" pitchFamily="50" charset="-128"/>
                <a:ea typeface="HGP創英角ｺﾞｼｯｸUB" panose="020B0900000000000000" pitchFamily="50" charset="-128"/>
              </a:rPr>
              <a:t>しょうひん　うけと</a:t>
            </a:r>
          </a:p>
          <a:p>
            <a:pPr lvl="0" defTabSz="342900">
              <a:defRPr/>
            </a:pPr>
            <a:r>
              <a:rPr kumimoji="0" lang="ja-JP" altLang="en-US" sz="2400" kern="0" dirty="0">
                <a:solidFill>
                  <a:prstClr val="white"/>
                </a:solidFill>
                <a:latin typeface="HGSｺﾞｼｯｸE" pitchFamily="50" charset="-128"/>
                <a:ea typeface="HGSｺﾞｼｯｸE" pitchFamily="50" charset="-128"/>
              </a:rPr>
              <a:t>商品を受取る</a:t>
            </a:r>
          </a:p>
        </p:txBody>
      </p:sp>
      <p:sp>
        <p:nvSpPr>
          <p:cNvPr id="8" name="テキスト ボックス 7"/>
          <p:cNvSpPr txBox="1"/>
          <p:nvPr/>
        </p:nvSpPr>
        <p:spPr>
          <a:xfrm>
            <a:off x="4441154" y="4970677"/>
            <a:ext cx="2304256" cy="707886"/>
          </a:xfrm>
          <a:prstGeom prst="rect">
            <a:avLst/>
          </a:prstGeom>
          <a:noFill/>
        </p:spPr>
        <p:txBody>
          <a:bodyPr wrap="square" rtlCol="0">
            <a:spAutoFit/>
          </a:bodyPr>
          <a:lstStyle/>
          <a:p>
            <a:pPr lvl="0" defTabSz="342900">
              <a:defRPr/>
            </a:pPr>
            <a:r>
              <a:rPr kumimoji="0" lang="ja-JP" altLang="en-US" sz="1600" kern="0" dirty="0">
                <a:solidFill>
                  <a:prstClr val="white"/>
                </a:solidFill>
                <a:latin typeface="HGP創英角ｺﾞｼｯｸUB" panose="020B0900000000000000" pitchFamily="50" charset="-128"/>
                <a:ea typeface="HGP創英角ｺﾞｼｯｸUB" panose="020B0900000000000000" pitchFamily="50" charset="-128"/>
              </a:rPr>
              <a:t>だいきん　うけと</a:t>
            </a:r>
          </a:p>
          <a:p>
            <a:pPr lvl="0" defTabSz="342900">
              <a:defRPr/>
            </a:pPr>
            <a:r>
              <a:rPr kumimoji="0" lang="ja-JP" altLang="en-US" sz="2400" kern="0" dirty="0">
                <a:solidFill>
                  <a:prstClr val="white"/>
                </a:solidFill>
                <a:latin typeface="HGP創英角ｺﾞｼｯｸUB" panose="020B0900000000000000" pitchFamily="50" charset="-128"/>
                <a:ea typeface="HGP創英角ｺﾞｼｯｸUB" panose="020B0900000000000000" pitchFamily="50" charset="-128"/>
              </a:rPr>
              <a:t>代金を受取る</a:t>
            </a:r>
          </a:p>
        </p:txBody>
      </p:sp>
      <p:pic>
        <p:nvPicPr>
          <p:cNvPr id="17" name="図 7"/>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1414" y="5428909"/>
            <a:ext cx="602393" cy="60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591" y="5431872"/>
            <a:ext cx="764044" cy="1111336"/>
          </a:xfrm>
          <a:prstGeom prst="rect">
            <a:avLst/>
          </a:prstGeom>
        </p:spPr>
      </p:pic>
      <p:sp>
        <p:nvSpPr>
          <p:cNvPr id="2" name="円/楕円 1"/>
          <p:cNvSpPr/>
          <p:nvPr/>
        </p:nvSpPr>
        <p:spPr>
          <a:xfrm>
            <a:off x="1978911" y="1216780"/>
            <a:ext cx="1008913" cy="556036"/>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2"/>
                </a:solidFill>
              </a:rPr>
              <a:t>ぎむ</a:t>
            </a:r>
          </a:p>
          <a:p>
            <a:pPr algn="ctr"/>
            <a:r>
              <a:rPr kumimoji="1" lang="ja-JP" altLang="en-US" dirty="0" smtClean="0">
                <a:solidFill>
                  <a:schemeClr val="tx2"/>
                </a:solidFill>
              </a:rPr>
              <a:t>義務</a:t>
            </a:r>
            <a:endParaRPr kumimoji="1" lang="ja-JP" altLang="en-US" dirty="0">
              <a:solidFill>
                <a:schemeClr val="tx2"/>
              </a:solidFill>
            </a:endParaRPr>
          </a:p>
        </p:txBody>
      </p:sp>
      <p:sp>
        <p:nvSpPr>
          <p:cNvPr id="21" name="円/楕円 20"/>
          <p:cNvSpPr/>
          <p:nvPr/>
        </p:nvSpPr>
        <p:spPr>
          <a:xfrm>
            <a:off x="5548160" y="1264437"/>
            <a:ext cx="1008913" cy="556036"/>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2"/>
                </a:solidFill>
              </a:rPr>
              <a:t>ぎむ</a:t>
            </a:r>
          </a:p>
          <a:p>
            <a:pPr algn="ctr"/>
            <a:r>
              <a:rPr kumimoji="1" lang="ja-JP" altLang="en-US" dirty="0" smtClean="0">
                <a:solidFill>
                  <a:schemeClr val="tx2"/>
                </a:solidFill>
              </a:rPr>
              <a:t>義務</a:t>
            </a:r>
            <a:endParaRPr kumimoji="1" lang="ja-JP" altLang="en-US" dirty="0">
              <a:solidFill>
                <a:schemeClr val="tx2"/>
              </a:solidFill>
            </a:endParaRPr>
          </a:p>
        </p:txBody>
      </p:sp>
      <p:sp>
        <p:nvSpPr>
          <p:cNvPr id="22" name="円/楕円 21"/>
          <p:cNvSpPr/>
          <p:nvPr/>
        </p:nvSpPr>
        <p:spPr>
          <a:xfrm>
            <a:off x="6240953" y="5933227"/>
            <a:ext cx="1008913" cy="556036"/>
          </a:xfrm>
          <a:prstGeom prst="ellipse">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2"/>
                </a:solidFill>
              </a:rPr>
              <a:t>けんり</a:t>
            </a:r>
            <a:endParaRPr kumimoji="1" lang="ja-JP" altLang="en-US" sz="1200" dirty="0" smtClean="0">
              <a:solidFill>
                <a:schemeClr val="tx2"/>
              </a:solidFill>
            </a:endParaRPr>
          </a:p>
          <a:p>
            <a:pPr algn="ctr"/>
            <a:r>
              <a:rPr kumimoji="1" lang="ja-JP" altLang="en-US" dirty="0" smtClean="0">
                <a:solidFill>
                  <a:schemeClr val="tx2"/>
                </a:solidFill>
              </a:rPr>
              <a:t>権利</a:t>
            </a:r>
            <a:endParaRPr kumimoji="1" lang="ja-JP" altLang="en-US" dirty="0">
              <a:solidFill>
                <a:schemeClr val="tx2"/>
              </a:solidFill>
            </a:endParaRPr>
          </a:p>
        </p:txBody>
      </p:sp>
      <p:sp>
        <p:nvSpPr>
          <p:cNvPr id="23" name="円/楕円 22"/>
          <p:cNvSpPr/>
          <p:nvPr/>
        </p:nvSpPr>
        <p:spPr>
          <a:xfrm>
            <a:off x="7565986" y="10710643"/>
            <a:ext cx="1008913" cy="556036"/>
          </a:xfrm>
          <a:prstGeom prst="ellipse">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2"/>
                </a:solidFill>
              </a:rPr>
              <a:t>けんり</a:t>
            </a:r>
            <a:endParaRPr kumimoji="1" lang="ja-JP" altLang="en-US" sz="1200" dirty="0" smtClean="0">
              <a:solidFill>
                <a:schemeClr val="tx2"/>
              </a:solidFill>
            </a:endParaRPr>
          </a:p>
          <a:p>
            <a:pPr algn="ctr"/>
            <a:r>
              <a:rPr kumimoji="1" lang="ja-JP" altLang="en-US" dirty="0" smtClean="0">
                <a:solidFill>
                  <a:schemeClr val="tx2"/>
                </a:solidFill>
              </a:rPr>
              <a:t>権利</a:t>
            </a:r>
            <a:endParaRPr kumimoji="1" lang="ja-JP" altLang="en-US" dirty="0">
              <a:solidFill>
                <a:schemeClr val="tx2"/>
              </a:solidFill>
            </a:endParaRPr>
          </a:p>
        </p:txBody>
      </p:sp>
      <p:sp>
        <p:nvSpPr>
          <p:cNvPr id="24" name="円/楕円 23"/>
          <p:cNvSpPr/>
          <p:nvPr/>
        </p:nvSpPr>
        <p:spPr>
          <a:xfrm>
            <a:off x="1548404" y="6031302"/>
            <a:ext cx="1008913" cy="556036"/>
          </a:xfrm>
          <a:prstGeom prst="ellipse">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2"/>
                </a:solidFill>
              </a:rPr>
              <a:t>けんり</a:t>
            </a:r>
            <a:endParaRPr kumimoji="1" lang="ja-JP" altLang="en-US" sz="1200" dirty="0" smtClean="0">
              <a:solidFill>
                <a:schemeClr val="tx2"/>
              </a:solidFill>
            </a:endParaRPr>
          </a:p>
          <a:p>
            <a:pPr algn="ctr"/>
            <a:r>
              <a:rPr kumimoji="1" lang="ja-JP" altLang="en-US" dirty="0" smtClean="0">
                <a:solidFill>
                  <a:schemeClr val="tx2"/>
                </a:solidFill>
              </a:rPr>
              <a:t>権利</a:t>
            </a:r>
            <a:endParaRPr kumimoji="1" lang="ja-JP" altLang="en-US" dirty="0">
              <a:solidFill>
                <a:schemeClr val="tx2"/>
              </a:solidFill>
            </a:endParaRPr>
          </a:p>
        </p:txBody>
      </p:sp>
      <p:sp>
        <p:nvSpPr>
          <p:cNvPr id="10" name="フッター プレースホルダー 9"/>
          <p:cNvSpPr>
            <a:spLocks noGrp="1"/>
          </p:cNvSpPr>
          <p:nvPr>
            <p:ph type="ftr" sz="quarter" idx="11"/>
          </p:nvPr>
        </p:nvSpPr>
        <p:spPr>
          <a:xfrm>
            <a:off x="6373614" y="6533790"/>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0140174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80512"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smtClean="0">
                <a:solidFill>
                  <a:prstClr val="black"/>
                </a:solidFill>
                <a:latin typeface="HGPｺﾞｼｯｸE" panose="020B0900000000000000" pitchFamily="50" charset="-128"/>
                <a:ea typeface="HGPｺﾞｼｯｸE" panose="020B0900000000000000" pitchFamily="50" charset="-128"/>
              </a:rPr>
              <a:t>　　 　　けいやく　　　　　　　　　　　　　　　　　かたち　　　　　　　　　　　　　　</a:t>
            </a:r>
          </a:p>
          <a:p>
            <a:pPr eaLnBrk="0" fontAlgn="base" hangingPunct="0">
              <a:spcBef>
                <a:spcPct val="0"/>
              </a:spcBef>
              <a:spcAft>
                <a:spcPct val="0"/>
              </a:spcAft>
            </a:pPr>
            <a:r>
              <a:rPr lang="ja-JP" altLang="en-US" sz="4000" dirty="0" smtClean="0">
                <a:solidFill>
                  <a:prstClr val="black"/>
                </a:solidFill>
                <a:latin typeface="HGPｺﾞｼｯｸE" panose="020B0900000000000000" pitchFamily="50" charset="-128"/>
                <a:ea typeface="HGPｺﾞｼｯｸE" panose="020B0900000000000000" pitchFamily="50" charset="-128"/>
              </a:rPr>
              <a:t>　</a:t>
            </a:r>
            <a:r>
              <a:rPr lang="en-US" altLang="ja-JP" sz="4000" dirty="0" smtClean="0">
                <a:solidFill>
                  <a:prstClr val="black"/>
                </a:solidFill>
                <a:latin typeface="HGPｺﾞｼｯｸE" panose="020B0900000000000000" pitchFamily="50" charset="-128"/>
                <a:ea typeface="HGPｺﾞｼｯｸE" panose="020B0900000000000000" pitchFamily="50" charset="-128"/>
              </a:rPr>
              <a:t>4.</a:t>
            </a:r>
            <a:r>
              <a:rPr lang="ja-JP" altLang="en-US" sz="4000" dirty="0" smtClean="0">
                <a:solidFill>
                  <a:prstClr val="black"/>
                </a:solidFill>
                <a:latin typeface="HGPｺﾞｼｯｸE" panose="020B0900000000000000" pitchFamily="50" charset="-128"/>
                <a:ea typeface="HGPｺﾞｼｯｸE" panose="020B0900000000000000" pitchFamily="50" charset="-128"/>
              </a:rPr>
              <a:t>契約のいろいろな形</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3" name="角丸四角形 2"/>
          <p:cNvSpPr/>
          <p:nvPr/>
        </p:nvSpPr>
        <p:spPr>
          <a:xfrm>
            <a:off x="251520" y="1183979"/>
            <a:ext cx="4104456" cy="25837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17" name="角丸四角形 16"/>
          <p:cNvSpPr/>
          <p:nvPr/>
        </p:nvSpPr>
        <p:spPr>
          <a:xfrm>
            <a:off x="4716016" y="1120402"/>
            <a:ext cx="4104456" cy="25837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19" name="角丸四角形 18"/>
          <p:cNvSpPr/>
          <p:nvPr/>
        </p:nvSpPr>
        <p:spPr>
          <a:xfrm>
            <a:off x="251520" y="4041311"/>
            <a:ext cx="4104456" cy="25837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8" name="正方形/長方形 7"/>
          <p:cNvSpPr/>
          <p:nvPr/>
        </p:nvSpPr>
        <p:spPr>
          <a:xfrm>
            <a:off x="408628" y="1272731"/>
            <a:ext cx="3731952" cy="2431435"/>
          </a:xfrm>
          <a:prstGeom prst="rect">
            <a:avLst/>
          </a:prstGeom>
        </p:spPr>
        <p:txBody>
          <a:bodyPr wrap="square">
            <a:spAutoFit/>
          </a:bodyPr>
          <a:lstStyle/>
          <a:p>
            <a:pPr lvl="0" eaLnBrk="0" fontAlgn="base" hangingPunct="0">
              <a:lnSpc>
                <a:spcPts val="3040"/>
              </a:lnSpc>
              <a:spcBef>
                <a:spcPts val="600"/>
              </a:spcBef>
              <a:spcAft>
                <a:spcPct val="0"/>
              </a:spcAft>
              <a:buClr>
                <a:srgbClr val="FE8637"/>
              </a:buClr>
              <a:buSzPct val="70000"/>
              <a:defRPr/>
            </a:pPr>
            <a:r>
              <a:rPr lang="ja-JP" altLang="en-US" dirty="0" err="1" smtClean="0">
                <a:solidFill>
                  <a:prstClr val="black"/>
                </a:solidFill>
                <a:latin typeface="HG丸ｺﾞｼｯｸM-PRO" panose="020F0600000000000000" pitchFamily="50" charset="-128"/>
                <a:ea typeface="HG丸ｺﾞｼｯｸM-PRO" panose="020F0600000000000000" pitchFamily="50" charset="-128"/>
              </a:rPr>
              <a:t>けい</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やくしょめん　　　</a:t>
            </a:r>
          </a:p>
          <a:p>
            <a:pPr lvl="0" eaLnBrk="0" fontAlgn="base" hangingPunct="0">
              <a:lnSpc>
                <a:spcPts val="3040"/>
              </a:lnSpc>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契約書面が</a:t>
            </a:r>
            <a:endParaRPr lang="ja-JP" altLang="en-US" sz="3200" dirty="0">
              <a:solidFill>
                <a:prstClr val="black"/>
              </a:solidFill>
              <a:latin typeface="HG丸ｺﾞｼｯｸM-PRO" panose="020F0600000000000000" pitchFamily="50" charset="-128"/>
              <a:ea typeface="HG丸ｺﾞｼｯｸM-PRO" panose="020F0600000000000000" pitchFamily="50" charset="-128"/>
            </a:endParaRPr>
          </a:p>
          <a:p>
            <a:pPr lvl="0" eaLnBrk="0" fontAlgn="base" hangingPunct="0">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なくても</a:t>
            </a:r>
          </a:p>
          <a:p>
            <a:pPr lvl="0" eaLnBrk="0" fontAlgn="base" hangingPunct="0">
              <a:lnSpc>
                <a:spcPts val="3040"/>
              </a:lnSpc>
              <a:spcBef>
                <a:spcPts val="600"/>
              </a:spcBef>
              <a:spcAft>
                <a:spcPct val="0"/>
              </a:spcAft>
              <a:buClr>
                <a:srgbClr val="FE8637"/>
              </a:buClr>
              <a:buSzPct val="70000"/>
              <a:defRPr/>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せいりつ</a:t>
            </a:r>
          </a:p>
          <a:p>
            <a:pPr lvl="0" eaLnBrk="0" fontAlgn="base" hangingPunct="0">
              <a:lnSpc>
                <a:spcPts val="3040"/>
              </a:lnSpc>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　　成立</a:t>
            </a:r>
          </a:p>
        </p:txBody>
      </p:sp>
      <p:sp>
        <p:nvSpPr>
          <p:cNvPr id="12" name="正方形/長方形 11"/>
          <p:cNvSpPr/>
          <p:nvPr/>
        </p:nvSpPr>
        <p:spPr>
          <a:xfrm>
            <a:off x="5004048" y="1321746"/>
            <a:ext cx="3600400" cy="938719"/>
          </a:xfrm>
          <a:prstGeom prst="rect">
            <a:avLst/>
          </a:prstGeom>
        </p:spPr>
        <p:txBody>
          <a:bodyPr wrap="square">
            <a:spAutoFit/>
          </a:bodyPr>
          <a:lstStyle/>
          <a:p>
            <a:pPr lvl="0" eaLnBrk="0" fontAlgn="base" hangingPunct="0">
              <a:spcBef>
                <a:spcPts val="600"/>
              </a:spcBef>
              <a:spcAft>
                <a:spcPct val="0"/>
              </a:spcAft>
              <a:buClr>
                <a:srgbClr val="FE8637"/>
              </a:buClr>
              <a:buSzPct val="70000"/>
              <a:defRPr/>
            </a:pPr>
            <a:r>
              <a:rPr lang="ja-JP" altLang="en-US" b="1" dirty="0">
                <a:solidFill>
                  <a:srgbClr val="FF0000"/>
                </a:solidFill>
                <a:latin typeface="HG丸ｺﾞｼｯｸM-PRO" panose="020F0600000000000000" pitchFamily="50" charset="-128"/>
                <a:ea typeface="HG丸ｺﾞｼｯｸM-PRO" panose="020F0600000000000000" pitchFamily="50" charset="-128"/>
              </a:rPr>
              <a:t>くちやく</a:t>
            </a:r>
            <a:r>
              <a:rPr lang="ja-JP" altLang="en-US" b="1" dirty="0" smtClean="0">
                <a:solidFill>
                  <a:srgbClr val="FF0000"/>
                </a:solidFill>
                <a:latin typeface="HG丸ｺﾞｼｯｸM-PRO" panose="020F0600000000000000" pitchFamily="50" charset="-128"/>
                <a:ea typeface="HG丸ｺﾞｼｯｸM-PRO" panose="020F0600000000000000" pitchFamily="50" charset="-128"/>
              </a:rPr>
              <a:t>そく　　　けいやく</a:t>
            </a:r>
            <a:endParaRPr lang="en-US" altLang="ja-JP" b="1" dirty="0" smtClean="0">
              <a:solidFill>
                <a:srgbClr val="FF0000"/>
              </a:solidFill>
              <a:latin typeface="HG丸ｺﾞｼｯｸM-PRO" panose="020F0600000000000000" pitchFamily="50" charset="-128"/>
              <a:ea typeface="HG丸ｺﾞｼｯｸM-PRO" panose="020F0600000000000000" pitchFamily="50" charset="-128"/>
            </a:endParaRPr>
          </a:p>
          <a:p>
            <a:pPr lvl="0" eaLnBrk="0" fontAlgn="base" hangingPunct="0">
              <a:spcBef>
                <a:spcPts val="600"/>
              </a:spcBef>
              <a:spcAft>
                <a:spcPct val="0"/>
              </a:spcAft>
              <a:buClr>
                <a:srgbClr val="FE8637"/>
              </a:buClr>
              <a:buSzPct val="70000"/>
              <a:defRPr/>
            </a:pPr>
            <a:r>
              <a:rPr lang="ja-JP" altLang="en-US" sz="3200" dirty="0" smtClean="0">
                <a:solidFill>
                  <a:srgbClr val="FF0000"/>
                </a:solidFill>
                <a:latin typeface="HG丸ｺﾞｼｯｸM-PRO" panose="020F0600000000000000" pitchFamily="50" charset="-128"/>
                <a:ea typeface="HG丸ｺﾞｼｯｸM-PRO" panose="020F0600000000000000" pitchFamily="50" charset="-128"/>
              </a:rPr>
              <a:t>口約束</a:t>
            </a:r>
            <a:r>
              <a:rPr lang="ja-JP" altLang="en-US" sz="3200" dirty="0">
                <a:solidFill>
                  <a:srgbClr val="FF0000"/>
                </a:solidFill>
                <a:latin typeface="HG丸ｺﾞｼｯｸM-PRO" panose="020F0600000000000000" pitchFamily="50" charset="-128"/>
                <a:ea typeface="HG丸ｺﾞｼｯｸM-PRO" panose="020F0600000000000000" pitchFamily="50" charset="-128"/>
              </a:rPr>
              <a:t>でも契約</a:t>
            </a:r>
            <a:endParaRPr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3" name="テキスト ボックス 12"/>
          <p:cNvSpPr txBox="1"/>
          <p:nvPr/>
        </p:nvSpPr>
        <p:spPr>
          <a:xfrm>
            <a:off x="755576" y="4065258"/>
            <a:ext cx="3960440" cy="1908215"/>
          </a:xfrm>
          <a:prstGeom prst="rect">
            <a:avLst/>
          </a:prstGeom>
          <a:noFill/>
        </p:spPr>
        <p:txBody>
          <a:bodyPr wrap="square" rtlCol="0">
            <a:spAutoFit/>
          </a:bodyPr>
          <a:lstStyle/>
          <a:p>
            <a:pPr lvl="0"/>
            <a:r>
              <a:rPr lang="ja-JP" altLang="en-US" dirty="0" smtClean="0">
                <a:solidFill>
                  <a:srgbClr val="FF0000"/>
                </a:solidFill>
                <a:latin typeface="HG丸ｺﾞｼｯｸM-PRO" panose="020F0600000000000000" pitchFamily="50" charset="-128"/>
                <a:ea typeface="HG丸ｺﾞｼｯｸM-PRO" panose="020F0600000000000000" pitchFamily="50" charset="-128"/>
              </a:rPr>
              <a:t>いんかん　</a:t>
            </a:r>
          </a:p>
          <a:p>
            <a:pPr lvl="0"/>
            <a:r>
              <a:rPr lang="ja-JP" altLang="en-US" sz="3200" dirty="0">
                <a:solidFill>
                  <a:srgbClr val="FF0000"/>
                </a:solidFill>
                <a:latin typeface="HG丸ｺﾞｼｯｸM-PRO" panose="020F0600000000000000" pitchFamily="50" charset="-128"/>
                <a:ea typeface="HG丸ｺﾞｼｯｸM-PRO" panose="020F0600000000000000" pitchFamily="50" charset="-128"/>
              </a:rPr>
              <a:t>印鑑</a:t>
            </a:r>
            <a:r>
              <a:rPr lang="ja-JP" altLang="en-US" sz="3200" dirty="0" smtClean="0">
                <a:solidFill>
                  <a:srgbClr val="FF0000"/>
                </a:solidFill>
                <a:latin typeface="HG丸ｺﾞｼｯｸM-PRO" panose="020F0600000000000000" pitchFamily="50" charset="-128"/>
                <a:ea typeface="HG丸ｺﾞｼｯｸM-PRO" panose="020F0600000000000000" pitchFamily="50" charset="-128"/>
              </a:rPr>
              <a:t>がなくても</a:t>
            </a:r>
          </a:p>
          <a:p>
            <a:pPr lvl="0"/>
            <a:r>
              <a:rPr lang="ja-JP" altLang="en-US" dirty="0" smtClean="0">
                <a:solidFill>
                  <a:srgbClr val="FF0000"/>
                </a:solidFill>
                <a:latin typeface="HG丸ｺﾞｼｯｸM-PRO" panose="020F0600000000000000" pitchFamily="50" charset="-128"/>
                <a:ea typeface="HG丸ｺﾞｼｯｸM-PRO" panose="020F0600000000000000" pitchFamily="50" charset="-128"/>
              </a:rPr>
              <a:t>　　　　　　　　　</a:t>
            </a:r>
            <a:r>
              <a:rPr lang="ja-JP" altLang="en-US" dirty="0">
                <a:solidFill>
                  <a:srgbClr val="FF0000"/>
                </a:solidFill>
                <a:latin typeface="HG丸ｺﾞｼｯｸM-PRO" panose="020F0600000000000000" pitchFamily="50" charset="-128"/>
                <a:ea typeface="HG丸ｺﾞｼｯｸM-PRO" panose="020F0600000000000000" pitchFamily="50" charset="-128"/>
              </a:rPr>
              <a:t>せいり</a:t>
            </a:r>
            <a:r>
              <a:rPr lang="ja-JP" altLang="en-US" dirty="0" smtClean="0">
                <a:solidFill>
                  <a:srgbClr val="FF0000"/>
                </a:solidFill>
                <a:latin typeface="HG丸ｺﾞｼｯｸM-PRO" panose="020F0600000000000000" pitchFamily="50" charset="-128"/>
                <a:ea typeface="HG丸ｺﾞｼｯｸM-PRO" panose="020F0600000000000000" pitchFamily="50" charset="-128"/>
              </a:rPr>
              <a:t>つ</a:t>
            </a:r>
            <a:endParaRPr lang="ja-JP" altLang="en-US" dirty="0">
              <a:solidFill>
                <a:srgbClr val="FF0000"/>
              </a:solidFill>
              <a:latin typeface="HG丸ｺﾞｼｯｸM-PRO" panose="020F0600000000000000" pitchFamily="50" charset="-128"/>
              <a:ea typeface="HG丸ｺﾞｼｯｸM-PRO" panose="020F0600000000000000" pitchFamily="50" charset="-128"/>
            </a:endParaRPr>
          </a:p>
          <a:p>
            <a:pPr lvl="0"/>
            <a:r>
              <a:rPr lang="ja-JP" altLang="en-US" sz="3200" dirty="0" smtClean="0">
                <a:solidFill>
                  <a:srgbClr val="FF0000"/>
                </a:solidFill>
                <a:latin typeface="HG丸ｺﾞｼｯｸM-PRO" panose="020F0600000000000000" pitchFamily="50" charset="-128"/>
                <a:ea typeface="HG丸ｺﾞｼｯｸM-PRO" panose="020F0600000000000000" pitchFamily="50" charset="-128"/>
              </a:rPr>
              <a:t>　　</a:t>
            </a:r>
            <a:r>
              <a:rPr lang="ja-JP" altLang="en-US" sz="3200" dirty="0">
                <a:solidFill>
                  <a:srgbClr val="FF0000"/>
                </a:solidFill>
                <a:latin typeface="HG丸ｺﾞｼｯｸM-PRO" panose="020F0600000000000000" pitchFamily="50" charset="-128"/>
                <a:ea typeface="HG丸ｺﾞｼｯｸM-PRO" panose="020F0600000000000000" pitchFamily="50" charset="-128"/>
              </a:rPr>
              <a:t>　</a:t>
            </a:r>
            <a:r>
              <a:rPr lang="ja-JP" altLang="en-US" sz="3200" dirty="0" smtClean="0">
                <a:solidFill>
                  <a:srgbClr val="FF0000"/>
                </a:solidFill>
                <a:latin typeface="HG丸ｺﾞｼｯｸM-PRO" panose="020F0600000000000000" pitchFamily="50" charset="-128"/>
                <a:ea typeface="HG丸ｺﾞｼｯｸM-PRO" panose="020F0600000000000000" pitchFamily="50" charset="-128"/>
              </a:rPr>
              <a:t>　　成立</a:t>
            </a:r>
            <a:endParaRPr lang="en-US" altLang="ja-JP" sz="3200" dirty="0">
              <a:solidFill>
                <a:srgbClr val="FF0000"/>
              </a:solidFill>
              <a:latin typeface="HG丸ｺﾞｼｯｸM-PRO" panose="020F0600000000000000" pitchFamily="50" charset="-128"/>
              <a:ea typeface="HG丸ｺﾞｼｯｸM-PRO" panose="020F0600000000000000" pitchFamily="50" charset="-128"/>
            </a:endParaRPr>
          </a:p>
          <a:p>
            <a:endParaRPr kumimoji="1" lang="ja-JP" altLang="en-US" dirty="0"/>
          </a:p>
        </p:txBody>
      </p:sp>
      <p:pic>
        <p:nvPicPr>
          <p:cNvPr id="27" name="Picture 2" descr="H:\くらしの一日講座\イラストいろいろ\契約書.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864" y="5151276"/>
            <a:ext cx="1973283" cy="128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乗算記号 14"/>
          <p:cNvSpPr/>
          <p:nvPr/>
        </p:nvSpPr>
        <p:spPr>
          <a:xfrm>
            <a:off x="690428" y="4982251"/>
            <a:ext cx="1584176" cy="1462783"/>
          </a:xfrm>
          <a:prstGeom prst="mathMultiply">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G:\消費生活センター　消費者教育\イラストいろいろ\yubikiri_coupl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2235290"/>
            <a:ext cx="1528407" cy="152840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KINGSTON\くらしの一日講座\イラストいろいろ\契約.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1995" y="2111781"/>
            <a:ext cx="1476806" cy="14955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4700701" y="4041311"/>
            <a:ext cx="4104456" cy="2583764"/>
            <a:chOff x="4700701" y="4041311"/>
            <a:chExt cx="4104456" cy="2583764"/>
          </a:xfrm>
        </p:grpSpPr>
        <p:sp>
          <p:nvSpPr>
            <p:cNvPr id="18" name="角丸四角形 17"/>
            <p:cNvSpPr/>
            <p:nvPr/>
          </p:nvSpPr>
          <p:spPr>
            <a:xfrm>
              <a:off x="4700701" y="4041311"/>
              <a:ext cx="4104456" cy="2583764"/>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21" name="テキスト ボックス 20"/>
            <p:cNvSpPr txBox="1"/>
            <p:nvPr/>
          </p:nvSpPr>
          <p:spPr>
            <a:xfrm>
              <a:off x="4772709" y="4065258"/>
              <a:ext cx="3960440" cy="1754326"/>
            </a:xfrm>
            <a:prstGeom prst="rect">
              <a:avLst/>
            </a:prstGeom>
            <a:noFill/>
          </p:spPr>
          <p:txBody>
            <a:bodyPr wrap="square" rtlCol="0">
              <a:spAutoFit/>
            </a:bodyPr>
            <a:lstStyle/>
            <a:p>
              <a:r>
                <a:rPr lang="ja-JP" altLang="en-US" dirty="0" smtClean="0">
                  <a:latin typeface="HG丸ｺﾞｼｯｸM-PRO" panose="020F0600000000000000" pitchFamily="50" charset="-128"/>
                  <a:ea typeface="HG丸ｺﾞｼｯｸM-PRO" panose="020F0600000000000000" pitchFamily="50" charset="-128"/>
                </a:rPr>
                <a:t>ばめん</a:t>
              </a:r>
            </a:p>
            <a:p>
              <a:r>
                <a:rPr lang="ja-JP" altLang="en-US" sz="2400" dirty="0" smtClean="0">
                  <a:latin typeface="HG丸ｺﾞｼｯｸM-PRO" panose="020F0600000000000000" pitchFamily="50" charset="-128"/>
                  <a:ea typeface="HG丸ｺﾞｼｯｸM-PRO" panose="020F0600000000000000" pitchFamily="50" charset="-128"/>
                </a:rPr>
                <a:t>場面によっては、</a:t>
              </a:r>
            </a:p>
            <a:p>
              <a:r>
                <a:rPr lang="ja-JP" altLang="en-US" sz="1400" dirty="0" smtClean="0">
                  <a:latin typeface="HG丸ｺﾞｼｯｸM-PRO" panose="020F0600000000000000" pitchFamily="50" charset="-128"/>
                  <a:ea typeface="HG丸ｺﾞｼｯｸM-PRO" panose="020F0600000000000000" pitchFamily="50" charset="-128"/>
                </a:rPr>
                <a:t>しょめん　ひつよう</a:t>
              </a:r>
            </a:p>
            <a:p>
              <a:r>
                <a:rPr lang="ja-JP" altLang="en-US" sz="2400" dirty="0" smtClean="0">
                  <a:latin typeface="HG丸ｺﾞｼｯｸM-PRO" panose="020F0600000000000000" pitchFamily="50" charset="-128"/>
                  <a:ea typeface="HG丸ｺﾞｼｯｸM-PRO" panose="020F0600000000000000" pitchFamily="50" charset="-128"/>
                </a:rPr>
                <a:t>書面が必要となる</a:t>
              </a:r>
            </a:p>
            <a:p>
              <a:r>
                <a:rPr lang="ja-JP" altLang="en-US" sz="2400" dirty="0">
                  <a:latin typeface="HG丸ｺﾞｼｯｸM-PRO" panose="020F0600000000000000" pitchFamily="50" charset="-128"/>
                  <a:ea typeface="HG丸ｺﾞｼｯｸM-PRO" panose="020F0600000000000000" pitchFamily="50" charset="-128"/>
                </a:rPr>
                <a:t>こと</a:t>
              </a:r>
              <a:r>
                <a:rPr lang="ja-JP" altLang="en-US" sz="2400" dirty="0" smtClean="0">
                  <a:latin typeface="HG丸ｺﾞｼｯｸM-PRO" panose="020F0600000000000000" pitchFamily="50" charset="-128"/>
                  <a:ea typeface="HG丸ｺﾞｼｯｸM-PRO" panose="020F0600000000000000" pitchFamily="50" charset="-128"/>
                </a:rPr>
                <a:t>もあります。</a:t>
              </a:r>
              <a:endParaRPr lang="en-US" altLang="ja-JP" sz="2400" dirty="0" smtClean="0">
                <a:latin typeface="HG丸ｺﾞｼｯｸM-PRO" panose="020F0600000000000000" pitchFamily="50" charset="-128"/>
                <a:ea typeface="HG丸ｺﾞｼｯｸM-PRO" panose="020F0600000000000000" pitchFamily="50" charset="-128"/>
              </a:endParaRPr>
            </a:p>
          </p:txBody>
        </p:sp>
        <p:pic>
          <p:nvPicPr>
            <p:cNvPr id="2052" name="Picture 4" descr="G:\消費生活センター　消費者教育\イラストいろいろ\hanashiai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2313" y="4090219"/>
              <a:ext cx="1061057" cy="1061057"/>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4772709" y="5805264"/>
              <a:ext cx="1095435" cy="734455"/>
              <a:chOff x="4772709" y="5845812"/>
              <a:chExt cx="1095435" cy="734455"/>
            </a:xfrm>
          </p:grpSpPr>
          <p:sp>
            <p:nvSpPr>
              <p:cNvPr id="2" name="円/楕円 1"/>
              <p:cNvSpPr/>
              <p:nvPr/>
            </p:nvSpPr>
            <p:spPr>
              <a:xfrm>
                <a:off x="4772709" y="5877272"/>
                <a:ext cx="1095435" cy="70299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5004048" y="5845812"/>
                <a:ext cx="864096" cy="707886"/>
              </a:xfrm>
              <a:prstGeom prst="rect">
                <a:avLst/>
              </a:prstGeom>
              <a:noFill/>
            </p:spPr>
            <p:txBody>
              <a:bodyPr wrap="square" rtlCol="0">
                <a:spAutoFit/>
              </a:bodyPr>
              <a:lstStyle/>
              <a:p>
                <a:r>
                  <a:rPr lang="ja-JP" altLang="en-US" sz="2000" dirty="0">
                    <a:latin typeface="HGPｺﾞｼｯｸE" pitchFamily="50" charset="-128"/>
                    <a:ea typeface="HGPｺﾞｼｯｸE" pitchFamily="50" charset="-128"/>
                  </a:rPr>
                  <a:t>保証契約</a:t>
                </a:r>
                <a:endParaRPr kumimoji="1" lang="ja-JP" altLang="en-US" sz="2000" dirty="0">
                  <a:latin typeface="HGPｺﾞｼｯｸE" pitchFamily="50" charset="-128"/>
                  <a:ea typeface="HGPｺﾞｼｯｸE" pitchFamily="50" charset="-128"/>
                </a:endParaRPr>
              </a:p>
            </p:txBody>
          </p:sp>
        </p:grpSp>
        <p:grpSp>
          <p:nvGrpSpPr>
            <p:cNvPr id="20" name="グループ化 19"/>
            <p:cNvGrpSpPr/>
            <p:nvPr/>
          </p:nvGrpSpPr>
          <p:grpSpPr>
            <a:xfrm>
              <a:off x="6020544" y="5805264"/>
              <a:ext cx="1095435" cy="734455"/>
              <a:chOff x="4772709" y="5845812"/>
              <a:chExt cx="1095435" cy="734455"/>
            </a:xfrm>
          </p:grpSpPr>
          <p:sp>
            <p:nvSpPr>
              <p:cNvPr id="22" name="円/楕円 21"/>
              <p:cNvSpPr/>
              <p:nvPr/>
            </p:nvSpPr>
            <p:spPr>
              <a:xfrm>
                <a:off x="4772709" y="5877272"/>
                <a:ext cx="1095435" cy="702995"/>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5004048" y="5845812"/>
                <a:ext cx="864096" cy="707886"/>
              </a:xfrm>
              <a:prstGeom prst="rect">
                <a:avLst/>
              </a:prstGeom>
              <a:noFill/>
            </p:spPr>
            <p:txBody>
              <a:bodyPr wrap="square" rtlCol="0">
                <a:spAutoFit/>
              </a:bodyPr>
              <a:lstStyle/>
              <a:p>
                <a:r>
                  <a:rPr lang="ja-JP" altLang="en-US" sz="2000" dirty="0" smtClean="0">
                    <a:latin typeface="HGPｺﾞｼｯｸE" pitchFamily="50" charset="-128"/>
                    <a:ea typeface="HGPｺﾞｼｯｸE" pitchFamily="50" charset="-128"/>
                  </a:rPr>
                  <a:t>訪問販売</a:t>
                </a:r>
                <a:endParaRPr kumimoji="1" lang="ja-JP" altLang="en-US" sz="2000" dirty="0">
                  <a:latin typeface="HGPｺﾞｼｯｸE" pitchFamily="50" charset="-128"/>
                  <a:ea typeface="HGPｺﾞｼｯｸE" pitchFamily="50" charset="-128"/>
                </a:endParaRPr>
              </a:p>
            </p:txBody>
          </p:sp>
        </p:grpSp>
        <p:grpSp>
          <p:nvGrpSpPr>
            <p:cNvPr id="24" name="グループ化 23"/>
            <p:cNvGrpSpPr/>
            <p:nvPr/>
          </p:nvGrpSpPr>
          <p:grpSpPr>
            <a:xfrm>
              <a:off x="7396551" y="5797397"/>
              <a:ext cx="1095435" cy="734455"/>
              <a:chOff x="4772709" y="5845812"/>
              <a:chExt cx="1095435" cy="734455"/>
            </a:xfrm>
          </p:grpSpPr>
          <p:sp>
            <p:nvSpPr>
              <p:cNvPr id="25" name="円/楕円 24"/>
              <p:cNvSpPr/>
              <p:nvPr/>
            </p:nvSpPr>
            <p:spPr>
              <a:xfrm>
                <a:off x="4772709" y="5877272"/>
                <a:ext cx="1095435" cy="702995"/>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5004048" y="5845812"/>
                <a:ext cx="864096" cy="707886"/>
              </a:xfrm>
              <a:prstGeom prst="rect">
                <a:avLst/>
              </a:prstGeom>
              <a:noFill/>
            </p:spPr>
            <p:txBody>
              <a:bodyPr wrap="square" rtlCol="0">
                <a:spAutoFit/>
              </a:bodyPr>
              <a:lstStyle/>
              <a:p>
                <a:r>
                  <a:rPr lang="ja-JP" altLang="en-US" sz="2000" dirty="0" smtClean="0">
                    <a:latin typeface="HGPｺﾞｼｯｸE" pitchFamily="50" charset="-128"/>
                    <a:ea typeface="HGPｺﾞｼｯｸE" pitchFamily="50" charset="-128"/>
                  </a:rPr>
                  <a:t>ﾏﾙﾁ商法</a:t>
                </a:r>
                <a:endParaRPr kumimoji="1" lang="ja-JP" altLang="en-US" sz="2000" dirty="0">
                  <a:latin typeface="HGPｺﾞｼｯｸE" pitchFamily="50" charset="-128"/>
                  <a:ea typeface="HGPｺﾞｼｯｸE" pitchFamily="50" charset="-128"/>
                </a:endParaRPr>
              </a:p>
            </p:txBody>
          </p:sp>
        </p:grpSp>
      </p:grpSp>
      <p:sp>
        <p:nvSpPr>
          <p:cNvPr id="10" name="フッター プレースホルダー 9"/>
          <p:cNvSpPr>
            <a:spLocks noGrp="1"/>
          </p:cNvSpPr>
          <p:nvPr>
            <p:ph type="ftr" sz="quarter" idx="11"/>
          </p:nvPr>
        </p:nvSpPr>
        <p:spPr>
          <a:xfrm>
            <a:off x="6372200" y="6556859"/>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18662547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80512"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smtClean="0">
                <a:solidFill>
                  <a:prstClr val="black"/>
                </a:solidFill>
                <a:latin typeface="HGPｺﾞｼｯｸE" panose="020B0900000000000000" pitchFamily="50" charset="-128"/>
                <a:ea typeface="HGPｺﾞｼｯｸE" panose="020B0900000000000000" pitchFamily="50" charset="-128"/>
              </a:rPr>
              <a:t>　　 　　けいやく　　　　　　　　　　　　　　　　　かたち　　　　　　　　　　　　　　</a:t>
            </a:r>
          </a:p>
          <a:p>
            <a:pPr eaLnBrk="0" fontAlgn="base" hangingPunct="0">
              <a:spcBef>
                <a:spcPct val="0"/>
              </a:spcBef>
              <a:spcAft>
                <a:spcPct val="0"/>
              </a:spcAft>
            </a:pPr>
            <a:r>
              <a:rPr lang="ja-JP" altLang="en-US" sz="4000" dirty="0" smtClean="0">
                <a:solidFill>
                  <a:prstClr val="black"/>
                </a:solidFill>
                <a:latin typeface="HGPｺﾞｼｯｸE" panose="020B0900000000000000" pitchFamily="50" charset="-128"/>
                <a:ea typeface="HGPｺﾞｼｯｸE" panose="020B0900000000000000" pitchFamily="50" charset="-128"/>
              </a:rPr>
              <a:t>　</a:t>
            </a:r>
            <a:r>
              <a:rPr lang="en-US" altLang="ja-JP" sz="4000" dirty="0" smtClean="0">
                <a:solidFill>
                  <a:prstClr val="black"/>
                </a:solidFill>
                <a:latin typeface="HGPｺﾞｼｯｸE" panose="020B0900000000000000" pitchFamily="50" charset="-128"/>
                <a:ea typeface="HGPｺﾞｼｯｸE" panose="020B0900000000000000" pitchFamily="50" charset="-128"/>
              </a:rPr>
              <a:t>4.</a:t>
            </a:r>
            <a:r>
              <a:rPr lang="ja-JP" altLang="en-US" sz="4000" dirty="0" smtClean="0">
                <a:solidFill>
                  <a:prstClr val="black"/>
                </a:solidFill>
                <a:latin typeface="HGPｺﾞｼｯｸE" panose="020B0900000000000000" pitchFamily="50" charset="-128"/>
                <a:ea typeface="HGPｺﾞｼｯｸE" panose="020B0900000000000000" pitchFamily="50" charset="-128"/>
              </a:rPr>
              <a:t>契約のいろいろな形</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3" name="角丸四角形 2"/>
          <p:cNvSpPr/>
          <p:nvPr/>
        </p:nvSpPr>
        <p:spPr>
          <a:xfrm>
            <a:off x="251520" y="1183979"/>
            <a:ext cx="4104456" cy="25837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17" name="角丸四角形 16"/>
          <p:cNvSpPr/>
          <p:nvPr/>
        </p:nvSpPr>
        <p:spPr>
          <a:xfrm>
            <a:off x="4716016" y="1120402"/>
            <a:ext cx="4104456" cy="25837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19" name="角丸四角形 18"/>
          <p:cNvSpPr/>
          <p:nvPr/>
        </p:nvSpPr>
        <p:spPr>
          <a:xfrm>
            <a:off x="350911" y="4041311"/>
            <a:ext cx="4104456" cy="25837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8" name="正方形/長方形 7"/>
          <p:cNvSpPr/>
          <p:nvPr/>
        </p:nvSpPr>
        <p:spPr>
          <a:xfrm>
            <a:off x="408628" y="1272731"/>
            <a:ext cx="3731952" cy="2431435"/>
          </a:xfrm>
          <a:prstGeom prst="rect">
            <a:avLst/>
          </a:prstGeom>
        </p:spPr>
        <p:txBody>
          <a:bodyPr wrap="square">
            <a:spAutoFit/>
          </a:bodyPr>
          <a:lstStyle/>
          <a:p>
            <a:pPr eaLnBrk="0" fontAlgn="base" hangingPunct="0">
              <a:lnSpc>
                <a:spcPts val="3040"/>
              </a:lnSpc>
              <a:spcBef>
                <a:spcPts val="600"/>
              </a:spcBef>
              <a:spcAft>
                <a:spcPct val="0"/>
              </a:spcAft>
              <a:buClr>
                <a:srgbClr val="FE8637"/>
              </a:buClr>
              <a:buSzPct val="70000"/>
              <a:defRPr/>
            </a:pPr>
            <a:r>
              <a:rPr lang="ja-JP" altLang="en-US" dirty="0" err="1" smtClean="0">
                <a:solidFill>
                  <a:prstClr val="black"/>
                </a:solidFill>
                <a:latin typeface="HG丸ｺﾞｼｯｸM-PRO" panose="020F0600000000000000" pitchFamily="50" charset="-128"/>
                <a:ea typeface="HG丸ｺﾞｼｯｸM-PRO" panose="020F0600000000000000" pitchFamily="50" charset="-128"/>
              </a:rPr>
              <a:t>けい</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やくしょめん　　　</a:t>
            </a:r>
          </a:p>
          <a:p>
            <a:pPr eaLnBrk="0" fontAlgn="base" hangingPunct="0">
              <a:lnSpc>
                <a:spcPts val="3040"/>
              </a:lnSpc>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契約書面が</a:t>
            </a:r>
            <a:endParaRPr lang="ja-JP" altLang="en-US" sz="3200" dirty="0">
              <a:solidFill>
                <a:prstClr val="black"/>
              </a:solidFill>
              <a:latin typeface="HG丸ｺﾞｼｯｸM-PRO" panose="020F0600000000000000" pitchFamily="50" charset="-128"/>
              <a:ea typeface="HG丸ｺﾞｼｯｸM-PRO" panose="020F0600000000000000" pitchFamily="50" charset="-128"/>
            </a:endParaRPr>
          </a:p>
          <a:p>
            <a:pPr eaLnBrk="0" fontAlgn="base" hangingPunct="0">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なくても</a:t>
            </a:r>
          </a:p>
          <a:p>
            <a:pPr eaLnBrk="0" fontAlgn="base" hangingPunct="0">
              <a:lnSpc>
                <a:spcPts val="3040"/>
              </a:lnSpc>
              <a:spcBef>
                <a:spcPts val="600"/>
              </a:spcBef>
              <a:spcAft>
                <a:spcPct val="0"/>
              </a:spcAft>
              <a:buClr>
                <a:srgbClr val="FE8637"/>
              </a:buClr>
              <a:buSzPct val="70000"/>
              <a:defRPr/>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せいりつ</a:t>
            </a:r>
          </a:p>
          <a:p>
            <a:pPr eaLnBrk="0" fontAlgn="base" hangingPunct="0">
              <a:lnSpc>
                <a:spcPts val="3040"/>
              </a:lnSpc>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　　成立</a:t>
            </a:r>
          </a:p>
        </p:txBody>
      </p:sp>
      <p:sp>
        <p:nvSpPr>
          <p:cNvPr id="12" name="正方形/長方形 11"/>
          <p:cNvSpPr/>
          <p:nvPr/>
        </p:nvSpPr>
        <p:spPr>
          <a:xfrm>
            <a:off x="5004048" y="1321746"/>
            <a:ext cx="3600400" cy="938719"/>
          </a:xfrm>
          <a:prstGeom prst="rect">
            <a:avLst/>
          </a:prstGeom>
        </p:spPr>
        <p:txBody>
          <a:bodyPr wrap="square">
            <a:spAutoFit/>
          </a:bodyPr>
          <a:lstStyle/>
          <a:p>
            <a:pPr eaLnBrk="0" fontAlgn="base" hangingPunct="0">
              <a:spcBef>
                <a:spcPts val="600"/>
              </a:spcBef>
              <a:spcAft>
                <a:spcPct val="0"/>
              </a:spcAft>
              <a:buClr>
                <a:srgbClr val="FE8637"/>
              </a:buClr>
              <a:buSzPct val="70000"/>
              <a:defRPr/>
            </a:pPr>
            <a:r>
              <a:rPr lang="ja-JP" altLang="en-US" b="1" dirty="0">
                <a:solidFill>
                  <a:srgbClr val="FF0000"/>
                </a:solidFill>
                <a:latin typeface="HG丸ｺﾞｼｯｸM-PRO" panose="020F0600000000000000" pitchFamily="50" charset="-128"/>
                <a:ea typeface="HG丸ｺﾞｼｯｸM-PRO" panose="020F0600000000000000" pitchFamily="50" charset="-128"/>
              </a:rPr>
              <a:t>くちやく</a:t>
            </a:r>
            <a:r>
              <a:rPr lang="ja-JP" altLang="en-US" b="1" dirty="0" smtClean="0">
                <a:solidFill>
                  <a:srgbClr val="FF0000"/>
                </a:solidFill>
                <a:latin typeface="HG丸ｺﾞｼｯｸM-PRO" panose="020F0600000000000000" pitchFamily="50" charset="-128"/>
                <a:ea typeface="HG丸ｺﾞｼｯｸM-PRO" panose="020F0600000000000000" pitchFamily="50" charset="-128"/>
              </a:rPr>
              <a:t>そく　　　けいやく</a:t>
            </a:r>
            <a:endParaRPr lang="en-US" altLang="ja-JP" b="1" dirty="0" smtClean="0">
              <a:solidFill>
                <a:srgbClr val="FF0000"/>
              </a:solidFill>
              <a:latin typeface="HG丸ｺﾞｼｯｸM-PRO" panose="020F0600000000000000" pitchFamily="50" charset="-128"/>
              <a:ea typeface="HG丸ｺﾞｼｯｸM-PRO" panose="020F0600000000000000" pitchFamily="50" charset="-128"/>
            </a:endParaRPr>
          </a:p>
          <a:p>
            <a:pPr eaLnBrk="0" fontAlgn="base" hangingPunct="0">
              <a:spcBef>
                <a:spcPts val="600"/>
              </a:spcBef>
              <a:spcAft>
                <a:spcPct val="0"/>
              </a:spcAft>
              <a:buClr>
                <a:srgbClr val="FE8637"/>
              </a:buClr>
              <a:buSzPct val="70000"/>
              <a:defRPr/>
            </a:pPr>
            <a:r>
              <a:rPr lang="ja-JP" altLang="en-US" sz="3200" dirty="0" smtClean="0">
                <a:solidFill>
                  <a:srgbClr val="FF0000"/>
                </a:solidFill>
                <a:latin typeface="HG丸ｺﾞｼｯｸM-PRO" panose="020F0600000000000000" pitchFamily="50" charset="-128"/>
                <a:ea typeface="HG丸ｺﾞｼｯｸM-PRO" panose="020F0600000000000000" pitchFamily="50" charset="-128"/>
              </a:rPr>
              <a:t>口約束</a:t>
            </a:r>
            <a:r>
              <a:rPr lang="ja-JP" altLang="en-US" sz="3200" dirty="0">
                <a:solidFill>
                  <a:srgbClr val="FF0000"/>
                </a:solidFill>
                <a:latin typeface="HG丸ｺﾞｼｯｸM-PRO" panose="020F0600000000000000" pitchFamily="50" charset="-128"/>
                <a:ea typeface="HG丸ｺﾞｼｯｸM-PRO" panose="020F0600000000000000" pitchFamily="50" charset="-128"/>
              </a:rPr>
              <a:t>でも契約</a:t>
            </a:r>
            <a:endParaRPr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3" name="テキスト ボックス 12"/>
          <p:cNvSpPr txBox="1"/>
          <p:nvPr/>
        </p:nvSpPr>
        <p:spPr>
          <a:xfrm>
            <a:off x="755576" y="4065258"/>
            <a:ext cx="3960440" cy="1908215"/>
          </a:xfrm>
          <a:prstGeom prst="rect">
            <a:avLst/>
          </a:prstGeom>
          <a:noFill/>
        </p:spPr>
        <p:txBody>
          <a:bodyPr wrap="square" rtlCol="0">
            <a:spAutoFit/>
          </a:bodyPr>
          <a:lstStyle/>
          <a:p>
            <a:r>
              <a:rPr lang="ja-JP" altLang="en-US" dirty="0" smtClean="0">
                <a:solidFill>
                  <a:srgbClr val="FF0000"/>
                </a:solidFill>
                <a:latin typeface="HG丸ｺﾞｼｯｸM-PRO" panose="020F0600000000000000" pitchFamily="50" charset="-128"/>
                <a:ea typeface="HG丸ｺﾞｼｯｸM-PRO" panose="020F0600000000000000" pitchFamily="50" charset="-128"/>
              </a:rPr>
              <a:t>いんかん　</a:t>
            </a:r>
          </a:p>
          <a:p>
            <a:r>
              <a:rPr lang="ja-JP" altLang="en-US" sz="3200" dirty="0">
                <a:solidFill>
                  <a:srgbClr val="FF0000"/>
                </a:solidFill>
                <a:latin typeface="HG丸ｺﾞｼｯｸM-PRO" panose="020F0600000000000000" pitchFamily="50" charset="-128"/>
                <a:ea typeface="HG丸ｺﾞｼｯｸM-PRO" panose="020F0600000000000000" pitchFamily="50" charset="-128"/>
              </a:rPr>
              <a:t>印鑑</a:t>
            </a:r>
            <a:r>
              <a:rPr lang="ja-JP" altLang="en-US" sz="3200" dirty="0" smtClean="0">
                <a:solidFill>
                  <a:srgbClr val="FF0000"/>
                </a:solidFill>
                <a:latin typeface="HG丸ｺﾞｼｯｸM-PRO" panose="020F0600000000000000" pitchFamily="50" charset="-128"/>
                <a:ea typeface="HG丸ｺﾞｼｯｸM-PRO" panose="020F0600000000000000" pitchFamily="50" charset="-128"/>
              </a:rPr>
              <a:t>がなくても</a:t>
            </a:r>
          </a:p>
          <a:p>
            <a:r>
              <a:rPr lang="ja-JP" altLang="en-US" dirty="0" smtClean="0">
                <a:solidFill>
                  <a:srgbClr val="FF0000"/>
                </a:solidFill>
                <a:latin typeface="HG丸ｺﾞｼｯｸM-PRO" panose="020F0600000000000000" pitchFamily="50" charset="-128"/>
                <a:ea typeface="HG丸ｺﾞｼｯｸM-PRO" panose="020F0600000000000000" pitchFamily="50" charset="-128"/>
              </a:rPr>
              <a:t>　　　　　　　　　</a:t>
            </a:r>
            <a:r>
              <a:rPr lang="ja-JP" altLang="en-US" dirty="0">
                <a:solidFill>
                  <a:srgbClr val="FF0000"/>
                </a:solidFill>
                <a:latin typeface="HG丸ｺﾞｼｯｸM-PRO" panose="020F0600000000000000" pitchFamily="50" charset="-128"/>
                <a:ea typeface="HG丸ｺﾞｼｯｸM-PRO" panose="020F0600000000000000" pitchFamily="50" charset="-128"/>
              </a:rPr>
              <a:t>せいり</a:t>
            </a:r>
            <a:r>
              <a:rPr lang="ja-JP" altLang="en-US" dirty="0" smtClean="0">
                <a:solidFill>
                  <a:srgbClr val="FF0000"/>
                </a:solidFill>
                <a:latin typeface="HG丸ｺﾞｼｯｸM-PRO" panose="020F0600000000000000" pitchFamily="50" charset="-128"/>
                <a:ea typeface="HG丸ｺﾞｼｯｸM-PRO" panose="020F0600000000000000" pitchFamily="50" charset="-128"/>
              </a:rPr>
              <a:t>つ</a:t>
            </a:r>
            <a:endParaRPr lang="ja-JP" altLang="en-US" dirty="0">
              <a:solidFill>
                <a:srgbClr val="FF0000"/>
              </a:solidFill>
              <a:latin typeface="HG丸ｺﾞｼｯｸM-PRO" panose="020F0600000000000000" pitchFamily="50" charset="-128"/>
              <a:ea typeface="HG丸ｺﾞｼｯｸM-PRO" panose="020F0600000000000000" pitchFamily="50" charset="-128"/>
            </a:endParaRPr>
          </a:p>
          <a:p>
            <a:r>
              <a:rPr lang="ja-JP" altLang="en-US" sz="3200" dirty="0" smtClean="0">
                <a:solidFill>
                  <a:srgbClr val="FF0000"/>
                </a:solidFill>
                <a:latin typeface="HG丸ｺﾞｼｯｸM-PRO" panose="020F0600000000000000" pitchFamily="50" charset="-128"/>
                <a:ea typeface="HG丸ｺﾞｼｯｸM-PRO" panose="020F0600000000000000" pitchFamily="50" charset="-128"/>
              </a:rPr>
              <a:t>　　</a:t>
            </a:r>
            <a:r>
              <a:rPr lang="ja-JP" altLang="en-US" sz="3200" dirty="0">
                <a:solidFill>
                  <a:srgbClr val="FF0000"/>
                </a:solidFill>
                <a:latin typeface="HG丸ｺﾞｼｯｸM-PRO" panose="020F0600000000000000" pitchFamily="50" charset="-128"/>
                <a:ea typeface="HG丸ｺﾞｼｯｸM-PRO" panose="020F0600000000000000" pitchFamily="50" charset="-128"/>
              </a:rPr>
              <a:t>　</a:t>
            </a:r>
            <a:r>
              <a:rPr lang="ja-JP" altLang="en-US" sz="3200" dirty="0" smtClean="0">
                <a:solidFill>
                  <a:srgbClr val="FF0000"/>
                </a:solidFill>
                <a:latin typeface="HG丸ｺﾞｼｯｸM-PRO" panose="020F0600000000000000" pitchFamily="50" charset="-128"/>
                <a:ea typeface="HG丸ｺﾞｼｯｸM-PRO" panose="020F0600000000000000" pitchFamily="50" charset="-128"/>
              </a:rPr>
              <a:t>　　成立</a:t>
            </a:r>
            <a:endParaRPr lang="en-US" altLang="ja-JP" sz="3200" dirty="0">
              <a:solidFill>
                <a:srgbClr val="FF0000"/>
              </a:solidFill>
              <a:latin typeface="HG丸ｺﾞｼｯｸM-PRO" panose="020F0600000000000000" pitchFamily="50" charset="-128"/>
              <a:ea typeface="HG丸ｺﾞｼｯｸM-PRO" panose="020F0600000000000000" pitchFamily="50" charset="-128"/>
            </a:endParaRPr>
          </a:p>
          <a:p>
            <a:endParaRPr lang="ja-JP" altLang="en-US" dirty="0">
              <a:solidFill>
                <a:prstClr val="black"/>
              </a:solidFill>
            </a:endParaRPr>
          </a:p>
        </p:txBody>
      </p:sp>
      <p:pic>
        <p:nvPicPr>
          <p:cNvPr id="27" name="Picture 2" descr="H:\くらしの一日講座\イラストいろいろ\契約書.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864" y="5151276"/>
            <a:ext cx="1973283" cy="128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乗算記号 14"/>
          <p:cNvSpPr/>
          <p:nvPr/>
        </p:nvSpPr>
        <p:spPr>
          <a:xfrm>
            <a:off x="690428" y="4982251"/>
            <a:ext cx="1584176" cy="1462783"/>
          </a:xfrm>
          <a:prstGeom prst="mathMultiply">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050" name="Picture 2" descr="G:\消費生活センター　消費者教育\イラストいろいろ\yubikiri_coupl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2235290"/>
            <a:ext cx="1528407" cy="152840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KINGSTON\くらしの一日講座\イラストいろいろ\契約.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1995" y="2111781"/>
            <a:ext cx="1476806" cy="1495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消費生活センター　消費者教育\イラストいろいろ\hanashiai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391" y="5461522"/>
            <a:ext cx="1061057" cy="1061057"/>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グループ化 21"/>
          <p:cNvGrpSpPr/>
          <p:nvPr/>
        </p:nvGrpSpPr>
        <p:grpSpPr>
          <a:xfrm>
            <a:off x="4716016" y="4065258"/>
            <a:ext cx="4104456" cy="2583764"/>
            <a:chOff x="4700701" y="4041311"/>
            <a:chExt cx="4104456" cy="2583764"/>
          </a:xfrm>
        </p:grpSpPr>
        <p:sp>
          <p:nvSpPr>
            <p:cNvPr id="23" name="角丸四角形 22"/>
            <p:cNvSpPr/>
            <p:nvPr/>
          </p:nvSpPr>
          <p:spPr>
            <a:xfrm>
              <a:off x="4700701" y="4041311"/>
              <a:ext cx="4104456" cy="2583764"/>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24" name="テキスト ボックス 23"/>
            <p:cNvSpPr txBox="1"/>
            <p:nvPr/>
          </p:nvSpPr>
          <p:spPr>
            <a:xfrm>
              <a:off x="4772709" y="4065258"/>
              <a:ext cx="3960440" cy="1754326"/>
            </a:xfrm>
            <a:prstGeom prst="rect">
              <a:avLst/>
            </a:prstGeom>
            <a:noFill/>
          </p:spPr>
          <p:txBody>
            <a:bodyPr wrap="square" rtlCol="0">
              <a:spAutoFit/>
            </a:bodyPr>
            <a:lstStyle/>
            <a:p>
              <a:r>
                <a:rPr lang="ja-JP" altLang="en-US" dirty="0" smtClean="0">
                  <a:latin typeface="HG丸ｺﾞｼｯｸM-PRO" panose="020F0600000000000000" pitchFamily="50" charset="-128"/>
                  <a:ea typeface="HG丸ｺﾞｼｯｸM-PRO" panose="020F0600000000000000" pitchFamily="50" charset="-128"/>
                </a:rPr>
                <a:t>ばめん</a:t>
              </a:r>
            </a:p>
            <a:p>
              <a:r>
                <a:rPr lang="ja-JP" altLang="en-US" sz="2400" dirty="0" smtClean="0">
                  <a:latin typeface="HG丸ｺﾞｼｯｸM-PRO" panose="020F0600000000000000" pitchFamily="50" charset="-128"/>
                  <a:ea typeface="HG丸ｺﾞｼｯｸM-PRO" panose="020F0600000000000000" pitchFamily="50" charset="-128"/>
                </a:rPr>
                <a:t>場面によっては、</a:t>
              </a:r>
            </a:p>
            <a:p>
              <a:r>
                <a:rPr lang="ja-JP" altLang="en-US" dirty="0" smtClean="0">
                  <a:latin typeface="HG丸ｺﾞｼｯｸM-PRO" panose="020F0600000000000000" pitchFamily="50" charset="-128"/>
                  <a:ea typeface="HG丸ｺﾞｼｯｸM-PRO" panose="020F0600000000000000" pitchFamily="50" charset="-128"/>
                </a:rPr>
                <a:t>しょめん　　ひつよう</a:t>
              </a:r>
            </a:p>
            <a:p>
              <a:r>
                <a:rPr lang="ja-JP" altLang="en-US" sz="2400" dirty="0" smtClean="0">
                  <a:latin typeface="HG丸ｺﾞｼｯｸM-PRO" panose="020F0600000000000000" pitchFamily="50" charset="-128"/>
                  <a:ea typeface="HG丸ｺﾞｼｯｸM-PRO" panose="020F0600000000000000" pitchFamily="50" charset="-128"/>
                </a:rPr>
                <a:t>書面が必要となる</a:t>
              </a:r>
            </a:p>
            <a:p>
              <a:r>
                <a:rPr lang="ja-JP" altLang="en-US" sz="2400" dirty="0">
                  <a:latin typeface="HG丸ｺﾞｼｯｸM-PRO" panose="020F0600000000000000" pitchFamily="50" charset="-128"/>
                  <a:ea typeface="HG丸ｺﾞｼｯｸM-PRO" panose="020F0600000000000000" pitchFamily="50" charset="-128"/>
                </a:rPr>
                <a:t>こと</a:t>
              </a:r>
              <a:r>
                <a:rPr lang="ja-JP" altLang="en-US" sz="2400" dirty="0" smtClean="0">
                  <a:latin typeface="HG丸ｺﾞｼｯｸM-PRO" panose="020F0600000000000000" pitchFamily="50" charset="-128"/>
                  <a:ea typeface="HG丸ｺﾞｼｯｸM-PRO" panose="020F0600000000000000" pitchFamily="50" charset="-128"/>
                </a:rPr>
                <a:t>もあります。</a:t>
              </a:r>
              <a:endParaRPr lang="en-US" altLang="ja-JP" sz="2400" dirty="0" smtClean="0">
                <a:latin typeface="HG丸ｺﾞｼｯｸM-PRO" panose="020F0600000000000000" pitchFamily="50" charset="-128"/>
                <a:ea typeface="HG丸ｺﾞｼｯｸM-PRO" panose="020F0600000000000000" pitchFamily="50" charset="-128"/>
              </a:endParaRPr>
            </a:p>
          </p:txBody>
        </p:sp>
        <p:pic>
          <p:nvPicPr>
            <p:cNvPr id="25" name="Picture 4" descr="G:\消費生活センター　消費者教育\イラストいろいろ\hanashiai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2313" y="4090219"/>
              <a:ext cx="1061057" cy="1061057"/>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グループ化 25"/>
            <p:cNvGrpSpPr/>
            <p:nvPr/>
          </p:nvGrpSpPr>
          <p:grpSpPr>
            <a:xfrm>
              <a:off x="4772709" y="5805264"/>
              <a:ext cx="1095435" cy="734455"/>
              <a:chOff x="4772709" y="5845812"/>
              <a:chExt cx="1095435" cy="734455"/>
            </a:xfrm>
          </p:grpSpPr>
          <p:sp>
            <p:nvSpPr>
              <p:cNvPr id="34" name="円/楕円 33"/>
              <p:cNvSpPr/>
              <p:nvPr/>
            </p:nvSpPr>
            <p:spPr>
              <a:xfrm>
                <a:off x="4772709" y="5877272"/>
                <a:ext cx="1095435" cy="70299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5004048" y="5845812"/>
                <a:ext cx="864096" cy="707886"/>
              </a:xfrm>
              <a:prstGeom prst="rect">
                <a:avLst/>
              </a:prstGeom>
              <a:noFill/>
            </p:spPr>
            <p:txBody>
              <a:bodyPr wrap="square" rtlCol="0">
                <a:spAutoFit/>
              </a:bodyPr>
              <a:lstStyle/>
              <a:p>
                <a:r>
                  <a:rPr lang="ja-JP" altLang="en-US" sz="2000" dirty="0">
                    <a:latin typeface="HGPｺﾞｼｯｸE" pitchFamily="50" charset="-128"/>
                    <a:ea typeface="HGPｺﾞｼｯｸE" pitchFamily="50" charset="-128"/>
                  </a:rPr>
                  <a:t>保証契約</a:t>
                </a:r>
                <a:endParaRPr kumimoji="1" lang="ja-JP" altLang="en-US" sz="2000" dirty="0">
                  <a:latin typeface="HGPｺﾞｼｯｸE" pitchFamily="50" charset="-128"/>
                  <a:ea typeface="HGPｺﾞｼｯｸE" pitchFamily="50" charset="-128"/>
                </a:endParaRPr>
              </a:p>
            </p:txBody>
          </p:sp>
        </p:grpSp>
        <p:grpSp>
          <p:nvGrpSpPr>
            <p:cNvPr id="28" name="グループ化 27"/>
            <p:cNvGrpSpPr/>
            <p:nvPr/>
          </p:nvGrpSpPr>
          <p:grpSpPr>
            <a:xfrm>
              <a:off x="6020544" y="5805264"/>
              <a:ext cx="1095435" cy="734455"/>
              <a:chOff x="4772709" y="5845812"/>
              <a:chExt cx="1095435" cy="734455"/>
            </a:xfrm>
          </p:grpSpPr>
          <p:sp>
            <p:nvSpPr>
              <p:cNvPr id="32" name="円/楕円 31"/>
              <p:cNvSpPr/>
              <p:nvPr/>
            </p:nvSpPr>
            <p:spPr>
              <a:xfrm>
                <a:off x="4772709" y="5877272"/>
                <a:ext cx="1095435" cy="702995"/>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5004048" y="5845812"/>
                <a:ext cx="864096" cy="707886"/>
              </a:xfrm>
              <a:prstGeom prst="rect">
                <a:avLst/>
              </a:prstGeom>
              <a:noFill/>
            </p:spPr>
            <p:txBody>
              <a:bodyPr wrap="square" rtlCol="0">
                <a:spAutoFit/>
              </a:bodyPr>
              <a:lstStyle/>
              <a:p>
                <a:r>
                  <a:rPr lang="ja-JP" altLang="en-US" sz="2000" dirty="0" smtClean="0">
                    <a:latin typeface="HGPｺﾞｼｯｸE" pitchFamily="50" charset="-128"/>
                    <a:ea typeface="HGPｺﾞｼｯｸE" pitchFamily="50" charset="-128"/>
                  </a:rPr>
                  <a:t>訪問販売</a:t>
                </a:r>
                <a:endParaRPr kumimoji="1" lang="ja-JP" altLang="en-US" sz="2000" dirty="0">
                  <a:latin typeface="HGPｺﾞｼｯｸE" pitchFamily="50" charset="-128"/>
                  <a:ea typeface="HGPｺﾞｼｯｸE" pitchFamily="50" charset="-128"/>
                </a:endParaRPr>
              </a:p>
            </p:txBody>
          </p:sp>
        </p:grpSp>
        <p:grpSp>
          <p:nvGrpSpPr>
            <p:cNvPr id="29" name="グループ化 28"/>
            <p:cNvGrpSpPr/>
            <p:nvPr/>
          </p:nvGrpSpPr>
          <p:grpSpPr>
            <a:xfrm>
              <a:off x="7396551" y="5797397"/>
              <a:ext cx="1095435" cy="734455"/>
              <a:chOff x="4772709" y="5845812"/>
              <a:chExt cx="1095435" cy="734455"/>
            </a:xfrm>
          </p:grpSpPr>
          <p:sp>
            <p:nvSpPr>
              <p:cNvPr id="30" name="円/楕円 29"/>
              <p:cNvSpPr/>
              <p:nvPr/>
            </p:nvSpPr>
            <p:spPr>
              <a:xfrm>
                <a:off x="4772709" y="5877272"/>
                <a:ext cx="1095435" cy="702995"/>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5004048" y="5845812"/>
                <a:ext cx="864096" cy="707886"/>
              </a:xfrm>
              <a:prstGeom prst="rect">
                <a:avLst/>
              </a:prstGeom>
              <a:noFill/>
            </p:spPr>
            <p:txBody>
              <a:bodyPr wrap="square" rtlCol="0">
                <a:spAutoFit/>
              </a:bodyPr>
              <a:lstStyle/>
              <a:p>
                <a:r>
                  <a:rPr lang="ja-JP" altLang="en-US" sz="2000" dirty="0" smtClean="0">
                    <a:latin typeface="HGPｺﾞｼｯｸE" pitchFamily="50" charset="-128"/>
                    <a:ea typeface="HGPｺﾞｼｯｸE" pitchFamily="50" charset="-128"/>
                  </a:rPr>
                  <a:t>ﾏﾙﾁ商法</a:t>
                </a:r>
                <a:endParaRPr kumimoji="1" lang="ja-JP" altLang="en-US" sz="2000" dirty="0">
                  <a:latin typeface="HGPｺﾞｼｯｸE" pitchFamily="50" charset="-128"/>
                  <a:ea typeface="HGPｺﾞｼｯｸE" pitchFamily="50" charset="-128"/>
                </a:endParaRPr>
              </a:p>
            </p:txBody>
          </p:sp>
        </p:grpSp>
      </p:grpSp>
      <p:sp>
        <p:nvSpPr>
          <p:cNvPr id="36" name="横巻き 35"/>
          <p:cNvSpPr/>
          <p:nvPr/>
        </p:nvSpPr>
        <p:spPr>
          <a:xfrm>
            <a:off x="871833" y="2959734"/>
            <a:ext cx="7825839" cy="1721596"/>
          </a:xfrm>
          <a:prstGeom prst="horizontalScroll">
            <a:avLst/>
          </a:prstGeom>
          <a:solidFill>
            <a:srgbClr val="FFFF00"/>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srgbClr val="FF0000"/>
                </a:solidFill>
                <a:latin typeface="HG丸ｺﾞｼｯｸM-PRO" pitchFamily="50" charset="-128"/>
                <a:ea typeface="HG丸ｺﾞｼｯｸM-PRO" pitchFamily="50" charset="-128"/>
              </a:rPr>
              <a:t>　　　ほうてき　　せきにん　　　　　　やくそく</a:t>
            </a:r>
          </a:p>
          <a:p>
            <a:pPr algn="ctr" eaLnBrk="0" fontAlgn="base" hangingPunct="0">
              <a:spcBef>
                <a:spcPct val="0"/>
              </a:spcBef>
              <a:spcAft>
                <a:spcPct val="0"/>
              </a:spcAft>
            </a:pPr>
            <a:r>
              <a:rPr lang="ja-JP" altLang="en-US" sz="3600" dirty="0">
                <a:solidFill>
                  <a:srgbClr val="FF0000"/>
                </a:solidFill>
                <a:latin typeface="HGS創英角ﾎﾟｯﾌﾟ体" pitchFamily="50" charset="-128"/>
                <a:ea typeface="HGS創英角ﾎﾟｯﾌﾟ体" pitchFamily="50" charset="-128"/>
              </a:rPr>
              <a:t>法的</a:t>
            </a:r>
            <a:r>
              <a:rPr lang="ja-JP" altLang="en-US" sz="3600" dirty="0" smtClean="0">
                <a:solidFill>
                  <a:srgbClr val="FF0000"/>
                </a:solidFill>
                <a:latin typeface="HGS創英角ﾎﾟｯﾌﾟ体" pitchFamily="50" charset="-128"/>
                <a:ea typeface="HGS創英角ﾎﾟｯﾌﾟ体" pitchFamily="50" charset="-128"/>
              </a:rPr>
              <a:t>な責任のある約束です</a:t>
            </a:r>
            <a:r>
              <a:rPr lang="ja-JP" altLang="en-US" sz="3600" dirty="0">
                <a:solidFill>
                  <a:srgbClr val="FF0000"/>
                </a:solidFill>
                <a:latin typeface="HGS創英角ﾎﾟｯﾌﾟ体" pitchFamily="50" charset="-128"/>
                <a:ea typeface="HGS創英角ﾎﾟｯﾌﾟ体" pitchFamily="50" charset="-128"/>
              </a:rPr>
              <a:t>。</a:t>
            </a:r>
            <a:endParaRPr lang="ja-JP" altLang="en-US" sz="3600" dirty="0" smtClean="0">
              <a:solidFill>
                <a:srgbClr val="FF0000"/>
              </a:solidFill>
              <a:latin typeface="HGS創英角ﾎﾟｯﾌﾟ体" pitchFamily="50" charset="-128"/>
              <a:ea typeface="HGS創英角ﾎﾟｯﾌﾟ体" pitchFamily="50" charset="-128"/>
            </a:endParaRPr>
          </a:p>
          <a:p>
            <a:pPr algn="ctr" eaLnBrk="0" fontAlgn="base" hangingPunct="0">
              <a:spcBef>
                <a:spcPct val="0"/>
              </a:spcBef>
              <a:spcAft>
                <a:spcPct val="0"/>
              </a:spcAft>
            </a:pPr>
            <a:endParaRPr lang="ja-JP" altLang="en-US" sz="1100" dirty="0">
              <a:solidFill>
                <a:srgbClr val="FF0000"/>
              </a:solidFill>
              <a:latin typeface="HGS創英角ﾎﾟｯﾌﾟ体" pitchFamily="50" charset="-128"/>
              <a:ea typeface="HGS創英角ﾎﾟｯﾌﾟ体" pitchFamily="50" charset="-128"/>
            </a:endParaRPr>
          </a:p>
        </p:txBody>
      </p:sp>
      <p:sp>
        <p:nvSpPr>
          <p:cNvPr id="2" name="フッター プレースホルダー 1"/>
          <p:cNvSpPr>
            <a:spLocks noGrp="1"/>
          </p:cNvSpPr>
          <p:nvPr>
            <p:ph type="ftr" sz="quarter" idx="11"/>
          </p:nvPr>
        </p:nvSpPr>
        <p:spPr>
          <a:xfrm>
            <a:off x="6444208" y="6547941"/>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17715388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80512"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smtClean="0">
                <a:solidFill>
                  <a:prstClr val="black"/>
                </a:solidFill>
                <a:latin typeface="HGPｺﾞｼｯｸE" panose="020B0900000000000000" pitchFamily="50" charset="-128"/>
                <a:ea typeface="HGPｺﾞｼｯｸE" panose="020B0900000000000000" pitchFamily="50" charset="-128"/>
              </a:rPr>
              <a:t>　　 　　　　　けいやく　　　　　　　　　　　じゆう　　　　　　　　　　　　　　</a:t>
            </a:r>
          </a:p>
          <a:p>
            <a:pPr eaLnBrk="0" fontAlgn="base" hangingPunct="0">
              <a:spcBef>
                <a:spcPct val="0"/>
              </a:spcBef>
              <a:spcAft>
                <a:spcPct val="0"/>
              </a:spcAft>
            </a:pPr>
            <a:r>
              <a:rPr lang="ja-JP" altLang="en-US" sz="4000" dirty="0" smtClean="0">
                <a:solidFill>
                  <a:prstClr val="black"/>
                </a:solidFill>
                <a:latin typeface="HGPｺﾞｼｯｸE" panose="020B0900000000000000" pitchFamily="50" charset="-128"/>
                <a:ea typeface="HGPｺﾞｼｯｸE" panose="020B0900000000000000" pitchFamily="50" charset="-128"/>
              </a:rPr>
              <a:t>　★　契約の</a:t>
            </a:r>
            <a:r>
              <a:rPr lang="en-US" altLang="ja-JP" sz="4000" dirty="0" smtClean="0">
                <a:solidFill>
                  <a:prstClr val="black"/>
                </a:solidFill>
                <a:latin typeface="HGPｺﾞｼｯｸE" panose="020B0900000000000000" pitchFamily="50" charset="-128"/>
                <a:ea typeface="HGPｺﾞｼｯｸE" panose="020B0900000000000000" pitchFamily="50" charset="-128"/>
              </a:rPr>
              <a:t>4</a:t>
            </a:r>
            <a:r>
              <a:rPr lang="ja-JP" altLang="en-US" sz="4000" dirty="0" err="1" smtClean="0">
                <a:solidFill>
                  <a:prstClr val="black"/>
                </a:solidFill>
                <a:latin typeface="HGPｺﾞｼｯｸE" panose="020B0900000000000000" pitchFamily="50" charset="-128"/>
                <a:ea typeface="HGPｺﾞｼｯｸE" panose="020B0900000000000000" pitchFamily="50" charset="-128"/>
              </a:rPr>
              <a:t>つの</a:t>
            </a:r>
            <a:r>
              <a:rPr lang="ja-JP" altLang="en-US" sz="4000" dirty="0" smtClean="0">
                <a:solidFill>
                  <a:prstClr val="black"/>
                </a:solidFill>
                <a:latin typeface="HGPｺﾞｼｯｸE" panose="020B0900000000000000" pitchFamily="50" charset="-128"/>
                <a:ea typeface="HGPｺﾞｼｯｸE" panose="020B0900000000000000" pitchFamily="50" charset="-128"/>
              </a:rPr>
              <a:t>自由</a:t>
            </a:r>
            <a:r>
              <a:rPr lang="en-US" altLang="ja-JP" sz="4000" dirty="0" smtClean="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23" name="角丸四角形 22"/>
          <p:cNvSpPr/>
          <p:nvPr/>
        </p:nvSpPr>
        <p:spPr>
          <a:xfrm>
            <a:off x="251520" y="1183979"/>
            <a:ext cx="4104456" cy="25837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24" name="角丸四角形 23"/>
          <p:cNvSpPr/>
          <p:nvPr/>
        </p:nvSpPr>
        <p:spPr>
          <a:xfrm>
            <a:off x="4716016" y="1120402"/>
            <a:ext cx="4104456" cy="258376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25" name="角丸四角形 24"/>
          <p:cNvSpPr/>
          <p:nvPr/>
        </p:nvSpPr>
        <p:spPr>
          <a:xfrm>
            <a:off x="4700701" y="4041311"/>
            <a:ext cx="4104456" cy="2583764"/>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26" name="角丸四角形 25"/>
          <p:cNvSpPr/>
          <p:nvPr/>
        </p:nvSpPr>
        <p:spPr>
          <a:xfrm>
            <a:off x="350911" y="4041311"/>
            <a:ext cx="4104456" cy="2583764"/>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pic>
        <p:nvPicPr>
          <p:cNvPr id="28" name="図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196" y="2398963"/>
            <a:ext cx="1368780" cy="1368780"/>
          </a:xfrm>
          <a:prstGeom prst="rect">
            <a:avLst/>
          </a:prstGeom>
        </p:spPr>
      </p:pic>
      <p:sp>
        <p:nvSpPr>
          <p:cNvPr id="29" name="正方形/長方形 28"/>
          <p:cNvSpPr/>
          <p:nvPr/>
        </p:nvSpPr>
        <p:spPr>
          <a:xfrm>
            <a:off x="408628" y="1368646"/>
            <a:ext cx="3731952" cy="938719"/>
          </a:xfrm>
          <a:prstGeom prst="rect">
            <a:avLst/>
          </a:prstGeom>
        </p:spPr>
        <p:txBody>
          <a:bodyPr wrap="square">
            <a:spAutoFit/>
          </a:bodyPr>
          <a:lstStyle/>
          <a:p>
            <a:pPr lvl="0" eaLnBrk="0" fontAlgn="base" hangingPunct="0">
              <a:spcBef>
                <a:spcPts val="600"/>
              </a:spcBef>
              <a:spcAft>
                <a:spcPct val="0"/>
              </a:spcAft>
              <a:buClr>
                <a:srgbClr val="FE8637"/>
              </a:buClr>
              <a:buSzPct val="70000"/>
              <a:defRPr/>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けいやくていけつ　じゆう</a:t>
            </a:r>
          </a:p>
          <a:p>
            <a:pPr lvl="0" eaLnBrk="0" fontAlgn="base" hangingPunct="0">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①契約締結の自由</a:t>
            </a:r>
            <a:endParaRPr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35" name="Picture 2" descr="ピストルポーズのイラスト（男性）"/>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030" y="5097514"/>
            <a:ext cx="1375479" cy="1375479"/>
          </a:xfrm>
          <a:prstGeom prst="rect">
            <a:avLst/>
          </a:prstGeom>
          <a:noFill/>
          <a:extLst>
            <a:ext uri="{909E8E84-426E-40DD-AFC4-6F175D3DCCD1}">
              <a14:hiddenFill xmlns:a14="http://schemas.microsoft.com/office/drawing/2010/main">
                <a:solidFill>
                  <a:srgbClr val="FFFFFF"/>
                </a:solidFill>
              </a14:hiddenFill>
            </a:ext>
          </a:extLst>
        </p:spPr>
      </p:pic>
      <p:sp>
        <p:nvSpPr>
          <p:cNvPr id="37" name="正方形/長方形 36"/>
          <p:cNvSpPr/>
          <p:nvPr/>
        </p:nvSpPr>
        <p:spPr>
          <a:xfrm>
            <a:off x="4710213" y="1357994"/>
            <a:ext cx="4161149" cy="938719"/>
          </a:xfrm>
          <a:prstGeom prst="rect">
            <a:avLst/>
          </a:prstGeom>
        </p:spPr>
        <p:txBody>
          <a:bodyPr wrap="square">
            <a:spAutoFit/>
          </a:bodyPr>
          <a:lstStyle/>
          <a:p>
            <a:pPr lvl="0" eaLnBrk="0" fontAlgn="base" hangingPunct="0">
              <a:spcBef>
                <a:spcPts val="600"/>
              </a:spcBef>
              <a:spcAft>
                <a:spcPct val="0"/>
              </a:spcAft>
              <a:buClr>
                <a:srgbClr val="FE8637"/>
              </a:buClr>
              <a:buSzPct val="70000"/>
              <a:defRPr/>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あいてかたせんたく　　じゆう</a:t>
            </a:r>
          </a:p>
          <a:p>
            <a:pPr lvl="0" eaLnBrk="0" fontAlgn="base" hangingPunct="0">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②相手方選択の自由</a:t>
            </a:r>
            <a:endParaRPr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9" name="正方形/長方形 38"/>
          <p:cNvSpPr/>
          <p:nvPr/>
        </p:nvSpPr>
        <p:spPr>
          <a:xfrm>
            <a:off x="561028" y="4111670"/>
            <a:ext cx="3731952" cy="938719"/>
          </a:xfrm>
          <a:prstGeom prst="rect">
            <a:avLst/>
          </a:prstGeom>
        </p:spPr>
        <p:txBody>
          <a:bodyPr wrap="square">
            <a:spAutoFit/>
          </a:bodyPr>
          <a:lstStyle/>
          <a:p>
            <a:pPr lvl="0" eaLnBrk="0" fontAlgn="base" hangingPunct="0">
              <a:spcBef>
                <a:spcPts val="600"/>
              </a:spcBef>
              <a:spcAft>
                <a:spcPct val="0"/>
              </a:spcAft>
              <a:buClr>
                <a:srgbClr val="FE8637"/>
              </a:buClr>
              <a:buSzPct val="70000"/>
              <a:defRPr/>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ないようけってい　じゆう</a:t>
            </a:r>
          </a:p>
          <a:p>
            <a:pPr lvl="0" eaLnBrk="0" fontAlgn="base" hangingPunct="0">
              <a:spcBef>
                <a:spcPts val="600"/>
              </a:spcBef>
              <a:spcAft>
                <a:spcPct val="0"/>
              </a:spcAft>
              <a:buClr>
                <a:srgbClr val="FE8637"/>
              </a:buClr>
              <a:buSzPct val="70000"/>
              <a:defRPr/>
            </a:pPr>
            <a:r>
              <a:rPr lang="ja-JP" altLang="en-US" sz="3200" dirty="0">
                <a:solidFill>
                  <a:prstClr val="black"/>
                </a:solidFill>
                <a:latin typeface="HG丸ｺﾞｼｯｸM-PRO" panose="020F0600000000000000" pitchFamily="50" charset="-128"/>
                <a:ea typeface="HG丸ｺﾞｼｯｸM-PRO" panose="020F0600000000000000" pitchFamily="50" charset="-128"/>
              </a:rPr>
              <a:t>③</a:t>
            </a: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内容決定の自由</a:t>
            </a:r>
            <a:endParaRPr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40" name="正方形/長方形 39"/>
          <p:cNvSpPr/>
          <p:nvPr/>
        </p:nvSpPr>
        <p:spPr>
          <a:xfrm>
            <a:off x="4875347" y="4041312"/>
            <a:ext cx="3731952" cy="938719"/>
          </a:xfrm>
          <a:prstGeom prst="rect">
            <a:avLst/>
          </a:prstGeom>
        </p:spPr>
        <p:txBody>
          <a:bodyPr wrap="square">
            <a:spAutoFit/>
          </a:bodyPr>
          <a:lstStyle/>
          <a:p>
            <a:pPr lvl="0" eaLnBrk="0" fontAlgn="base" hangingPunct="0">
              <a:spcBef>
                <a:spcPts val="600"/>
              </a:spcBef>
              <a:spcAft>
                <a:spcPct val="0"/>
              </a:spcAft>
              <a:buClr>
                <a:srgbClr val="FE8637"/>
              </a:buClr>
              <a:buSzPct val="70000"/>
              <a:defRPr/>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dirty="0" err="1" smtClean="0">
                <a:solidFill>
                  <a:prstClr val="black"/>
                </a:solidFill>
                <a:latin typeface="HG丸ｺﾞｼｯｸM-PRO" panose="020F0600000000000000" pitchFamily="50" charset="-128"/>
                <a:ea typeface="HG丸ｺﾞｼｯｸM-PRO" panose="020F0600000000000000" pitchFamily="50" charset="-128"/>
              </a:rPr>
              <a:t>けい</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やく</a:t>
            </a:r>
            <a:r>
              <a:rPr lang="ja-JP" altLang="en-US" dirty="0">
                <a:solidFill>
                  <a:prstClr val="black"/>
                </a:solidFill>
                <a:latin typeface="HG丸ｺﾞｼｯｸM-PRO" panose="020F0600000000000000" pitchFamily="50" charset="-128"/>
                <a:ea typeface="HG丸ｺﾞｼｯｸM-PRO" panose="020F0600000000000000" pitchFamily="50" charset="-128"/>
              </a:rPr>
              <a:t>ほうほう</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　じゆう</a:t>
            </a:r>
          </a:p>
          <a:p>
            <a:pPr lvl="0" eaLnBrk="0" fontAlgn="base" hangingPunct="0">
              <a:spcBef>
                <a:spcPts val="600"/>
              </a:spcBef>
              <a:spcAft>
                <a:spcPct val="0"/>
              </a:spcAft>
              <a:buClr>
                <a:srgbClr val="FE8637"/>
              </a:buClr>
              <a:buSzPct val="70000"/>
              <a:defRPr/>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④契約方式の自由</a:t>
            </a:r>
            <a:endParaRPr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827584" y="2636914"/>
            <a:ext cx="2016224" cy="1015663"/>
          </a:xfrm>
          <a:prstGeom prst="rect">
            <a:avLst/>
          </a:prstGeom>
          <a:noFill/>
        </p:spPr>
        <p:txBody>
          <a:bodyPr wrap="square" rtlCol="0">
            <a:spAutoFit/>
          </a:bodyPr>
          <a:lstStyle/>
          <a:p>
            <a:r>
              <a:rPr kumimoji="1" lang="ja-JP" altLang="en-US" sz="1200" dirty="0" smtClean="0"/>
              <a:t>けいやく　</a:t>
            </a:r>
          </a:p>
          <a:p>
            <a:r>
              <a:rPr kumimoji="1" lang="ja-JP" altLang="en-US" dirty="0" smtClean="0"/>
              <a:t>契約を</a:t>
            </a:r>
            <a:r>
              <a:rPr lang="ja-JP" altLang="en-US" dirty="0"/>
              <a:t>する</a:t>
            </a:r>
            <a:r>
              <a:rPr kumimoji="1" lang="ja-JP" altLang="en-US" dirty="0" smtClean="0"/>
              <a:t>か</a:t>
            </a:r>
          </a:p>
          <a:p>
            <a:r>
              <a:rPr lang="ja-JP" altLang="en-US" sz="1200" dirty="0"/>
              <a:t>　</a:t>
            </a:r>
            <a:r>
              <a:rPr lang="ja-JP" altLang="en-US" sz="1200" dirty="0" smtClean="0"/>
              <a:t>　　　　　　　じゆう</a:t>
            </a:r>
            <a:endParaRPr kumimoji="1" lang="ja-JP" altLang="en-US" sz="1200" dirty="0" smtClean="0"/>
          </a:p>
          <a:p>
            <a:r>
              <a:rPr kumimoji="1" lang="ja-JP" altLang="en-US" dirty="0" smtClean="0"/>
              <a:t>どうかは自由</a:t>
            </a:r>
            <a:endParaRPr kumimoji="1" lang="ja-JP" altLang="en-US" dirty="0"/>
          </a:p>
        </p:txBody>
      </p:sp>
      <p:sp>
        <p:nvSpPr>
          <p:cNvPr id="41" name="テキスト ボックス 40"/>
          <p:cNvSpPr txBox="1"/>
          <p:nvPr/>
        </p:nvSpPr>
        <p:spPr>
          <a:xfrm>
            <a:off x="5106142" y="2661371"/>
            <a:ext cx="2346179" cy="553998"/>
          </a:xfrm>
          <a:prstGeom prst="rect">
            <a:avLst/>
          </a:prstGeom>
          <a:noFill/>
        </p:spPr>
        <p:txBody>
          <a:bodyPr wrap="square" rtlCol="0">
            <a:spAutoFit/>
          </a:bodyPr>
          <a:lstStyle/>
          <a:p>
            <a:r>
              <a:rPr lang="ja-JP" altLang="en-US" sz="1200" dirty="0" smtClean="0"/>
              <a:t>だれ　　　　　　　　　　じゆう</a:t>
            </a:r>
            <a:endParaRPr kumimoji="1" lang="ja-JP" altLang="en-US" sz="1200" dirty="0" smtClean="0"/>
          </a:p>
          <a:p>
            <a:r>
              <a:rPr kumimoji="1" lang="ja-JP" altLang="en-US" dirty="0" smtClean="0"/>
              <a:t>誰と</a:t>
            </a:r>
            <a:r>
              <a:rPr lang="ja-JP" altLang="en-US" dirty="0"/>
              <a:t>する</a:t>
            </a:r>
            <a:r>
              <a:rPr kumimoji="1" lang="ja-JP" altLang="en-US" dirty="0" smtClean="0"/>
              <a:t>かは自由</a:t>
            </a:r>
            <a:endParaRPr kumimoji="1" lang="ja-JP" altLang="en-US" dirty="0"/>
          </a:p>
        </p:txBody>
      </p:sp>
      <p:sp>
        <p:nvSpPr>
          <p:cNvPr id="42" name="テキスト ボックス 41"/>
          <p:cNvSpPr txBox="1"/>
          <p:nvPr/>
        </p:nvSpPr>
        <p:spPr>
          <a:xfrm>
            <a:off x="2050917" y="5097514"/>
            <a:ext cx="2505036" cy="1477328"/>
          </a:xfrm>
          <a:prstGeom prst="rect">
            <a:avLst/>
          </a:prstGeom>
          <a:noFill/>
        </p:spPr>
        <p:txBody>
          <a:bodyPr wrap="square" rtlCol="0">
            <a:spAutoFit/>
          </a:bodyPr>
          <a:lstStyle/>
          <a:p>
            <a:r>
              <a:rPr kumimoji="1" lang="ja-JP" altLang="en-US" sz="1200" dirty="0" smtClean="0"/>
              <a:t>　　　　　　　　　　けいやく</a:t>
            </a:r>
          </a:p>
          <a:p>
            <a:r>
              <a:rPr kumimoji="1" lang="ja-JP" altLang="en-US" dirty="0" smtClean="0"/>
              <a:t>どのような契約を</a:t>
            </a:r>
          </a:p>
          <a:p>
            <a:r>
              <a:rPr kumimoji="1" lang="ja-JP" altLang="en-US" sz="1200" dirty="0" smtClean="0"/>
              <a:t>　　　　　　　　　　じょうけん</a:t>
            </a:r>
          </a:p>
          <a:p>
            <a:r>
              <a:rPr kumimoji="1" lang="ja-JP" altLang="en-US" dirty="0" smtClean="0"/>
              <a:t>どのような条件で</a:t>
            </a:r>
          </a:p>
          <a:p>
            <a:r>
              <a:rPr kumimoji="1" lang="ja-JP" altLang="en-US" sz="1200" dirty="0" smtClean="0"/>
              <a:t>　　　　　</a:t>
            </a:r>
            <a:r>
              <a:rPr lang="ja-JP" altLang="en-US" sz="1200" dirty="0" smtClean="0"/>
              <a:t> </a:t>
            </a:r>
            <a:r>
              <a:rPr kumimoji="1" lang="ja-JP" altLang="en-US" sz="1200" dirty="0" smtClean="0"/>
              <a:t>　　　　じゆう</a:t>
            </a:r>
          </a:p>
          <a:p>
            <a:r>
              <a:rPr lang="ja-JP" altLang="en-US" dirty="0"/>
              <a:t>する</a:t>
            </a:r>
            <a:r>
              <a:rPr kumimoji="1" lang="ja-JP" altLang="en-US" dirty="0" smtClean="0"/>
              <a:t>かは自由</a:t>
            </a:r>
            <a:endParaRPr kumimoji="1" lang="ja-JP" altLang="en-US" dirty="0"/>
          </a:p>
        </p:txBody>
      </p:sp>
      <p:sp>
        <p:nvSpPr>
          <p:cNvPr id="43" name="テキスト ボックス 42"/>
          <p:cNvSpPr txBox="1"/>
          <p:nvPr/>
        </p:nvSpPr>
        <p:spPr>
          <a:xfrm>
            <a:off x="6262083" y="5242087"/>
            <a:ext cx="2505036" cy="1015663"/>
          </a:xfrm>
          <a:prstGeom prst="rect">
            <a:avLst/>
          </a:prstGeom>
          <a:noFill/>
        </p:spPr>
        <p:txBody>
          <a:bodyPr wrap="square" rtlCol="0">
            <a:spAutoFit/>
          </a:bodyPr>
          <a:lstStyle/>
          <a:p>
            <a:r>
              <a:rPr kumimoji="1" lang="ja-JP" altLang="en-US" sz="1200" dirty="0" smtClean="0"/>
              <a:t>けいやく　　けいしき</a:t>
            </a:r>
          </a:p>
          <a:p>
            <a:r>
              <a:rPr kumimoji="1" lang="ja-JP" altLang="en-US" dirty="0" smtClean="0"/>
              <a:t>契約の形式は、</a:t>
            </a:r>
          </a:p>
          <a:p>
            <a:r>
              <a:rPr kumimoji="1" lang="ja-JP" altLang="en-US" sz="1200" dirty="0" smtClean="0"/>
              <a:t>こうとう　　　　しょめん</a:t>
            </a:r>
          </a:p>
          <a:p>
            <a:r>
              <a:rPr kumimoji="1" lang="ja-JP" altLang="en-US" dirty="0" smtClean="0"/>
              <a:t>口頭でも書面でも　</a:t>
            </a:r>
            <a:r>
              <a:rPr kumimoji="1" lang="en-US" altLang="ja-JP" dirty="0" smtClean="0"/>
              <a:t>OK</a:t>
            </a:r>
            <a:endParaRPr kumimoji="1" lang="ja-JP" altLang="en-US" dirty="0"/>
          </a:p>
        </p:txBody>
      </p:sp>
      <p:pic>
        <p:nvPicPr>
          <p:cNvPr id="5" name="Picture 2" descr="G:\消費生活センター　消費者教育\イラストいろいろ\hanko_natsuin_man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5101" y="5097514"/>
            <a:ext cx="1309061" cy="130906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消費生活センター　消費者教育\イラストいろいろ\yubikiri_coupl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4290" y="2160219"/>
            <a:ext cx="1443011" cy="1443011"/>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a:xfrm>
            <a:off x="6437995" y="6542198"/>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8375031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3" y="4568851"/>
            <a:ext cx="3476589" cy="3237573"/>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0" y="2689"/>
            <a:ext cx="9180512"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smtClean="0">
                <a:solidFill>
                  <a:prstClr val="black"/>
                </a:solidFill>
                <a:latin typeface="HGPｺﾞｼｯｸE" panose="020B0900000000000000" pitchFamily="50" charset="-128"/>
                <a:ea typeface="HGPｺﾞｼｯｸE" panose="020B0900000000000000" pitchFamily="50" charset="-128"/>
              </a:rPr>
              <a:t>★こんなときどうする</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3200" dirty="0" smtClean="0">
                <a:solidFill>
                  <a:prstClr val="black"/>
                </a:solidFill>
                <a:latin typeface="HGPｺﾞｼｯｸE" panose="020B0900000000000000" pitchFamily="50" charset="-128"/>
                <a:ea typeface="HGPｺﾞｼｯｸE" panose="020B0900000000000000" pitchFamily="50" charset="-128"/>
              </a:rPr>
              <a:t>未成年者の契約</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pic>
        <p:nvPicPr>
          <p:cNvPr id="10" name="Picture 2" descr="G:\キャッフィー\caffy_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9567" y="4266727"/>
            <a:ext cx="1562123" cy="2210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KINGSTON\くらしの一日講座\イラストいろいろ\game_social_sns_tsukare_money_tim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267515"/>
            <a:ext cx="2657450" cy="2657450"/>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3419872" y="1201621"/>
            <a:ext cx="5544616" cy="272334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3563888" y="1484784"/>
            <a:ext cx="5256584" cy="1938992"/>
          </a:xfrm>
          <a:prstGeom prst="rect">
            <a:avLst/>
          </a:prstGeom>
          <a:noFill/>
        </p:spPr>
        <p:txBody>
          <a:bodyPr wrap="square" rtlCol="0">
            <a:spAutoFit/>
          </a:bodyPr>
          <a:lstStyle/>
          <a:p>
            <a:r>
              <a:rPr kumimoji="1" lang="ja-JP" altLang="en-US" sz="2400" dirty="0" smtClean="0">
                <a:latin typeface="HG丸ｺﾞｼｯｸM-PRO" panose="020F0600000000000000" pitchFamily="50" charset="-128"/>
                <a:ea typeface="HG丸ｺﾞｼｯｸM-PRO" panose="020F0600000000000000" pitchFamily="50" charset="-128"/>
              </a:rPr>
              <a:t>中学</a:t>
            </a:r>
            <a:r>
              <a:rPr kumimoji="1" lang="en-US" altLang="ja-JP" sz="2400" dirty="0" smtClean="0">
                <a:latin typeface="HG丸ｺﾞｼｯｸM-PRO" panose="020F0600000000000000" pitchFamily="50" charset="-128"/>
                <a:ea typeface="HG丸ｺﾞｼｯｸM-PRO" panose="020F0600000000000000" pitchFamily="50" charset="-128"/>
              </a:rPr>
              <a:t>2</a:t>
            </a:r>
            <a:r>
              <a:rPr kumimoji="1" lang="ja-JP" altLang="en-US" sz="2400" dirty="0" smtClean="0">
                <a:latin typeface="HG丸ｺﾞｼｯｸM-PRO" panose="020F0600000000000000" pitchFamily="50" charset="-128"/>
                <a:ea typeface="HG丸ｺﾞｼｯｸM-PRO" panose="020F0600000000000000" pitchFamily="50" charset="-128"/>
              </a:rPr>
              <a:t>年生</a:t>
            </a:r>
          </a:p>
          <a:p>
            <a:r>
              <a:rPr lang="ja-JP" altLang="en-US" sz="2400" dirty="0" smtClean="0">
                <a:latin typeface="HG丸ｺﾞｼｯｸM-PRO" panose="020F0600000000000000" pitchFamily="50" charset="-128"/>
                <a:ea typeface="HG丸ｺﾞｼｯｸM-PRO" panose="020F0600000000000000" pitchFamily="50" charset="-128"/>
              </a:rPr>
              <a:t>オンラインゲームで、夢中になって、</a:t>
            </a:r>
          </a:p>
          <a:p>
            <a:r>
              <a:rPr lang="ja-JP" altLang="en-US" sz="2400" dirty="0">
                <a:latin typeface="HG丸ｺﾞｼｯｸM-PRO" panose="020F0600000000000000" pitchFamily="50" charset="-128"/>
                <a:ea typeface="HG丸ｺﾞｼｯｸM-PRO" panose="020F0600000000000000" pitchFamily="50" charset="-128"/>
              </a:rPr>
              <a:t>親</a:t>
            </a:r>
            <a:r>
              <a:rPr lang="ja-JP" altLang="en-US" sz="2400" dirty="0" smtClean="0">
                <a:latin typeface="HG丸ｺﾞｼｯｸM-PRO" panose="020F0600000000000000" pitchFamily="50" charset="-128"/>
                <a:ea typeface="HG丸ｺﾞｼｯｸM-PRO" panose="020F0600000000000000" pitchFamily="50" charset="-128"/>
              </a:rPr>
              <a:t>のクレジットカードでアイテムを</a:t>
            </a:r>
          </a:p>
          <a:p>
            <a:r>
              <a:rPr kumimoji="1" lang="en-US" altLang="ja-JP" sz="2400" dirty="0" smtClean="0">
                <a:latin typeface="HG丸ｺﾞｼｯｸM-PRO" panose="020F0600000000000000" pitchFamily="50" charset="-128"/>
                <a:ea typeface="HG丸ｺﾞｼｯｸM-PRO" panose="020F0600000000000000" pitchFamily="50" charset="-128"/>
              </a:rPr>
              <a:t>5</a:t>
            </a:r>
            <a:r>
              <a:rPr kumimoji="1" lang="ja-JP" altLang="en-US" sz="2400" dirty="0" smtClean="0">
                <a:latin typeface="HG丸ｺﾞｼｯｸM-PRO" panose="020F0600000000000000" pitchFamily="50" charset="-128"/>
                <a:ea typeface="HG丸ｺﾞｼｯｸM-PRO" panose="020F0600000000000000" pitchFamily="50" charset="-128"/>
              </a:rPr>
              <a:t>万円分も使ってしまった。</a:t>
            </a:r>
          </a:p>
          <a:p>
            <a:r>
              <a:rPr lang="ja-JP" altLang="en-US" sz="2400" dirty="0">
                <a:latin typeface="HG丸ｺﾞｼｯｸM-PRO" panose="020F0600000000000000" pitchFamily="50" charset="-128"/>
                <a:ea typeface="HG丸ｺﾞｼｯｸM-PRO" panose="020F0600000000000000" pitchFamily="50" charset="-128"/>
              </a:rPr>
              <a:t>どう</a:t>
            </a:r>
            <a:r>
              <a:rPr lang="ja-JP" altLang="en-US" sz="2400" dirty="0" smtClean="0">
                <a:latin typeface="HG丸ｺﾞｼｯｸM-PRO" panose="020F0600000000000000" pitchFamily="50" charset="-128"/>
                <a:ea typeface="HG丸ｺﾞｼｯｸM-PRO" panose="020F0600000000000000" pitchFamily="50" charset="-128"/>
              </a:rPr>
              <a:t>しよう・・・</a:t>
            </a:r>
            <a:endParaRPr kumimoji="1" lang="ja-JP" altLang="en-US" sz="2400" dirty="0">
              <a:latin typeface="HG丸ｺﾞｼｯｸM-PRO" panose="020F0600000000000000" pitchFamily="50" charset="-128"/>
              <a:ea typeface="HG丸ｺﾞｼｯｸM-PRO" panose="020F0600000000000000" pitchFamily="50" charset="-128"/>
            </a:endParaRPr>
          </a:p>
        </p:txBody>
      </p:sp>
      <p:grpSp>
        <p:nvGrpSpPr>
          <p:cNvPr id="8" name="グループ化 7"/>
          <p:cNvGrpSpPr/>
          <p:nvPr/>
        </p:nvGrpSpPr>
        <p:grpSpPr>
          <a:xfrm>
            <a:off x="311282" y="4602116"/>
            <a:ext cx="2277543" cy="1956493"/>
            <a:chOff x="539552" y="4541840"/>
            <a:chExt cx="2813196" cy="1956493"/>
          </a:xfrm>
        </p:grpSpPr>
        <p:sp>
          <p:nvSpPr>
            <p:cNvPr id="6" name="円/楕円 5"/>
            <p:cNvSpPr/>
            <p:nvPr/>
          </p:nvSpPr>
          <p:spPr>
            <a:xfrm>
              <a:off x="539552" y="4541840"/>
              <a:ext cx="2531240" cy="195649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983330" y="4981477"/>
              <a:ext cx="2369418" cy="1077218"/>
            </a:xfrm>
            <a:prstGeom prst="rect">
              <a:avLst/>
            </a:prstGeom>
            <a:noFill/>
          </p:spPr>
          <p:txBody>
            <a:bodyPr wrap="square" rtlCol="0">
              <a:spAutoFit/>
            </a:bodyPr>
            <a:lstStyle/>
            <a:p>
              <a:r>
                <a:rPr kumimoji="1" lang="ja-JP" altLang="en-US" sz="3200" dirty="0" smtClean="0">
                  <a:latin typeface="HG丸ｺﾞｼｯｸM-PRO" panose="020F0600000000000000" pitchFamily="50" charset="-128"/>
                  <a:ea typeface="HG丸ｺﾞｼｯｸM-PRO" panose="020F0600000000000000" pitchFamily="50" charset="-128"/>
                </a:rPr>
                <a:t>親に</a:t>
              </a:r>
            </a:p>
            <a:p>
              <a:r>
                <a:rPr kumimoji="1" lang="ja-JP" altLang="en-US" sz="3200" dirty="0" smtClean="0">
                  <a:latin typeface="HG丸ｺﾞｼｯｸM-PRO" panose="020F0600000000000000" pitchFamily="50" charset="-128"/>
                  <a:ea typeface="HG丸ｺﾞｼｯｸM-PRO" panose="020F0600000000000000" pitchFamily="50" charset="-128"/>
                </a:rPr>
                <a:t>　内緒</a:t>
              </a:r>
              <a:endParaRPr kumimoji="1" lang="ja-JP" altLang="en-US" sz="3200" dirty="0">
                <a:latin typeface="HG丸ｺﾞｼｯｸM-PRO" panose="020F0600000000000000" pitchFamily="50" charset="-128"/>
                <a:ea typeface="HG丸ｺﾞｼｯｸM-PRO" panose="020F0600000000000000" pitchFamily="50" charset="-128"/>
              </a:endParaRPr>
            </a:p>
          </p:txBody>
        </p:sp>
      </p:grpSp>
      <p:grpSp>
        <p:nvGrpSpPr>
          <p:cNvPr id="14" name="グループ化 13"/>
          <p:cNvGrpSpPr/>
          <p:nvPr/>
        </p:nvGrpSpPr>
        <p:grpSpPr>
          <a:xfrm>
            <a:off x="2560427" y="4540559"/>
            <a:ext cx="2409558" cy="2018050"/>
            <a:chOff x="528592" y="4568851"/>
            <a:chExt cx="2695387" cy="1956493"/>
          </a:xfrm>
        </p:grpSpPr>
        <p:sp>
          <p:nvSpPr>
            <p:cNvPr id="15" name="円/楕円 14"/>
            <p:cNvSpPr/>
            <p:nvPr/>
          </p:nvSpPr>
          <p:spPr>
            <a:xfrm>
              <a:off x="528592" y="4568851"/>
              <a:ext cx="2695387" cy="1956493"/>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854561" y="5008488"/>
              <a:ext cx="2369418" cy="954107"/>
            </a:xfrm>
            <a:prstGeom prst="rect">
              <a:avLst/>
            </a:prstGeom>
            <a:noFill/>
          </p:spPr>
          <p:txBody>
            <a:bodyPr wrap="square" rtlCol="0">
              <a:spAutoFit/>
            </a:bodyPr>
            <a:lstStyle/>
            <a:p>
              <a:r>
                <a:rPr lang="ja-JP" altLang="en-US" sz="2800" dirty="0" smtClean="0">
                  <a:latin typeface="HG丸ｺﾞｼｯｸM-PRO" panose="020F0600000000000000" pitchFamily="50" charset="-128"/>
                  <a:ea typeface="HG丸ｺﾞｼｯｸM-PRO" panose="020F0600000000000000" pitchFamily="50" charset="-128"/>
                </a:rPr>
                <a:t>クレジット　　</a:t>
              </a:r>
            </a:p>
            <a:p>
              <a:r>
                <a:rPr lang="ja-JP" altLang="en-US" sz="2800" dirty="0">
                  <a:latin typeface="HG丸ｺﾞｼｯｸM-PRO" panose="020F0600000000000000" pitchFamily="50" charset="-128"/>
                  <a:ea typeface="HG丸ｺﾞｼｯｸM-PRO" panose="020F0600000000000000" pitchFamily="50" charset="-128"/>
                </a:rPr>
                <a:t>　</a:t>
              </a:r>
              <a:r>
                <a:rPr lang="ja-JP" altLang="en-US" sz="2800" dirty="0" smtClean="0">
                  <a:latin typeface="HG丸ｺﾞｼｯｸM-PRO" panose="020F0600000000000000" pitchFamily="50" charset="-128"/>
                  <a:ea typeface="HG丸ｺﾞｼｯｸM-PRO" panose="020F0600000000000000" pitchFamily="50" charset="-128"/>
                </a:rPr>
                <a:t>カード</a:t>
              </a:r>
              <a:endParaRPr kumimoji="1" lang="ja-JP" altLang="en-US" sz="2800" dirty="0" smtClean="0">
                <a:latin typeface="HG丸ｺﾞｼｯｸM-PRO" panose="020F0600000000000000" pitchFamily="50" charset="-128"/>
                <a:ea typeface="HG丸ｺﾞｼｯｸM-PRO" panose="020F0600000000000000" pitchFamily="50" charset="-128"/>
              </a:endParaRPr>
            </a:p>
          </p:txBody>
        </p:sp>
      </p:grpSp>
      <p:grpSp>
        <p:nvGrpSpPr>
          <p:cNvPr id="17" name="グループ化 16"/>
          <p:cNvGrpSpPr/>
          <p:nvPr/>
        </p:nvGrpSpPr>
        <p:grpSpPr>
          <a:xfrm>
            <a:off x="5071607" y="4540559"/>
            <a:ext cx="1983973" cy="1956493"/>
            <a:chOff x="528592" y="4568851"/>
            <a:chExt cx="2695387" cy="1956493"/>
          </a:xfrm>
        </p:grpSpPr>
        <p:sp>
          <p:nvSpPr>
            <p:cNvPr id="19" name="円/楕円 18"/>
            <p:cNvSpPr/>
            <p:nvPr/>
          </p:nvSpPr>
          <p:spPr>
            <a:xfrm>
              <a:off x="528592" y="4568851"/>
              <a:ext cx="2695387" cy="195649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854562" y="5204106"/>
              <a:ext cx="2369417" cy="584775"/>
            </a:xfrm>
            <a:prstGeom prst="rect">
              <a:avLst/>
            </a:prstGeom>
            <a:noFill/>
          </p:spPr>
          <p:txBody>
            <a:bodyPr wrap="square" rtlCol="0">
              <a:spAutoFit/>
            </a:bodyPr>
            <a:lstStyle/>
            <a:p>
              <a:r>
                <a:rPr lang="en-US" altLang="ja-JP" sz="3200" dirty="0" smtClean="0">
                  <a:latin typeface="HG丸ｺﾞｼｯｸM-PRO" panose="020F0600000000000000" pitchFamily="50" charset="-128"/>
                  <a:ea typeface="HG丸ｺﾞｼｯｸM-PRO" panose="020F0600000000000000" pitchFamily="50" charset="-128"/>
                </a:rPr>
                <a:t>5</a:t>
              </a:r>
              <a:r>
                <a:rPr lang="ja-JP" altLang="en-US" sz="3200" dirty="0" smtClean="0">
                  <a:latin typeface="HG丸ｺﾞｼｯｸM-PRO" panose="020F0600000000000000" pitchFamily="50" charset="-128"/>
                  <a:ea typeface="HG丸ｺﾞｼｯｸM-PRO" panose="020F0600000000000000" pitchFamily="50" charset="-128"/>
                </a:rPr>
                <a:t>万円</a:t>
              </a:r>
              <a:endParaRPr kumimoji="1" lang="ja-JP" altLang="en-US" sz="3200" dirty="0" smtClean="0">
                <a:latin typeface="HG丸ｺﾞｼｯｸM-PRO" panose="020F0600000000000000" pitchFamily="50" charset="-128"/>
                <a:ea typeface="HG丸ｺﾞｼｯｸM-PRO" panose="020F0600000000000000" pitchFamily="50" charset="-128"/>
              </a:endParaRPr>
            </a:p>
          </p:txBody>
        </p:sp>
      </p:grpSp>
      <p:sp>
        <p:nvSpPr>
          <p:cNvPr id="2" name="フッター プレースホルダー 1"/>
          <p:cNvSpPr>
            <a:spLocks noGrp="1"/>
          </p:cNvSpPr>
          <p:nvPr>
            <p:ph type="ftr" sz="quarter" idx="11"/>
          </p:nvPr>
        </p:nvSpPr>
        <p:spPr>
          <a:xfrm>
            <a:off x="6577973" y="6477327"/>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9900596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3" y="4568851"/>
            <a:ext cx="3476589" cy="3237573"/>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5-</a:t>
            </a:r>
            <a:r>
              <a:rPr lang="ja-JP" altLang="en-US" sz="4400" dirty="0" smtClean="0">
                <a:solidFill>
                  <a:prstClr val="black"/>
                </a:solidFill>
                <a:latin typeface="HGPｺﾞｼｯｸE" panose="020B0900000000000000" pitchFamily="50" charset="-128"/>
                <a:ea typeface="HGPｺﾞｼｯｸE" panose="020B0900000000000000" pitchFamily="50" charset="-128"/>
              </a:rPr>
              <a:t>①</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どんなときに、やめられるの？</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grpSp>
        <p:nvGrpSpPr>
          <p:cNvPr id="5" name="グループ化 4"/>
          <p:cNvGrpSpPr/>
          <p:nvPr/>
        </p:nvGrpSpPr>
        <p:grpSpPr>
          <a:xfrm>
            <a:off x="323528" y="1124744"/>
            <a:ext cx="2790654" cy="5511767"/>
            <a:chOff x="5996281" y="1196752"/>
            <a:chExt cx="2790654" cy="5511767"/>
          </a:xfrm>
        </p:grpSpPr>
        <p:sp>
          <p:nvSpPr>
            <p:cNvPr id="13" name="角丸四角形 12"/>
            <p:cNvSpPr/>
            <p:nvPr/>
          </p:nvSpPr>
          <p:spPr>
            <a:xfrm>
              <a:off x="6012162" y="1196752"/>
              <a:ext cx="2774773" cy="2385015"/>
            </a:xfrm>
            <a:prstGeom prst="round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15" name="正方形/長方形 14"/>
            <p:cNvSpPr/>
            <p:nvPr/>
          </p:nvSpPr>
          <p:spPr>
            <a:xfrm>
              <a:off x="6181653" y="1283531"/>
              <a:ext cx="2286000" cy="707886"/>
            </a:xfrm>
            <a:prstGeom prst="rect">
              <a:avLst/>
            </a:prstGeom>
          </p:spPr>
          <p:txBody>
            <a:bodyPr>
              <a:spAutoFit/>
            </a:bodyPr>
            <a:lstStyle/>
            <a:p>
              <a:pPr algn="ctr" defTabSz="457200" fontAlgn="base">
                <a:spcBef>
                  <a:spcPct val="0"/>
                </a:spcBef>
                <a:spcAft>
                  <a:spcPct val="0"/>
                </a:spcAft>
                <a:defRPr/>
              </a:pPr>
              <a:r>
                <a:rPr kumimoji="0" lang="ja-JP" altLang="en-US" sz="2000" kern="0" dirty="0" smtClean="0">
                  <a:solidFill>
                    <a:srgbClr val="1F497D"/>
                  </a:solidFill>
                  <a:latin typeface="HG丸ｺﾞｼｯｸM-PRO" pitchFamily="50" charset="-128"/>
                  <a:ea typeface="HG丸ｺﾞｼｯｸM-PRO" pitchFamily="50" charset="-128"/>
                </a:rPr>
                <a:t>未成年者が一人</a:t>
              </a:r>
              <a:r>
                <a:rPr kumimoji="0" lang="ja-JP" altLang="en-US" sz="2000" kern="0" dirty="0">
                  <a:solidFill>
                    <a:srgbClr val="1F497D"/>
                  </a:solidFill>
                  <a:latin typeface="HG丸ｺﾞｼｯｸM-PRO" pitchFamily="50" charset="-128"/>
                  <a:ea typeface="HG丸ｺﾞｼｯｸM-PRO" pitchFamily="50" charset="-128"/>
                </a:rPr>
                <a:t>で</a:t>
              </a:r>
              <a:r>
                <a:rPr kumimoji="0" lang="ja-JP" altLang="en-US" sz="2000" kern="0" dirty="0" smtClean="0">
                  <a:solidFill>
                    <a:srgbClr val="1F497D"/>
                  </a:solidFill>
                  <a:latin typeface="HG丸ｺﾞｼｯｸM-PRO" pitchFamily="50" charset="-128"/>
                  <a:ea typeface="HG丸ｺﾞｼｯｸM-PRO" pitchFamily="50" charset="-128"/>
                </a:rPr>
                <a:t>契約</a:t>
              </a:r>
              <a:endParaRPr kumimoji="0" lang="ja-JP" altLang="en-US" sz="2000" kern="0" dirty="0">
                <a:solidFill>
                  <a:srgbClr val="1F497D"/>
                </a:solidFill>
                <a:latin typeface="HG丸ｺﾞｼｯｸM-PRO" pitchFamily="50" charset="-128"/>
                <a:ea typeface="HG丸ｺﾞｼｯｸM-PRO" pitchFamily="50" charset="-128"/>
              </a:endParaRPr>
            </a:p>
          </p:txBody>
        </p:sp>
        <p:pic>
          <p:nvPicPr>
            <p:cNvPr id="10244" name="Picture 4" descr="会社での相談のイラスト（笑顔・女性x男性）"/>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8605" y="1815543"/>
              <a:ext cx="1559672" cy="1641760"/>
            </a:xfrm>
            <a:prstGeom prst="rect">
              <a:avLst/>
            </a:prstGeom>
            <a:noFill/>
            <a:extLst>
              <a:ext uri="{909E8E84-426E-40DD-AFC4-6F175D3DCCD1}">
                <a14:hiddenFill xmlns:a14="http://schemas.microsoft.com/office/drawing/2010/main">
                  <a:solidFill>
                    <a:srgbClr val="FFFFFF"/>
                  </a:solidFill>
                </a14:hiddenFill>
              </a:ext>
            </a:extLst>
          </p:spPr>
        </p:pic>
        <p:sp>
          <p:nvSpPr>
            <p:cNvPr id="29" name="角丸四角形 28"/>
            <p:cNvSpPr/>
            <p:nvPr/>
          </p:nvSpPr>
          <p:spPr>
            <a:xfrm>
              <a:off x="5996281" y="4323504"/>
              <a:ext cx="2774773" cy="2385015"/>
            </a:xfrm>
            <a:prstGeom prst="round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31" name="正方形/長方形 30"/>
            <p:cNvSpPr/>
            <p:nvPr/>
          </p:nvSpPr>
          <p:spPr>
            <a:xfrm>
              <a:off x="6165772" y="4410283"/>
              <a:ext cx="2286000" cy="707886"/>
            </a:xfrm>
            <a:prstGeom prst="rect">
              <a:avLst/>
            </a:prstGeom>
          </p:spPr>
          <p:txBody>
            <a:bodyPr>
              <a:spAutoFit/>
            </a:bodyPr>
            <a:lstStyle/>
            <a:p>
              <a:pPr algn="ctr" defTabSz="457200" fontAlgn="base">
                <a:spcBef>
                  <a:spcPct val="0"/>
                </a:spcBef>
                <a:spcAft>
                  <a:spcPct val="0"/>
                </a:spcAft>
                <a:defRPr/>
              </a:pPr>
              <a:r>
                <a:rPr kumimoji="0" lang="ja-JP" altLang="en-US" sz="2000" kern="0" smtClean="0">
                  <a:solidFill>
                    <a:srgbClr val="1F497D"/>
                  </a:solidFill>
                  <a:latin typeface="HG丸ｺﾞｼｯｸM-PRO" pitchFamily="50" charset="-128"/>
                  <a:ea typeface="HG丸ｺﾞｼｯｸM-PRO" pitchFamily="50" charset="-128"/>
                </a:rPr>
                <a:t>未成年者契約の</a:t>
              </a:r>
            </a:p>
            <a:p>
              <a:pPr algn="ctr" defTabSz="457200" fontAlgn="base">
                <a:spcBef>
                  <a:spcPct val="0"/>
                </a:spcBef>
                <a:spcAft>
                  <a:spcPct val="0"/>
                </a:spcAft>
                <a:defRPr/>
              </a:pPr>
              <a:r>
                <a:rPr kumimoji="0" lang="ja-JP" altLang="en-US" sz="2000" kern="0" smtClean="0">
                  <a:solidFill>
                    <a:srgbClr val="1F497D"/>
                  </a:solidFill>
                  <a:latin typeface="HG丸ｺﾞｼｯｸM-PRO" pitchFamily="50" charset="-128"/>
                  <a:ea typeface="HG丸ｺﾞｼｯｸM-PRO" pitchFamily="50" charset="-128"/>
                </a:rPr>
                <a:t>取消</a:t>
              </a:r>
              <a:endParaRPr kumimoji="0" lang="ja-JP" altLang="en-US" sz="2000" kern="0" dirty="0">
                <a:solidFill>
                  <a:srgbClr val="1F497D"/>
                </a:solidFill>
                <a:latin typeface="HG丸ｺﾞｼｯｸM-PRO" pitchFamily="50" charset="-128"/>
                <a:ea typeface="HG丸ｺﾞｼｯｸM-PRO" pitchFamily="50" charset="-128"/>
              </a:endParaRPr>
            </a:p>
          </p:txBody>
        </p:sp>
        <p:sp>
          <p:nvSpPr>
            <p:cNvPr id="36" name="下矢印 35"/>
            <p:cNvSpPr/>
            <p:nvPr/>
          </p:nvSpPr>
          <p:spPr>
            <a:xfrm>
              <a:off x="6912377" y="3717032"/>
              <a:ext cx="1152128" cy="5410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Picture 2" descr="G:\KINGSTON\くらしの一日講座\イラストいろいろ\未成年者契約.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00129" y="4963525"/>
              <a:ext cx="2057403" cy="16742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グループ化 5"/>
          <p:cNvGrpSpPr/>
          <p:nvPr/>
        </p:nvGrpSpPr>
        <p:grpSpPr>
          <a:xfrm>
            <a:off x="3347864" y="1124744"/>
            <a:ext cx="5407353" cy="5511767"/>
            <a:chOff x="307648" y="1196752"/>
            <a:chExt cx="5407353" cy="5511767"/>
          </a:xfrm>
        </p:grpSpPr>
        <p:sp>
          <p:nvSpPr>
            <p:cNvPr id="7" name="角丸四角形 6"/>
            <p:cNvSpPr/>
            <p:nvPr/>
          </p:nvSpPr>
          <p:spPr>
            <a:xfrm>
              <a:off x="323529" y="1196752"/>
              <a:ext cx="2495874" cy="2385015"/>
            </a:xfrm>
            <a:prstGeom prst="roundRect">
              <a:avLst/>
            </a:prstGeom>
            <a:solidFill>
              <a:srgbClr val="C0504D">
                <a:lumMod val="40000"/>
                <a:lumOff val="6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9" name="角丸四角形 8"/>
            <p:cNvSpPr/>
            <p:nvPr/>
          </p:nvSpPr>
          <p:spPr>
            <a:xfrm>
              <a:off x="3078789" y="1196752"/>
              <a:ext cx="2636212" cy="2385015"/>
            </a:xfrm>
            <a:prstGeom prst="roundRect">
              <a:avLst/>
            </a:prstGeom>
            <a:solidFill>
              <a:schemeClr val="accent1">
                <a:lumMod val="20000"/>
                <a:lumOff val="80000"/>
              </a:schemeClr>
            </a:solidFill>
            <a:ln w="57150"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prstClr val="white"/>
                </a:solidFill>
                <a:latin typeface="HGPｺﾞｼｯｸE" pitchFamily="50" charset="-128"/>
                <a:ea typeface="HGPｺﾞｼｯｸE" pitchFamily="50" charset="-128"/>
              </a:endParaRPr>
            </a:p>
          </p:txBody>
        </p:sp>
        <p:sp>
          <p:nvSpPr>
            <p:cNvPr id="3" name="正方形/長方形 2"/>
            <p:cNvSpPr/>
            <p:nvPr/>
          </p:nvSpPr>
          <p:spPr>
            <a:xfrm>
              <a:off x="428466" y="1334557"/>
              <a:ext cx="2286000" cy="923330"/>
            </a:xfrm>
            <a:prstGeom prst="rect">
              <a:avLst/>
            </a:prstGeom>
          </p:spPr>
          <p:txBody>
            <a:bodyPr>
              <a:spAutoFit/>
            </a:bodyPr>
            <a:lstStyle/>
            <a:p>
              <a:pPr algn="ctr" defTabSz="457200" fontAlgn="base">
                <a:spcBef>
                  <a:spcPct val="0"/>
                </a:spcBef>
                <a:spcAft>
                  <a:spcPct val="0"/>
                </a:spcAft>
                <a:defRPr/>
              </a:pPr>
              <a:r>
                <a:rPr kumimoji="0" lang="ja-JP" altLang="en-US" kern="0" dirty="0" smtClean="0">
                  <a:solidFill>
                    <a:srgbClr val="1F497D"/>
                  </a:solidFill>
                  <a:latin typeface="HG丸ｺﾞｼｯｸM-PRO" pitchFamily="50" charset="-128"/>
                  <a:ea typeface="HG丸ｺﾞｼｯｸM-PRO" pitchFamily="50" charset="-128"/>
                </a:rPr>
                <a:t>あらかじめ</a:t>
              </a:r>
            </a:p>
            <a:p>
              <a:pPr algn="ctr" defTabSz="457200" fontAlgn="base">
                <a:spcBef>
                  <a:spcPct val="0"/>
                </a:spcBef>
                <a:spcAft>
                  <a:spcPct val="0"/>
                </a:spcAft>
                <a:defRPr/>
              </a:pPr>
              <a:r>
                <a:rPr kumimoji="0" lang="ja-JP" altLang="en-US" kern="0" dirty="0" smtClean="0">
                  <a:solidFill>
                    <a:srgbClr val="1F497D"/>
                  </a:solidFill>
                  <a:latin typeface="HG丸ｺﾞｼｯｸM-PRO" pitchFamily="50" charset="-128"/>
                  <a:ea typeface="HG丸ｺﾞｼｯｸM-PRO" pitchFamily="50" charset="-128"/>
                </a:rPr>
                <a:t>やめる時のルールを決めてある契約</a:t>
              </a:r>
              <a:endParaRPr kumimoji="0" lang="ja-JP" altLang="en-US" kern="0" dirty="0">
                <a:solidFill>
                  <a:srgbClr val="1F497D"/>
                </a:solidFill>
                <a:latin typeface="HG丸ｺﾞｼｯｸM-PRO" pitchFamily="50" charset="-128"/>
                <a:ea typeface="HG丸ｺﾞｼｯｸM-PRO" pitchFamily="50" charset="-128"/>
              </a:endParaRPr>
            </a:p>
          </p:txBody>
        </p:sp>
        <p:pic>
          <p:nvPicPr>
            <p:cNvPr id="1031" name="Picture 7" descr="G:\KINGSTON\くらしの一日講座\イラストいろいろ\friends_hagemashi_girl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9521" y="2257887"/>
              <a:ext cx="1625434" cy="1426320"/>
            </a:xfrm>
            <a:prstGeom prst="rect">
              <a:avLst/>
            </a:prstGeom>
            <a:noFill/>
            <a:extLst>
              <a:ext uri="{909E8E84-426E-40DD-AFC4-6F175D3DCCD1}">
                <a14:hiddenFill xmlns:a14="http://schemas.microsoft.com/office/drawing/2010/main">
                  <a:solidFill>
                    <a:srgbClr val="FFFFFF"/>
                  </a:solidFill>
                </a14:hiddenFill>
              </a:ext>
            </a:extLst>
          </p:spPr>
        </p:pic>
        <p:sp>
          <p:nvSpPr>
            <p:cNvPr id="28" name="正方形/長方形 27"/>
            <p:cNvSpPr/>
            <p:nvPr/>
          </p:nvSpPr>
          <p:spPr>
            <a:xfrm>
              <a:off x="3253895" y="1283531"/>
              <a:ext cx="2286000" cy="400110"/>
            </a:xfrm>
            <a:prstGeom prst="rect">
              <a:avLst/>
            </a:prstGeom>
          </p:spPr>
          <p:txBody>
            <a:bodyPr>
              <a:spAutoFit/>
            </a:bodyPr>
            <a:lstStyle/>
            <a:p>
              <a:pPr algn="ctr" defTabSz="457200" fontAlgn="base">
                <a:spcBef>
                  <a:spcPct val="0"/>
                </a:spcBef>
                <a:spcAft>
                  <a:spcPct val="0"/>
                </a:spcAft>
                <a:defRPr/>
              </a:pPr>
              <a:r>
                <a:rPr kumimoji="0" lang="ja-JP" altLang="en-US" sz="2000" kern="0" dirty="0">
                  <a:solidFill>
                    <a:srgbClr val="1F497D">
                      <a:lumMod val="50000"/>
                    </a:srgbClr>
                  </a:solidFill>
                  <a:latin typeface="HG丸ｺﾞｼｯｸM-PRO" pitchFamily="50" charset="-128"/>
                  <a:ea typeface="HG丸ｺﾞｼｯｸM-PRO" pitchFamily="50" charset="-128"/>
                </a:rPr>
                <a:t>訪問</a:t>
              </a:r>
              <a:r>
                <a:rPr kumimoji="0" lang="ja-JP" altLang="en-US" sz="2000" kern="0" dirty="0" smtClean="0">
                  <a:solidFill>
                    <a:srgbClr val="1F497D">
                      <a:lumMod val="50000"/>
                    </a:srgbClr>
                  </a:solidFill>
                  <a:latin typeface="HG丸ｺﾞｼｯｸM-PRO" pitchFamily="50" charset="-128"/>
                  <a:ea typeface="HG丸ｺﾞｼｯｸM-PRO" pitchFamily="50" charset="-128"/>
                </a:rPr>
                <a:t>販売で契約</a:t>
              </a:r>
              <a:endParaRPr kumimoji="0" lang="ja-JP" altLang="en-US" sz="2000" kern="0" dirty="0">
                <a:solidFill>
                  <a:srgbClr val="1F497D">
                    <a:lumMod val="50000"/>
                  </a:srgbClr>
                </a:solidFill>
                <a:latin typeface="HG丸ｺﾞｼｯｸM-PRO" pitchFamily="50" charset="-128"/>
                <a:ea typeface="HG丸ｺﾞｼｯｸM-PRO" pitchFamily="50" charset="-128"/>
              </a:endParaRPr>
            </a:p>
          </p:txBody>
        </p:sp>
        <p:sp>
          <p:nvSpPr>
            <p:cNvPr id="26" name="角丸四角形 25"/>
            <p:cNvSpPr/>
            <p:nvPr/>
          </p:nvSpPr>
          <p:spPr>
            <a:xfrm>
              <a:off x="307648" y="4323504"/>
              <a:ext cx="2495874" cy="2385015"/>
            </a:xfrm>
            <a:prstGeom prst="roundRect">
              <a:avLst/>
            </a:prstGeom>
            <a:solidFill>
              <a:srgbClr val="C0504D">
                <a:lumMod val="40000"/>
                <a:lumOff val="6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27" name="角丸四角形 26"/>
            <p:cNvSpPr/>
            <p:nvPr/>
          </p:nvSpPr>
          <p:spPr>
            <a:xfrm>
              <a:off x="3062908" y="4323504"/>
              <a:ext cx="2636212" cy="2385015"/>
            </a:xfrm>
            <a:prstGeom prst="roundRect">
              <a:avLst/>
            </a:prstGeom>
            <a:solidFill>
              <a:schemeClr val="accent1">
                <a:lumMod val="20000"/>
                <a:lumOff val="80000"/>
              </a:schemeClr>
            </a:solidFill>
            <a:ln w="57150"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prstClr val="white"/>
                </a:solidFill>
                <a:latin typeface="HGPｺﾞｼｯｸE" pitchFamily="50" charset="-128"/>
                <a:ea typeface="HGPｺﾞｼｯｸE" pitchFamily="50" charset="-128"/>
              </a:endParaRPr>
            </a:p>
          </p:txBody>
        </p:sp>
        <p:sp>
          <p:nvSpPr>
            <p:cNvPr id="30" name="正方形/長方形 29"/>
            <p:cNvSpPr/>
            <p:nvPr/>
          </p:nvSpPr>
          <p:spPr>
            <a:xfrm>
              <a:off x="412585" y="4523795"/>
              <a:ext cx="2286000" cy="400110"/>
            </a:xfrm>
            <a:prstGeom prst="rect">
              <a:avLst/>
            </a:prstGeom>
          </p:spPr>
          <p:txBody>
            <a:bodyPr>
              <a:spAutoFit/>
            </a:bodyPr>
            <a:lstStyle/>
            <a:p>
              <a:pPr algn="ctr" defTabSz="457200" fontAlgn="base">
                <a:spcBef>
                  <a:spcPct val="0"/>
                </a:spcBef>
                <a:spcAft>
                  <a:spcPct val="0"/>
                </a:spcAft>
                <a:defRPr/>
              </a:pPr>
              <a:r>
                <a:rPr kumimoji="0" lang="ja-JP" altLang="en-US" sz="2000" kern="0" dirty="0" smtClean="0">
                  <a:solidFill>
                    <a:srgbClr val="1F497D"/>
                  </a:solidFill>
                  <a:latin typeface="HG丸ｺﾞｼｯｸM-PRO" pitchFamily="50" charset="-128"/>
                  <a:ea typeface="HG丸ｺﾞｼｯｸM-PRO" pitchFamily="50" charset="-128"/>
                </a:rPr>
                <a:t>やめる</a:t>
              </a:r>
              <a:r>
                <a:rPr kumimoji="0" lang="ja-JP" altLang="en-US" sz="2000" kern="0" dirty="0">
                  <a:solidFill>
                    <a:srgbClr val="1F497D"/>
                  </a:solidFill>
                  <a:latin typeface="HG丸ｺﾞｼｯｸM-PRO" pitchFamily="50" charset="-128"/>
                  <a:ea typeface="HG丸ｺﾞｼｯｸM-PRO" pitchFamily="50" charset="-128"/>
                </a:rPr>
                <a:t>ことに合意</a:t>
              </a:r>
            </a:p>
          </p:txBody>
        </p:sp>
        <p:pic>
          <p:nvPicPr>
            <p:cNvPr id="32" name="Picture 4" descr="G:\消費生活センター　消費者教育\イラストいろいろ\cooling_off.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23454" y="5041132"/>
              <a:ext cx="1588843" cy="1588843"/>
            </a:xfrm>
            <a:prstGeom prst="rect">
              <a:avLst/>
            </a:prstGeom>
            <a:noFill/>
            <a:extLst>
              <a:ext uri="{909E8E84-426E-40DD-AFC4-6F175D3DCCD1}">
                <a14:hiddenFill xmlns:a14="http://schemas.microsoft.com/office/drawing/2010/main">
                  <a:solidFill>
                    <a:srgbClr val="FFFFFF"/>
                  </a:solidFill>
                </a14:hiddenFill>
              </a:ext>
            </a:extLst>
          </p:spPr>
        </p:pic>
        <p:sp>
          <p:nvSpPr>
            <p:cNvPr id="35" name="正方形/長方形 34"/>
            <p:cNvSpPr/>
            <p:nvPr/>
          </p:nvSpPr>
          <p:spPr>
            <a:xfrm>
              <a:off x="3230093" y="4423038"/>
              <a:ext cx="2286000" cy="400110"/>
            </a:xfrm>
            <a:prstGeom prst="rect">
              <a:avLst/>
            </a:prstGeom>
          </p:spPr>
          <p:txBody>
            <a:bodyPr>
              <a:spAutoFit/>
            </a:bodyPr>
            <a:lstStyle/>
            <a:p>
              <a:pPr algn="ctr" defTabSz="457200" fontAlgn="base">
                <a:spcBef>
                  <a:spcPct val="0"/>
                </a:spcBef>
                <a:spcAft>
                  <a:spcPct val="0"/>
                </a:spcAft>
                <a:defRPr/>
              </a:pPr>
              <a:r>
                <a:rPr kumimoji="0" lang="ja-JP" altLang="en-US" sz="2000" kern="0" dirty="0" smtClean="0">
                  <a:solidFill>
                    <a:srgbClr val="1F497D">
                      <a:lumMod val="50000"/>
                    </a:srgbClr>
                  </a:solidFill>
                  <a:latin typeface="HG丸ｺﾞｼｯｸM-PRO" pitchFamily="50" charset="-128"/>
                  <a:ea typeface="HG丸ｺﾞｼｯｸM-PRO" pitchFamily="50" charset="-128"/>
                </a:rPr>
                <a:t>クーリング</a:t>
              </a:r>
              <a:r>
                <a:rPr kumimoji="0" lang="ja-JP" altLang="en-US" sz="2000" kern="0" dirty="0">
                  <a:solidFill>
                    <a:srgbClr val="1F497D">
                      <a:lumMod val="50000"/>
                    </a:srgbClr>
                  </a:solidFill>
                  <a:latin typeface="HG丸ｺﾞｼｯｸM-PRO" pitchFamily="50" charset="-128"/>
                  <a:ea typeface="HG丸ｺﾞｼｯｸM-PRO" pitchFamily="50" charset="-128"/>
                </a:rPr>
                <a:t>・</a:t>
              </a:r>
              <a:r>
                <a:rPr kumimoji="0" lang="ja-JP" altLang="en-US" sz="2000" kern="0" dirty="0" smtClean="0">
                  <a:solidFill>
                    <a:srgbClr val="1F497D">
                      <a:lumMod val="50000"/>
                    </a:srgbClr>
                  </a:solidFill>
                  <a:latin typeface="HG丸ｺﾞｼｯｸM-PRO" pitchFamily="50" charset="-128"/>
                  <a:ea typeface="HG丸ｺﾞｼｯｸM-PRO" pitchFamily="50" charset="-128"/>
                </a:rPr>
                <a:t>オフ</a:t>
              </a:r>
              <a:endParaRPr kumimoji="0" lang="ja-JP" altLang="en-US" sz="2000" kern="0" dirty="0">
                <a:solidFill>
                  <a:srgbClr val="1F497D">
                    <a:lumMod val="50000"/>
                  </a:srgbClr>
                </a:solidFill>
                <a:latin typeface="HG丸ｺﾞｼｯｸM-PRO" pitchFamily="50" charset="-128"/>
                <a:ea typeface="HG丸ｺﾞｼｯｸM-PRO" pitchFamily="50" charset="-128"/>
              </a:endParaRPr>
            </a:p>
          </p:txBody>
        </p:sp>
        <p:sp>
          <p:nvSpPr>
            <p:cNvPr id="10" name="下矢印 9"/>
            <p:cNvSpPr/>
            <p:nvPr/>
          </p:nvSpPr>
          <p:spPr>
            <a:xfrm>
              <a:off x="979521" y="3717032"/>
              <a:ext cx="1152128" cy="5410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下矢印 47"/>
            <p:cNvSpPr/>
            <p:nvPr/>
          </p:nvSpPr>
          <p:spPr>
            <a:xfrm>
              <a:off x="3949429" y="3717032"/>
              <a:ext cx="1152128" cy="5410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74" name="Picture 2" descr="G:\消費生活センター　消費者教育\イラストいろいろ\sagi_syoukaki_houmonhanbai_oshiuri.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39645" y="168364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G:\KINGSTON\くらしの一日講座\イラストいろいろ\相談窓口.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7962" y="4923905"/>
              <a:ext cx="1671790" cy="175446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フッター プレースホルダー 1"/>
          <p:cNvSpPr>
            <a:spLocks noGrp="1"/>
          </p:cNvSpPr>
          <p:nvPr>
            <p:ph type="ftr" sz="quarter" idx="11"/>
          </p:nvPr>
        </p:nvSpPr>
        <p:spPr>
          <a:xfrm>
            <a:off x="6516216" y="6557967"/>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8304065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3" y="4568851"/>
            <a:ext cx="3476589" cy="3237573"/>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5-</a:t>
            </a:r>
            <a:r>
              <a:rPr lang="ja-JP" altLang="en-US" sz="4400" dirty="0" smtClean="0">
                <a:solidFill>
                  <a:prstClr val="black"/>
                </a:solidFill>
                <a:latin typeface="HGPｺﾞｼｯｸE" panose="020B0900000000000000" pitchFamily="50" charset="-128"/>
                <a:ea typeface="HGPｺﾞｼｯｸE" panose="020B0900000000000000" pitchFamily="50" charset="-128"/>
              </a:rPr>
              <a:t>②</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どんなときに、やめられるの？</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sp>
        <p:nvSpPr>
          <p:cNvPr id="8" name="角丸四角形 7"/>
          <p:cNvSpPr/>
          <p:nvPr/>
        </p:nvSpPr>
        <p:spPr>
          <a:xfrm>
            <a:off x="320193" y="1124744"/>
            <a:ext cx="2495875" cy="2285639"/>
          </a:xfrm>
          <a:prstGeom prst="roundRect">
            <a:avLst/>
          </a:prstGeom>
          <a:solidFill>
            <a:srgbClr val="92D050"/>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11" name="角丸四角形 10"/>
          <p:cNvSpPr/>
          <p:nvPr/>
        </p:nvSpPr>
        <p:spPr>
          <a:xfrm>
            <a:off x="3039606" y="1124744"/>
            <a:ext cx="2709933" cy="2285639"/>
          </a:xfrm>
          <a:prstGeom prst="roundRect">
            <a:avLst/>
          </a:prstGeom>
          <a:solidFill>
            <a:schemeClr val="accent2">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prstClr val="white"/>
              </a:solidFill>
              <a:latin typeface="HGPｺﾞｼｯｸE" pitchFamily="50" charset="-128"/>
              <a:ea typeface="HGPｺﾞｼｯｸE" pitchFamily="50" charset="-128"/>
            </a:endParaRPr>
          </a:p>
        </p:txBody>
      </p:sp>
      <p:sp>
        <p:nvSpPr>
          <p:cNvPr id="12" name="角丸四角形 11"/>
          <p:cNvSpPr/>
          <p:nvPr/>
        </p:nvSpPr>
        <p:spPr>
          <a:xfrm>
            <a:off x="5972977" y="1166272"/>
            <a:ext cx="2774773" cy="2285639"/>
          </a:xfrm>
          <a:prstGeom prst="roundRect">
            <a:avLst/>
          </a:prstGeom>
          <a:solidFill>
            <a:srgbClr val="4BACC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16" name="正方形/長方形 15"/>
          <p:cNvSpPr/>
          <p:nvPr/>
        </p:nvSpPr>
        <p:spPr>
          <a:xfrm>
            <a:off x="3214710" y="1281356"/>
            <a:ext cx="2286000" cy="707886"/>
          </a:xfrm>
          <a:prstGeom prst="rect">
            <a:avLst/>
          </a:prstGeom>
        </p:spPr>
        <p:txBody>
          <a:bodyPr>
            <a:spAutoFit/>
          </a:bodyPr>
          <a:lstStyle/>
          <a:p>
            <a:pPr algn="ctr" defTabSz="457200" fontAlgn="base">
              <a:spcBef>
                <a:spcPct val="0"/>
              </a:spcBef>
              <a:spcAft>
                <a:spcPct val="0"/>
              </a:spcAft>
              <a:defRPr/>
            </a:pPr>
            <a:r>
              <a:rPr kumimoji="0" lang="ja-JP" altLang="en-US" sz="2000" kern="0" dirty="0" smtClean="0">
                <a:solidFill>
                  <a:prstClr val="white"/>
                </a:solidFill>
                <a:latin typeface="HG丸ｺﾞｼｯｸM-PRO" pitchFamily="50" charset="-128"/>
                <a:ea typeface="HG丸ｺﾞｼｯｸM-PRO" pitchFamily="50" charset="-128"/>
              </a:rPr>
              <a:t>契約するつもりはなかったのに</a:t>
            </a:r>
            <a:r>
              <a:rPr kumimoji="0" lang="en-US" altLang="ja-JP" sz="2000" kern="0" dirty="0" smtClean="0">
                <a:solidFill>
                  <a:prstClr val="white"/>
                </a:solidFill>
                <a:latin typeface="HG丸ｺﾞｼｯｸM-PRO" pitchFamily="50" charset="-128"/>
                <a:ea typeface="HG丸ｺﾞｼｯｸM-PRO" pitchFamily="50" charset="-128"/>
              </a:rPr>
              <a:t>…</a:t>
            </a:r>
            <a:endParaRPr kumimoji="0" lang="ja-JP" altLang="en-US" sz="2000" kern="0" dirty="0">
              <a:solidFill>
                <a:prstClr val="white"/>
              </a:solidFill>
              <a:latin typeface="HG丸ｺﾞｼｯｸM-PRO" pitchFamily="50" charset="-128"/>
              <a:ea typeface="HG丸ｺﾞｼｯｸM-PRO" pitchFamily="50" charset="-128"/>
            </a:endParaRPr>
          </a:p>
        </p:txBody>
      </p:sp>
      <p:sp>
        <p:nvSpPr>
          <p:cNvPr id="5" name="正方形/長方形 4"/>
          <p:cNvSpPr/>
          <p:nvPr/>
        </p:nvSpPr>
        <p:spPr>
          <a:xfrm>
            <a:off x="425128" y="1262966"/>
            <a:ext cx="2286000" cy="400110"/>
          </a:xfrm>
          <a:prstGeom prst="rect">
            <a:avLst/>
          </a:prstGeom>
        </p:spPr>
        <p:txBody>
          <a:bodyPr>
            <a:spAutoFit/>
          </a:bodyPr>
          <a:lstStyle/>
          <a:p>
            <a:pPr algn="ctr" defTabSz="457200" fontAlgn="base">
              <a:spcBef>
                <a:spcPct val="0"/>
              </a:spcBef>
              <a:spcAft>
                <a:spcPct val="0"/>
              </a:spcAft>
              <a:defRPr/>
            </a:pPr>
            <a:r>
              <a:rPr kumimoji="0" lang="ja-JP" altLang="en-US" sz="2000" kern="0" dirty="0" smtClean="0">
                <a:solidFill>
                  <a:prstClr val="black"/>
                </a:solidFill>
                <a:latin typeface="HG丸ｺﾞｼｯｸM-PRO" pitchFamily="50" charset="-128"/>
                <a:ea typeface="HG丸ｺﾞｼｯｸM-PRO" pitchFamily="50" charset="-128"/>
              </a:rPr>
              <a:t>契約を</a:t>
            </a:r>
            <a:r>
              <a:rPr kumimoji="0" lang="ja-JP" altLang="en-US" sz="2000" kern="0" dirty="0">
                <a:solidFill>
                  <a:prstClr val="black"/>
                </a:solidFill>
                <a:latin typeface="HG丸ｺﾞｼｯｸM-PRO" pitchFamily="50" charset="-128"/>
                <a:ea typeface="HG丸ｺﾞｼｯｸM-PRO" pitchFamily="50" charset="-128"/>
              </a:rPr>
              <a:t>した</a:t>
            </a:r>
            <a:r>
              <a:rPr kumimoji="0" lang="ja-JP" altLang="en-US" sz="2000" kern="0" dirty="0" smtClean="0">
                <a:solidFill>
                  <a:prstClr val="black"/>
                </a:solidFill>
                <a:latin typeface="HG丸ｺﾞｼｯｸM-PRO" pitchFamily="50" charset="-128"/>
                <a:ea typeface="HG丸ｺﾞｼｯｸM-PRO" pitchFamily="50" charset="-128"/>
              </a:rPr>
              <a:t>のに</a:t>
            </a:r>
            <a:r>
              <a:rPr kumimoji="0" lang="en-US" altLang="ja-JP" sz="2000" kern="0" dirty="0">
                <a:solidFill>
                  <a:prstClr val="black"/>
                </a:solidFill>
                <a:latin typeface="HG丸ｺﾞｼｯｸM-PRO" pitchFamily="50" charset="-128"/>
                <a:ea typeface="HG丸ｺﾞｼｯｸM-PRO" pitchFamily="50" charset="-128"/>
              </a:rPr>
              <a:t>…</a:t>
            </a:r>
            <a:endParaRPr kumimoji="0" lang="ja-JP" altLang="en-US" sz="2000" kern="0" dirty="0">
              <a:solidFill>
                <a:prstClr val="black"/>
              </a:solidFill>
              <a:latin typeface="HG丸ｺﾞｼｯｸM-PRO" pitchFamily="50" charset="-128"/>
              <a:ea typeface="HG丸ｺﾞｼｯｸM-PRO" pitchFamily="50" charset="-128"/>
            </a:endParaRPr>
          </a:p>
        </p:txBody>
      </p:sp>
      <p:sp>
        <p:nvSpPr>
          <p:cNvPr id="20" name="正方形/長方形 19"/>
          <p:cNvSpPr/>
          <p:nvPr/>
        </p:nvSpPr>
        <p:spPr>
          <a:xfrm>
            <a:off x="5959617" y="1251900"/>
            <a:ext cx="2112736" cy="923330"/>
          </a:xfrm>
          <a:prstGeom prst="rect">
            <a:avLst/>
          </a:prstGeom>
        </p:spPr>
        <p:txBody>
          <a:bodyPr wrap="square">
            <a:spAutoFit/>
          </a:bodyPr>
          <a:lstStyle/>
          <a:p>
            <a:pPr algn="ctr" defTabSz="457200" fontAlgn="base">
              <a:spcBef>
                <a:spcPct val="0"/>
              </a:spcBef>
              <a:spcAft>
                <a:spcPct val="0"/>
              </a:spcAft>
              <a:defRPr/>
            </a:pPr>
            <a:r>
              <a:rPr kumimoji="0" lang="ja-JP" altLang="en-US" kern="0" dirty="0" smtClean="0">
                <a:solidFill>
                  <a:srgbClr val="1F497D"/>
                </a:solidFill>
                <a:latin typeface="HG丸ｺﾞｼｯｸM-PRO" pitchFamily="50" charset="-128"/>
                <a:ea typeface="HG丸ｺﾞｼｯｸM-PRO" pitchFamily="50" charset="-128"/>
              </a:rPr>
              <a:t>広告には、</a:t>
            </a:r>
          </a:p>
          <a:p>
            <a:pPr algn="ctr" defTabSz="457200" fontAlgn="base">
              <a:spcBef>
                <a:spcPct val="0"/>
              </a:spcBef>
              <a:spcAft>
                <a:spcPct val="0"/>
              </a:spcAft>
              <a:defRPr/>
            </a:pPr>
            <a:r>
              <a:rPr kumimoji="0" lang="ja-JP" altLang="en-US" kern="0" dirty="0" smtClean="0">
                <a:solidFill>
                  <a:srgbClr val="1F497D"/>
                </a:solidFill>
                <a:latin typeface="HG丸ｺﾞｼｯｸM-PRO" pitchFamily="50" charset="-128"/>
                <a:ea typeface="HG丸ｺﾞｼｯｸM-PRO" pitchFamily="50" charset="-128"/>
              </a:rPr>
              <a:t>とても良いことが</a:t>
            </a:r>
          </a:p>
          <a:p>
            <a:pPr algn="ctr" defTabSz="457200" fontAlgn="base">
              <a:spcBef>
                <a:spcPct val="0"/>
              </a:spcBef>
              <a:spcAft>
                <a:spcPct val="0"/>
              </a:spcAft>
              <a:defRPr/>
            </a:pPr>
            <a:r>
              <a:rPr kumimoji="0" lang="ja-JP" altLang="en-US" kern="0" dirty="0" smtClean="0">
                <a:solidFill>
                  <a:srgbClr val="1F497D"/>
                </a:solidFill>
                <a:latin typeface="HG丸ｺﾞｼｯｸM-PRO" pitchFamily="50" charset="-128"/>
                <a:ea typeface="HG丸ｺﾞｼｯｸM-PRO" pitchFamily="50" charset="-128"/>
              </a:rPr>
              <a:t>書いていたけど</a:t>
            </a:r>
            <a:r>
              <a:rPr kumimoji="0" lang="en-US" altLang="ja-JP" kern="0" dirty="0" smtClean="0">
                <a:solidFill>
                  <a:srgbClr val="1F497D"/>
                </a:solidFill>
                <a:latin typeface="HG丸ｺﾞｼｯｸM-PRO" pitchFamily="50" charset="-128"/>
                <a:ea typeface="HG丸ｺﾞｼｯｸM-PRO" pitchFamily="50" charset="-128"/>
              </a:rPr>
              <a:t>…</a:t>
            </a:r>
            <a:endParaRPr kumimoji="0" lang="ja-JP" altLang="en-US" kern="0" dirty="0">
              <a:solidFill>
                <a:srgbClr val="1F497D"/>
              </a:solidFill>
              <a:latin typeface="HG丸ｺﾞｼｯｸM-PRO" pitchFamily="50" charset="-128"/>
              <a:ea typeface="HG丸ｺﾞｼｯｸM-PRO" pitchFamily="50" charset="-128"/>
            </a:endParaRPr>
          </a:p>
        </p:txBody>
      </p:sp>
      <p:sp>
        <p:nvSpPr>
          <p:cNvPr id="26" name="角丸四角形 25"/>
          <p:cNvSpPr/>
          <p:nvPr/>
        </p:nvSpPr>
        <p:spPr>
          <a:xfrm>
            <a:off x="405344" y="4240729"/>
            <a:ext cx="2495875" cy="2409457"/>
          </a:xfrm>
          <a:prstGeom prst="roundRect">
            <a:avLst/>
          </a:prstGeom>
          <a:solidFill>
            <a:srgbClr val="92D050"/>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27" name="角丸四角形 26"/>
          <p:cNvSpPr/>
          <p:nvPr/>
        </p:nvSpPr>
        <p:spPr>
          <a:xfrm>
            <a:off x="3124757" y="4240729"/>
            <a:ext cx="2709933" cy="2409457"/>
          </a:xfrm>
          <a:prstGeom prst="roundRect">
            <a:avLst/>
          </a:prstGeom>
          <a:solidFill>
            <a:schemeClr val="accent2">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prstClr val="white"/>
              </a:solidFill>
              <a:latin typeface="HGPｺﾞｼｯｸE" pitchFamily="50" charset="-128"/>
              <a:ea typeface="HGPｺﾞｼｯｸE" pitchFamily="50" charset="-128"/>
            </a:endParaRPr>
          </a:p>
        </p:txBody>
      </p:sp>
      <p:sp>
        <p:nvSpPr>
          <p:cNvPr id="29" name="角丸四角形 28"/>
          <p:cNvSpPr/>
          <p:nvPr/>
        </p:nvSpPr>
        <p:spPr>
          <a:xfrm>
            <a:off x="6058128" y="4284507"/>
            <a:ext cx="2774773" cy="2409457"/>
          </a:xfrm>
          <a:prstGeom prst="roundRect">
            <a:avLst/>
          </a:prstGeom>
          <a:solidFill>
            <a:srgbClr val="4BACC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30" name="正方形/長方形 29"/>
          <p:cNvSpPr/>
          <p:nvPr/>
        </p:nvSpPr>
        <p:spPr>
          <a:xfrm>
            <a:off x="3299861" y="4405825"/>
            <a:ext cx="2286000" cy="707886"/>
          </a:xfrm>
          <a:prstGeom prst="rect">
            <a:avLst/>
          </a:prstGeom>
        </p:spPr>
        <p:txBody>
          <a:bodyPr>
            <a:spAutoFit/>
          </a:bodyPr>
          <a:lstStyle/>
          <a:p>
            <a:pPr algn="ctr" defTabSz="457200" fontAlgn="base">
              <a:spcBef>
                <a:spcPct val="0"/>
              </a:spcBef>
              <a:spcAft>
                <a:spcPct val="0"/>
              </a:spcAft>
              <a:defRPr/>
            </a:pPr>
            <a:r>
              <a:rPr kumimoji="0" lang="ja-JP" altLang="en-US" sz="2000" kern="0" dirty="0">
                <a:solidFill>
                  <a:prstClr val="white"/>
                </a:solidFill>
                <a:latin typeface="HG丸ｺﾞｼｯｸM-PRO" pitchFamily="50" charset="-128"/>
                <a:ea typeface="HG丸ｺﾞｼｯｸM-PRO" pitchFamily="50" charset="-128"/>
              </a:rPr>
              <a:t>だまされたり、</a:t>
            </a:r>
          </a:p>
          <a:p>
            <a:pPr algn="ctr" defTabSz="457200" fontAlgn="base">
              <a:spcBef>
                <a:spcPct val="0"/>
              </a:spcBef>
              <a:spcAft>
                <a:spcPct val="0"/>
              </a:spcAft>
              <a:defRPr/>
            </a:pPr>
            <a:r>
              <a:rPr kumimoji="0" lang="ja-JP" altLang="en-US" sz="2000" kern="0" dirty="0" smtClean="0">
                <a:solidFill>
                  <a:prstClr val="white"/>
                </a:solidFill>
                <a:latin typeface="HG丸ｺﾞｼｯｸM-PRO" pitchFamily="50" charset="-128"/>
                <a:ea typeface="HG丸ｺﾞｼｯｸM-PRO" pitchFamily="50" charset="-128"/>
              </a:rPr>
              <a:t>脅されて</a:t>
            </a:r>
            <a:r>
              <a:rPr kumimoji="0" lang="en-US" altLang="ja-JP" sz="2000" kern="0" dirty="0" smtClean="0">
                <a:solidFill>
                  <a:prstClr val="white"/>
                </a:solidFill>
                <a:latin typeface="HG丸ｺﾞｼｯｸM-PRO" pitchFamily="50" charset="-128"/>
                <a:ea typeface="HG丸ｺﾞｼｯｸM-PRO" pitchFamily="50" charset="-128"/>
              </a:rPr>
              <a:t>…</a:t>
            </a:r>
            <a:r>
              <a:rPr kumimoji="0" lang="ja-JP" altLang="en-US" sz="2000" kern="0" dirty="0" smtClean="0">
                <a:solidFill>
                  <a:prstClr val="white"/>
                </a:solidFill>
                <a:latin typeface="HG丸ｺﾞｼｯｸM-PRO" pitchFamily="50" charset="-128"/>
                <a:ea typeface="HG丸ｺﾞｼｯｸM-PRO" pitchFamily="50" charset="-128"/>
              </a:rPr>
              <a:t>契約</a:t>
            </a:r>
            <a:endParaRPr kumimoji="0" lang="ja-JP" altLang="en-US" sz="2000" kern="0" dirty="0">
              <a:solidFill>
                <a:prstClr val="white"/>
              </a:solidFill>
              <a:latin typeface="HG丸ｺﾞｼｯｸM-PRO" pitchFamily="50" charset="-128"/>
              <a:ea typeface="HG丸ｺﾞｼｯｸM-PRO" pitchFamily="50" charset="-128"/>
            </a:endParaRPr>
          </a:p>
        </p:txBody>
      </p:sp>
      <p:sp>
        <p:nvSpPr>
          <p:cNvPr id="31" name="正方形/長方形 30"/>
          <p:cNvSpPr/>
          <p:nvPr/>
        </p:nvSpPr>
        <p:spPr>
          <a:xfrm>
            <a:off x="510279" y="4386439"/>
            <a:ext cx="2286000" cy="923330"/>
          </a:xfrm>
          <a:prstGeom prst="rect">
            <a:avLst/>
          </a:prstGeom>
        </p:spPr>
        <p:txBody>
          <a:bodyPr>
            <a:spAutoFit/>
          </a:bodyPr>
          <a:lstStyle/>
          <a:p>
            <a:pPr algn="ctr" defTabSz="457200" fontAlgn="base">
              <a:spcBef>
                <a:spcPct val="0"/>
              </a:spcBef>
              <a:spcAft>
                <a:spcPct val="0"/>
              </a:spcAft>
              <a:defRPr/>
            </a:pPr>
            <a:r>
              <a:rPr kumimoji="0" lang="ja-JP" altLang="en-US" kern="0" dirty="0" smtClean="0">
                <a:solidFill>
                  <a:prstClr val="black"/>
                </a:solidFill>
                <a:latin typeface="HG丸ｺﾞｼｯｸM-PRO" pitchFamily="50" charset="-128"/>
                <a:ea typeface="HG丸ｺﾞｼｯｸM-PRO" pitchFamily="50" charset="-128"/>
              </a:rPr>
              <a:t>モノが壊れていたり、相手</a:t>
            </a:r>
            <a:r>
              <a:rPr kumimoji="0" lang="ja-JP" altLang="en-US" kern="0" dirty="0">
                <a:solidFill>
                  <a:prstClr val="black"/>
                </a:solidFill>
                <a:latin typeface="HG丸ｺﾞｼｯｸM-PRO" pitchFamily="50" charset="-128"/>
                <a:ea typeface="HG丸ｺﾞｼｯｸM-PRO" pitchFamily="50" charset="-128"/>
              </a:rPr>
              <a:t>が契約</a:t>
            </a:r>
            <a:r>
              <a:rPr kumimoji="0" lang="ja-JP" altLang="en-US" kern="0" dirty="0" smtClean="0">
                <a:solidFill>
                  <a:prstClr val="black"/>
                </a:solidFill>
                <a:latin typeface="HG丸ｺﾞｼｯｸM-PRO" pitchFamily="50" charset="-128"/>
                <a:ea typeface="HG丸ｺﾞｼｯｸM-PRO" pitchFamily="50" charset="-128"/>
              </a:rPr>
              <a:t>を</a:t>
            </a:r>
          </a:p>
          <a:p>
            <a:pPr algn="ctr" defTabSz="457200" fontAlgn="base">
              <a:spcBef>
                <a:spcPct val="0"/>
              </a:spcBef>
              <a:spcAft>
                <a:spcPct val="0"/>
              </a:spcAft>
              <a:defRPr/>
            </a:pPr>
            <a:r>
              <a:rPr kumimoji="0" lang="ja-JP" altLang="en-US" kern="0" dirty="0" smtClean="0">
                <a:solidFill>
                  <a:prstClr val="black"/>
                </a:solidFill>
                <a:latin typeface="HG丸ｺﾞｼｯｸM-PRO" pitchFamily="50" charset="-128"/>
                <a:ea typeface="HG丸ｺﾞｼｯｸM-PRO" pitchFamily="50" charset="-128"/>
              </a:rPr>
              <a:t>守らない</a:t>
            </a:r>
            <a:endParaRPr kumimoji="0" lang="ja-JP" altLang="en-US" kern="0" dirty="0">
              <a:solidFill>
                <a:prstClr val="black"/>
              </a:solidFill>
              <a:latin typeface="HG丸ｺﾞｼｯｸM-PRO" pitchFamily="50" charset="-128"/>
              <a:ea typeface="HG丸ｺﾞｼｯｸM-PRO" pitchFamily="50" charset="-128"/>
            </a:endParaRPr>
          </a:p>
        </p:txBody>
      </p:sp>
      <p:sp>
        <p:nvSpPr>
          <p:cNvPr id="32" name="正方形/長方形 31"/>
          <p:cNvSpPr/>
          <p:nvPr/>
        </p:nvSpPr>
        <p:spPr>
          <a:xfrm>
            <a:off x="6173579" y="4386439"/>
            <a:ext cx="2561338" cy="746234"/>
          </a:xfrm>
          <a:prstGeom prst="rect">
            <a:avLst/>
          </a:prstGeom>
        </p:spPr>
        <p:txBody>
          <a:bodyPr wrap="square">
            <a:spAutoFit/>
          </a:bodyPr>
          <a:lstStyle/>
          <a:p>
            <a:pPr algn="ctr" defTabSz="457200" fontAlgn="base">
              <a:spcBef>
                <a:spcPct val="0"/>
              </a:spcBef>
              <a:spcAft>
                <a:spcPct val="0"/>
              </a:spcAft>
              <a:defRPr/>
            </a:pPr>
            <a:r>
              <a:rPr kumimoji="0" lang="ja-JP" altLang="en-US" sz="2000" kern="0" dirty="0" smtClean="0">
                <a:solidFill>
                  <a:srgbClr val="1F497D"/>
                </a:solidFill>
                <a:latin typeface="HG丸ｺﾞｼｯｸM-PRO" pitchFamily="50" charset="-128"/>
                <a:ea typeface="HG丸ｺﾞｼｯｸM-PRO" pitchFamily="50" charset="-128"/>
              </a:rPr>
              <a:t>誤った</a:t>
            </a:r>
            <a:r>
              <a:rPr kumimoji="0" lang="ja-JP" altLang="en-US" sz="2000" kern="0" dirty="0">
                <a:solidFill>
                  <a:srgbClr val="1F497D"/>
                </a:solidFill>
                <a:latin typeface="HG丸ｺﾞｼｯｸM-PRO" pitchFamily="50" charset="-128"/>
                <a:ea typeface="HG丸ｺﾞｼｯｸM-PRO" pitchFamily="50" charset="-128"/>
              </a:rPr>
              <a:t>情報</a:t>
            </a:r>
            <a:r>
              <a:rPr kumimoji="0" lang="ja-JP" altLang="en-US" sz="2000" kern="0" dirty="0" smtClean="0">
                <a:solidFill>
                  <a:srgbClr val="1F497D"/>
                </a:solidFill>
                <a:latin typeface="HG丸ｺﾞｼｯｸM-PRO" pitchFamily="50" charset="-128"/>
                <a:ea typeface="HG丸ｺﾞｼｯｸM-PRO" pitchFamily="50" charset="-128"/>
              </a:rPr>
              <a:t>を信じて契約</a:t>
            </a:r>
            <a:endParaRPr kumimoji="0" lang="ja-JP" altLang="en-US" sz="2000" kern="0" dirty="0">
              <a:solidFill>
                <a:srgbClr val="1F497D"/>
              </a:solidFill>
              <a:latin typeface="HG丸ｺﾞｼｯｸM-PRO" pitchFamily="50" charset="-128"/>
              <a:ea typeface="HG丸ｺﾞｼｯｸM-PRO" pitchFamily="50" charset="-128"/>
            </a:endParaRPr>
          </a:p>
        </p:txBody>
      </p:sp>
      <p:pic>
        <p:nvPicPr>
          <p:cNvPr id="33" name="Picture 3" descr="G:\消費生活センター　消費者教育\イラストいろいろ\kaiyaku_keiyakusy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8421" y="5285499"/>
            <a:ext cx="1111402" cy="117161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5" descr="G:\KINGSTON\くらしの一日講座\イラストいろいろ\factcheck_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7635" y="5139315"/>
            <a:ext cx="1433229" cy="151087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G:\KINGSTON\くらしの一日講座\イラストいろいろ\keiyakusyo_tsukitsukeru.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96092" y="5147924"/>
            <a:ext cx="1443751" cy="152196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 descr="G:\KINGSTON\くらしの一日講座\イラストいろいろ\困り顔.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7840" y="2023030"/>
            <a:ext cx="1210041" cy="1421271"/>
          </a:xfrm>
          <a:prstGeom prst="rect">
            <a:avLst/>
          </a:prstGeom>
          <a:noFill/>
          <a:extLst>
            <a:ext uri="{909E8E84-426E-40DD-AFC4-6F175D3DCCD1}">
              <a14:hiddenFill xmlns:a14="http://schemas.microsoft.com/office/drawing/2010/main">
                <a:solidFill>
                  <a:srgbClr val="FFFFFF"/>
                </a:solidFill>
              </a14:hiddenFill>
            </a:ext>
          </a:extLst>
        </p:spPr>
      </p:pic>
      <p:sp>
        <p:nvSpPr>
          <p:cNvPr id="37" name="下矢印 36"/>
          <p:cNvSpPr/>
          <p:nvPr/>
        </p:nvSpPr>
        <p:spPr>
          <a:xfrm>
            <a:off x="979521" y="3552629"/>
            <a:ext cx="1152128" cy="5410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下矢印 37"/>
          <p:cNvSpPr/>
          <p:nvPr/>
        </p:nvSpPr>
        <p:spPr>
          <a:xfrm>
            <a:off x="3903659" y="3565758"/>
            <a:ext cx="1152128" cy="5410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下矢印 38"/>
          <p:cNvSpPr/>
          <p:nvPr/>
        </p:nvSpPr>
        <p:spPr>
          <a:xfrm>
            <a:off x="6793034" y="3580596"/>
            <a:ext cx="1152128" cy="5410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98" name="Picture 2" descr="G:\KINGSTON\くらしの一日講座\イラストいろいろ\契約書.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0015" y="2039406"/>
            <a:ext cx="1951139" cy="12731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KINGSTON\くらしの一日講座\イラストいろいろ\question_head_gakuzen_girl.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09221" y="2023030"/>
            <a:ext cx="1726263" cy="135681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KINGSTON\くらしの一日講座\イラストいろいろ\shopping_tsuuhan_trouble_kikai_woman.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4695" y="5477646"/>
            <a:ext cx="973726" cy="973726"/>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a:xfrm>
            <a:off x="6334716" y="6543898"/>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1724689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9" name="Picture 4" descr="ããããããå¥³æ§ã®ã¤ã©ã¹ã"/>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562" y="1268761"/>
            <a:ext cx="851927" cy="910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0" name="Picture 6" descr="ããããããç·æ§ã®ã¤ã©ã¹ã"/>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040" y="1268761"/>
            <a:ext cx="910579" cy="910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1" name="Picture 8" descr="ãµã©ãªã¼ãã³ã®ã¤ã©ã¹ãï¼è·æ¥­ï¼"/>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221" y="5396707"/>
            <a:ext cx="993775"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フローチャート : 代替処理 1"/>
          <p:cNvSpPr/>
          <p:nvPr/>
        </p:nvSpPr>
        <p:spPr>
          <a:xfrm>
            <a:off x="422277" y="2206626"/>
            <a:ext cx="1362075" cy="815975"/>
          </a:xfrm>
          <a:prstGeom prst="flowChartAlternateProcess">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altLang="ja-JP" sz="1400" dirty="0">
                <a:solidFill>
                  <a:srgbClr val="C00000"/>
                </a:solidFill>
              </a:rPr>
              <a:t>&lt;</a:t>
            </a:r>
            <a:r>
              <a:rPr lang="ja-JP" altLang="en-US" sz="1400" dirty="0">
                <a:solidFill>
                  <a:srgbClr val="C00000"/>
                </a:solidFill>
              </a:rPr>
              <a:t>消費者</a:t>
            </a:r>
            <a:r>
              <a:rPr lang="en-US" altLang="ja-JP" sz="1400" dirty="0">
                <a:solidFill>
                  <a:srgbClr val="C00000"/>
                </a:solidFill>
              </a:rPr>
              <a:t>&gt;</a:t>
            </a:r>
            <a:endParaRPr lang="ja-JP" altLang="en-US" sz="1400" dirty="0">
              <a:solidFill>
                <a:srgbClr val="C00000"/>
              </a:solidFill>
            </a:endParaRPr>
          </a:p>
          <a:p>
            <a:pPr algn="ctr" defTabSz="457200" fontAlgn="base">
              <a:spcBef>
                <a:spcPct val="0"/>
              </a:spcBef>
              <a:spcAft>
                <a:spcPct val="0"/>
              </a:spcAft>
              <a:defRPr/>
            </a:pPr>
            <a:r>
              <a:rPr lang="ja-JP" altLang="en-US" sz="1400" dirty="0">
                <a:solidFill>
                  <a:prstClr val="black"/>
                </a:solidFill>
              </a:rPr>
              <a:t>買います</a:t>
            </a:r>
          </a:p>
          <a:p>
            <a:pPr algn="ctr" defTabSz="457200" fontAlgn="base">
              <a:spcBef>
                <a:spcPct val="0"/>
              </a:spcBef>
              <a:spcAft>
                <a:spcPct val="0"/>
              </a:spcAft>
              <a:defRPr/>
            </a:pPr>
            <a:r>
              <a:rPr lang="en-US" altLang="ja-JP" sz="1400" dirty="0">
                <a:solidFill>
                  <a:prstClr val="black"/>
                </a:solidFill>
              </a:rPr>
              <a:t>(</a:t>
            </a:r>
            <a:r>
              <a:rPr lang="ja-JP" altLang="en-US" sz="1400" dirty="0">
                <a:solidFill>
                  <a:prstClr val="black"/>
                </a:solidFill>
              </a:rPr>
              <a:t>申込</a:t>
            </a:r>
            <a:r>
              <a:rPr lang="en-US" altLang="ja-JP" sz="1400" dirty="0">
                <a:solidFill>
                  <a:prstClr val="black"/>
                </a:solidFill>
              </a:rPr>
              <a:t>)</a:t>
            </a:r>
            <a:endParaRPr lang="ja-JP" altLang="en-US" sz="1400" dirty="0">
              <a:solidFill>
                <a:prstClr val="black"/>
              </a:solidFill>
            </a:endParaRPr>
          </a:p>
        </p:txBody>
      </p:sp>
      <p:sp>
        <p:nvSpPr>
          <p:cNvPr id="14" name="角丸四角形 13"/>
          <p:cNvSpPr/>
          <p:nvPr/>
        </p:nvSpPr>
        <p:spPr>
          <a:xfrm>
            <a:off x="476278" y="4429126"/>
            <a:ext cx="1362075" cy="81597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altLang="ja-JP" sz="1400" dirty="0">
                <a:solidFill>
                  <a:prstClr val="black"/>
                </a:solidFill>
              </a:rPr>
              <a:t>&lt;</a:t>
            </a:r>
            <a:r>
              <a:rPr lang="ja-JP" altLang="en-US" sz="1400" dirty="0">
                <a:solidFill>
                  <a:prstClr val="black"/>
                </a:solidFill>
              </a:rPr>
              <a:t>事業者</a:t>
            </a:r>
            <a:r>
              <a:rPr lang="en-US" altLang="ja-JP" sz="1400" dirty="0">
                <a:solidFill>
                  <a:prstClr val="black"/>
                </a:solidFill>
              </a:rPr>
              <a:t>&gt;</a:t>
            </a:r>
            <a:endParaRPr lang="ja-JP" altLang="en-US" sz="1400" dirty="0">
              <a:solidFill>
                <a:prstClr val="black"/>
              </a:solidFill>
            </a:endParaRPr>
          </a:p>
          <a:p>
            <a:pPr algn="ctr" defTabSz="457200" fontAlgn="base">
              <a:spcBef>
                <a:spcPct val="0"/>
              </a:spcBef>
              <a:spcAft>
                <a:spcPct val="0"/>
              </a:spcAft>
              <a:defRPr/>
            </a:pPr>
            <a:r>
              <a:rPr lang="ja-JP" altLang="en-US" sz="1400" dirty="0">
                <a:solidFill>
                  <a:srgbClr val="C00000"/>
                </a:solidFill>
              </a:rPr>
              <a:t>売ります</a:t>
            </a:r>
          </a:p>
          <a:p>
            <a:pPr algn="ctr" defTabSz="457200" fontAlgn="base">
              <a:spcBef>
                <a:spcPct val="0"/>
              </a:spcBef>
              <a:spcAft>
                <a:spcPct val="0"/>
              </a:spcAft>
              <a:defRPr/>
            </a:pPr>
            <a:r>
              <a:rPr lang="en-US" altLang="ja-JP" sz="1400" dirty="0">
                <a:solidFill>
                  <a:srgbClr val="C00000"/>
                </a:solidFill>
              </a:rPr>
              <a:t>(</a:t>
            </a:r>
            <a:r>
              <a:rPr lang="ja-JP" altLang="en-US" sz="1400" dirty="0">
                <a:solidFill>
                  <a:srgbClr val="C00000"/>
                </a:solidFill>
              </a:rPr>
              <a:t>承諾</a:t>
            </a:r>
            <a:r>
              <a:rPr lang="en-US" altLang="ja-JP" dirty="0">
                <a:solidFill>
                  <a:srgbClr val="C00000"/>
                </a:solidFill>
              </a:rPr>
              <a:t>)</a:t>
            </a:r>
            <a:endParaRPr lang="ja-JP" altLang="en-US" dirty="0">
              <a:solidFill>
                <a:srgbClr val="C00000"/>
              </a:solidFill>
            </a:endParaRPr>
          </a:p>
        </p:txBody>
      </p:sp>
      <p:sp>
        <p:nvSpPr>
          <p:cNvPr id="22" name="角丸四角形 21"/>
          <p:cNvSpPr/>
          <p:nvPr/>
        </p:nvSpPr>
        <p:spPr>
          <a:xfrm>
            <a:off x="6416666" y="3168858"/>
            <a:ext cx="1974315" cy="675859"/>
          </a:xfrm>
          <a:prstGeom prst="roundRect">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ja-JP" altLang="en-US" sz="2400" b="1" dirty="0" smtClean="0">
                <a:solidFill>
                  <a:prstClr val="white"/>
                </a:solidFill>
                <a:latin typeface="ＭＳ Ｐゴシック"/>
              </a:rPr>
              <a:t>法的手続き</a:t>
            </a:r>
            <a:endParaRPr lang="ja-JP" altLang="en-US" sz="2400" b="1" dirty="0">
              <a:solidFill>
                <a:prstClr val="white"/>
              </a:solidFill>
              <a:latin typeface="ＭＳ Ｐゴシック"/>
            </a:endParaRPr>
          </a:p>
        </p:txBody>
      </p:sp>
      <p:sp>
        <p:nvSpPr>
          <p:cNvPr id="27" name="右矢印 26"/>
          <p:cNvSpPr/>
          <p:nvPr/>
        </p:nvSpPr>
        <p:spPr>
          <a:xfrm flipV="1">
            <a:off x="1309688" y="3506788"/>
            <a:ext cx="1231900" cy="400051"/>
          </a:xfrm>
          <a:prstGeom prst="rightArrow">
            <a:avLst>
              <a:gd name="adj1" fmla="val 58065"/>
              <a:gd name="adj2" fmla="val 50000"/>
            </a:avLst>
          </a:prstGeom>
          <a:solidFill>
            <a:schemeClr val="accent1">
              <a:tint val="100000"/>
              <a:shade val="100000"/>
              <a:satMod val="13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ja-JP" altLang="en-US">
              <a:solidFill>
                <a:prstClr val="white"/>
              </a:solidFill>
            </a:endParaRPr>
          </a:p>
        </p:txBody>
      </p:sp>
      <p:sp>
        <p:nvSpPr>
          <p:cNvPr id="31" name="左矢印 30"/>
          <p:cNvSpPr/>
          <p:nvPr/>
        </p:nvSpPr>
        <p:spPr>
          <a:xfrm rot="16200000">
            <a:off x="820738" y="3154364"/>
            <a:ext cx="566739" cy="334963"/>
          </a:xfrm>
          <a:prstGeom prst="leftArrow">
            <a:avLst/>
          </a:prstGeom>
          <a:solidFill>
            <a:schemeClr val="accent1">
              <a:tint val="100000"/>
              <a:shade val="100000"/>
              <a:satMod val="130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ja-JP" altLang="en-US">
              <a:solidFill>
                <a:prstClr val="white"/>
              </a:solidFill>
            </a:endParaRPr>
          </a:p>
        </p:txBody>
      </p:sp>
      <p:sp>
        <p:nvSpPr>
          <p:cNvPr id="28" name="正方形/長方形 27"/>
          <p:cNvSpPr/>
          <p:nvPr/>
        </p:nvSpPr>
        <p:spPr>
          <a:xfrm>
            <a:off x="6660232" y="4085089"/>
            <a:ext cx="2232248" cy="244025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defTabSz="457200" fontAlgn="base">
              <a:spcBef>
                <a:spcPct val="0"/>
              </a:spcBef>
              <a:spcAft>
                <a:spcPct val="0"/>
              </a:spcAft>
              <a:defRPr/>
            </a:pPr>
            <a:r>
              <a:rPr lang="ja-JP" altLang="en-US" sz="2000" dirty="0" smtClean="0">
                <a:solidFill>
                  <a:srgbClr val="000000"/>
                </a:solidFill>
                <a:latin typeface="AR P丸ゴシック体M" pitchFamily="50" charset="-128"/>
                <a:ea typeface="AR P丸ゴシック体M" pitchFamily="50" charset="-128"/>
              </a:rPr>
              <a:t>①クーリング・オフ</a:t>
            </a:r>
          </a:p>
          <a:p>
            <a:pPr defTabSz="457200" fontAlgn="base">
              <a:spcBef>
                <a:spcPct val="0"/>
              </a:spcBef>
              <a:spcAft>
                <a:spcPct val="0"/>
              </a:spcAft>
              <a:defRPr/>
            </a:pPr>
            <a:r>
              <a:rPr lang="ja-JP" altLang="en-US" sz="2000" dirty="0" smtClean="0">
                <a:solidFill>
                  <a:srgbClr val="000000"/>
                </a:solidFill>
                <a:latin typeface="AR P丸ゴシック体M" pitchFamily="50" charset="-128"/>
                <a:ea typeface="AR P丸ゴシック体M" pitchFamily="50" charset="-128"/>
              </a:rPr>
              <a:t>②中途解約</a:t>
            </a:r>
          </a:p>
          <a:p>
            <a:pPr defTabSz="457200" fontAlgn="base">
              <a:spcBef>
                <a:spcPct val="0"/>
              </a:spcBef>
              <a:spcAft>
                <a:spcPct val="0"/>
              </a:spcAft>
              <a:defRPr/>
            </a:pPr>
            <a:r>
              <a:rPr lang="ja-JP" altLang="en-US" sz="2000" dirty="0" smtClean="0">
                <a:solidFill>
                  <a:srgbClr val="000000"/>
                </a:solidFill>
                <a:latin typeface="AR P丸ゴシック体M" pitchFamily="50" charset="-128"/>
                <a:ea typeface="AR P丸ゴシック体M" pitchFamily="50" charset="-128"/>
              </a:rPr>
              <a:t>③契約取消</a:t>
            </a:r>
          </a:p>
          <a:p>
            <a:pPr defTabSz="457200" fontAlgn="base">
              <a:spcBef>
                <a:spcPct val="0"/>
              </a:spcBef>
              <a:spcAft>
                <a:spcPct val="0"/>
              </a:spcAft>
              <a:defRPr/>
            </a:pPr>
            <a:endParaRPr lang="ja-JP" altLang="en-US" sz="2000" b="1" dirty="0">
              <a:solidFill>
                <a:srgbClr val="000000"/>
              </a:solidFill>
              <a:latin typeface="AR P丸ゴシック体M" pitchFamily="50" charset="-128"/>
              <a:ea typeface="AR P丸ゴシック体M" pitchFamily="50" charset="-128"/>
            </a:endParaRPr>
          </a:p>
          <a:p>
            <a:pPr defTabSz="457200" fontAlgn="base">
              <a:spcBef>
                <a:spcPct val="0"/>
              </a:spcBef>
              <a:spcAft>
                <a:spcPct val="0"/>
              </a:spcAft>
              <a:defRPr/>
            </a:pPr>
            <a:r>
              <a:rPr lang="en-US" altLang="ja-JP" b="1" dirty="0" smtClean="0">
                <a:solidFill>
                  <a:srgbClr val="000000"/>
                </a:solidFill>
                <a:latin typeface="AR P丸ゴシック体M" pitchFamily="50" charset="-128"/>
                <a:ea typeface="AR P丸ゴシック体M" pitchFamily="50" charset="-128"/>
              </a:rPr>
              <a:t>※</a:t>
            </a:r>
            <a:r>
              <a:rPr lang="ja-JP" altLang="en-US" b="1" dirty="0" smtClean="0">
                <a:solidFill>
                  <a:srgbClr val="000000"/>
                </a:solidFill>
                <a:latin typeface="AR P丸ゴシック体M" pitchFamily="50" charset="-128"/>
                <a:ea typeface="AR P丸ゴシック体M" pitchFamily="50" charset="-128"/>
              </a:rPr>
              <a:t>他にも法的に</a:t>
            </a:r>
          </a:p>
          <a:p>
            <a:pPr defTabSz="457200" fontAlgn="base">
              <a:spcBef>
                <a:spcPct val="0"/>
              </a:spcBef>
              <a:spcAft>
                <a:spcPct val="0"/>
              </a:spcAft>
              <a:defRPr/>
            </a:pPr>
            <a:r>
              <a:rPr lang="ja-JP" altLang="en-US" b="1" dirty="0">
                <a:solidFill>
                  <a:srgbClr val="000000"/>
                </a:solidFill>
                <a:latin typeface="AR P丸ゴシック体M" pitchFamily="50" charset="-128"/>
                <a:ea typeface="AR P丸ゴシック体M" pitchFamily="50" charset="-128"/>
              </a:rPr>
              <a:t>　</a:t>
            </a:r>
            <a:r>
              <a:rPr lang="ja-JP" altLang="en-US" b="1" dirty="0" smtClean="0">
                <a:solidFill>
                  <a:srgbClr val="000000"/>
                </a:solidFill>
                <a:latin typeface="AR P丸ゴシック体M" pitchFamily="50" charset="-128"/>
                <a:ea typeface="AR P丸ゴシック体M" pitchFamily="50" charset="-128"/>
              </a:rPr>
              <a:t>やめられる</a:t>
            </a:r>
          </a:p>
          <a:p>
            <a:pPr defTabSz="457200" fontAlgn="base">
              <a:spcBef>
                <a:spcPct val="0"/>
              </a:spcBef>
              <a:spcAft>
                <a:spcPct val="0"/>
              </a:spcAft>
              <a:defRPr/>
            </a:pPr>
            <a:r>
              <a:rPr lang="ja-JP" altLang="en-US" b="1" dirty="0">
                <a:solidFill>
                  <a:srgbClr val="000000"/>
                </a:solidFill>
                <a:latin typeface="AR P丸ゴシック体M" pitchFamily="50" charset="-128"/>
                <a:ea typeface="AR P丸ゴシック体M" pitchFamily="50" charset="-128"/>
              </a:rPr>
              <a:t>　</a:t>
            </a:r>
            <a:r>
              <a:rPr lang="ja-JP" altLang="en-US" b="1" dirty="0" smtClean="0">
                <a:solidFill>
                  <a:srgbClr val="000000"/>
                </a:solidFill>
                <a:latin typeface="AR P丸ゴシック体M" pitchFamily="50" charset="-128"/>
                <a:ea typeface="AR P丸ゴシック体M" pitchFamily="50" charset="-128"/>
              </a:rPr>
              <a:t>ものもあります。</a:t>
            </a:r>
            <a:endParaRPr lang="ja-JP" altLang="en-US" b="1" dirty="0">
              <a:solidFill>
                <a:srgbClr val="000000"/>
              </a:solidFill>
              <a:latin typeface="AR P丸ゴシック体M" pitchFamily="50" charset="-128"/>
              <a:ea typeface="AR P丸ゴシック体M" pitchFamily="50" charset="-128"/>
            </a:endParaRPr>
          </a:p>
        </p:txBody>
      </p:sp>
      <p:sp>
        <p:nvSpPr>
          <p:cNvPr id="32" name="左矢印 31"/>
          <p:cNvSpPr/>
          <p:nvPr/>
        </p:nvSpPr>
        <p:spPr>
          <a:xfrm rot="5400000">
            <a:off x="839790" y="3978276"/>
            <a:ext cx="566737" cy="334963"/>
          </a:xfrm>
          <a:prstGeom prst="leftArrow">
            <a:avLst/>
          </a:prstGeom>
          <a:solidFill>
            <a:schemeClr val="accent1">
              <a:tint val="100000"/>
              <a:shade val="100000"/>
              <a:satMod val="130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ja-JP" altLang="en-US">
              <a:solidFill>
                <a:prstClr val="white"/>
              </a:solidFill>
            </a:endParaRPr>
          </a:p>
        </p:txBody>
      </p:sp>
      <p:sp>
        <p:nvSpPr>
          <p:cNvPr id="4" name="屈折矢印 3"/>
          <p:cNvSpPr/>
          <p:nvPr/>
        </p:nvSpPr>
        <p:spPr>
          <a:xfrm rot="5400000">
            <a:off x="1871212" y="4239078"/>
            <a:ext cx="1777318" cy="881062"/>
          </a:xfrm>
          <a:prstGeom prst="bentUpArrow">
            <a:avLst>
              <a:gd name="adj1" fmla="val 25001"/>
              <a:gd name="adj2" fmla="val 25000"/>
              <a:gd name="adj3" fmla="val 25000"/>
            </a:avLst>
          </a:prstGeom>
          <a:solidFill>
            <a:schemeClr val="accent1">
              <a:tint val="100000"/>
              <a:shade val="100000"/>
              <a:satMod val="13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ja-JP" altLang="en-US">
              <a:solidFill>
                <a:prstClr val="white"/>
              </a:solidFill>
            </a:endParaRPr>
          </a:p>
        </p:txBody>
      </p:sp>
      <p:sp>
        <p:nvSpPr>
          <p:cNvPr id="33" name="屈折矢印 32"/>
          <p:cNvSpPr/>
          <p:nvPr/>
        </p:nvSpPr>
        <p:spPr>
          <a:xfrm rot="5400000" flipH="1">
            <a:off x="1848398" y="2468017"/>
            <a:ext cx="1821356" cy="882650"/>
          </a:xfrm>
          <a:prstGeom prst="bentUpArrow">
            <a:avLst>
              <a:gd name="adj1" fmla="val 25001"/>
              <a:gd name="adj2" fmla="val 24136"/>
              <a:gd name="adj3" fmla="val 25000"/>
            </a:avLst>
          </a:prstGeom>
          <a:solidFill>
            <a:schemeClr val="accent1">
              <a:tint val="100000"/>
              <a:shade val="100000"/>
              <a:satMod val="13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ja-JP" altLang="en-US">
              <a:solidFill>
                <a:prstClr val="white"/>
              </a:solidFill>
            </a:endParaRPr>
          </a:p>
        </p:txBody>
      </p:sp>
      <p:sp>
        <p:nvSpPr>
          <p:cNvPr id="35" name="右矢印 34"/>
          <p:cNvSpPr/>
          <p:nvPr/>
        </p:nvSpPr>
        <p:spPr>
          <a:xfrm flipV="1">
            <a:off x="4788024" y="2034218"/>
            <a:ext cx="1224135" cy="400051"/>
          </a:xfrm>
          <a:prstGeom prst="rightArrow">
            <a:avLst>
              <a:gd name="adj1" fmla="val 58065"/>
              <a:gd name="adj2" fmla="val 50000"/>
            </a:avLst>
          </a:prstGeom>
          <a:solidFill>
            <a:schemeClr val="accent1">
              <a:tint val="100000"/>
              <a:shade val="100000"/>
              <a:satMod val="13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ja-JP" altLang="en-US">
              <a:solidFill>
                <a:prstClr val="white"/>
              </a:solidFill>
            </a:endParaRPr>
          </a:p>
        </p:txBody>
      </p:sp>
      <p:sp>
        <p:nvSpPr>
          <p:cNvPr id="36" name="屈折矢印 35"/>
          <p:cNvSpPr/>
          <p:nvPr/>
        </p:nvSpPr>
        <p:spPr>
          <a:xfrm rot="5400000">
            <a:off x="5390041" y="2782583"/>
            <a:ext cx="1414463" cy="602274"/>
          </a:xfrm>
          <a:prstGeom prst="bentUpArrow">
            <a:avLst>
              <a:gd name="adj1" fmla="val 34345"/>
              <a:gd name="adj2" fmla="val 25000"/>
              <a:gd name="adj3" fmla="val 25000"/>
            </a:avLst>
          </a:prstGeom>
          <a:solidFill>
            <a:schemeClr val="accent1">
              <a:tint val="100000"/>
              <a:shade val="100000"/>
              <a:satMod val="13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ja-JP" altLang="en-US">
              <a:solidFill>
                <a:prstClr val="white"/>
              </a:solidFill>
            </a:endParaRPr>
          </a:p>
        </p:txBody>
      </p:sp>
      <p:sp>
        <p:nvSpPr>
          <p:cNvPr id="37" name="屈折矢印 36"/>
          <p:cNvSpPr/>
          <p:nvPr/>
        </p:nvSpPr>
        <p:spPr>
          <a:xfrm rot="5400000" flipH="1">
            <a:off x="5610144" y="1670774"/>
            <a:ext cx="974255" cy="602275"/>
          </a:xfrm>
          <a:prstGeom prst="bentUpArrow">
            <a:avLst>
              <a:gd name="adj1" fmla="val 35928"/>
              <a:gd name="adj2" fmla="val 24136"/>
              <a:gd name="adj3" fmla="val 25000"/>
            </a:avLst>
          </a:prstGeom>
          <a:solidFill>
            <a:schemeClr val="accent1">
              <a:tint val="100000"/>
              <a:shade val="100000"/>
              <a:satMod val="13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ja-JP" altLang="en-US">
              <a:solidFill>
                <a:prstClr val="white"/>
              </a:solidFill>
            </a:endParaRPr>
          </a:p>
        </p:txBody>
      </p:sp>
      <p:sp>
        <p:nvSpPr>
          <p:cNvPr id="38" name="角丸四角形 37"/>
          <p:cNvSpPr/>
          <p:nvPr/>
        </p:nvSpPr>
        <p:spPr>
          <a:xfrm>
            <a:off x="6398410" y="1284639"/>
            <a:ext cx="1974316" cy="800545"/>
          </a:xfrm>
          <a:prstGeom prst="roundRect">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ja-JP" altLang="en-US" sz="2400" b="1" dirty="0" smtClean="0">
                <a:solidFill>
                  <a:schemeClr val="tx2"/>
                </a:solidFill>
                <a:latin typeface="AR P丸ゴシック体M" pitchFamily="50" charset="-128"/>
                <a:ea typeface="AR P丸ゴシック体M" pitchFamily="50" charset="-128"/>
              </a:rPr>
              <a:t>話し合い</a:t>
            </a:r>
            <a:endParaRPr lang="ja-JP" altLang="en-US" sz="2400" b="1" dirty="0">
              <a:solidFill>
                <a:schemeClr val="tx2"/>
              </a:solidFill>
              <a:latin typeface="AR P丸ゴシック体M" pitchFamily="50" charset="-128"/>
              <a:ea typeface="AR P丸ゴシック体M" pitchFamily="50" charset="-128"/>
            </a:endParaRPr>
          </a:p>
        </p:txBody>
      </p:sp>
      <p:sp>
        <p:nvSpPr>
          <p:cNvPr id="39" name="正方形/長方形 38"/>
          <p:cNvSpPr/>
          <p:nvPr/>
        </p:nvSpPr>
        <p:spPr>
          <a:xfrm>
            <a:off x="0" y="3525"/>
            <a:ext cx="9144000" cy="905196"/>
          </a:xfrm>
          <a:prstGeom prst="rect">
            <a:avLst/>
          </a:prstGeom>
          <a:solidFill>
            <a:srgbClr val="F79646">
              <a:lumMod val="40000"/>
              <a:lumOff val="6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sz="4000" kern="0" dirty="0" smtClean="0">
                <a:solidFill>
                  <a:prstClr val="black"/>
                </a:solidFill>
                <a:latin typeface="HGPｺﾞｼｯｸE" panose="020B0900000000000000" pitchFamily="50" charset="-128"/>
                <a:ea typeface="HGPｺﾞｼｯｸE" panose="020B0900000000000000" pitchFamily="50" charset="-128"/>
              </a:rPr>
              <a:t>　</a:t>
            </a:r>
            <a:r>
              <a:rPr kumimoji="0" lang="en-US" altLang="ja-JP" sz="4000" kern="0" dirty="0">
                <a:solidFill>
                  <a:prstClr val="black"/>
                </a:solidFill>
                <a:latin typeface="HGPｺﾞｼｯｸE" panose="020B0900000000000000" pitchFamily="50" charset="-128"/>
                <a:ea typeface="HGPｺﾞｼｯｸE" panose="020B0900000000000000" pitchFamily="50" charset="-128"/>
              </a:rPr>
              <a:t>6</a:t>
            </a:r>
            <a:r>
              <a:rPr kumimoji="0" lang="en-US" altLang="ja-JP" sz="4000" kern="0" dirty="0" smtClean="0">
                <a:solidFill>
                  <a:prstClr val="black"/>
                </a:solidFill>
                <a:latin typeface="HGPｺﾞｼｯｸE" panose="020B0900000000000000" pitchFamily="50" charset="-128"/>
                <a:ea typeface="HGPｺﾞｼｯｸE" panose="020B0900000000000000" pitchFamily="50" charset="-128"/>
              </a:rPr>
              <a:t>.</a:t>
            </a:r>
            <a:r>
              <a:rPr kumimoji="0" lang="ja-JP" altLang="en-US" sz="4000" kern="0" dirty="0" smtClean="0">
                <a:solidFill>
                  <a:prstClr val="black"/>
                </a:solidFill>
                <a:latin typeface="HGPｺﾞｼｯｸE" panose="020B0900000000000000" pitchFamily="50" charset="-128"/>
                <a:ea typeface="HGPｺﾞｼｯｸE" panose="020B0900000000000000" pitchFamily="50" charset="-128"/>
              </a:rPr>
              <a:t>どんなふうにやめるの</a:t>
            </a:r>
            <a:r>
              <a:rPr kumimoji="0" lang="en-US" altLang="ja-JP" sz="4000" kern="0" dirty="0" smtClean="0">
                <a:solidFill>
                  <a:prstClr val="black"/>
                </a:solidFill>
                <a:latin typeface="HGPｺﾞｼｯｸE" panose="020B0900000000000000" pitchFamily="50" charset="-128"/>
                <a:ea typeface="HGPｺﾞｼｯｸE" panose="020B0900000000000000" pitchFamily="50" charset="-128"/>
              </a:rPr>
              <a:t>?</a:t>
            </a:r>
          </a:p>
        </p:txBody>
      </p:sp>
      <p:sp>
        <p:nvSpPr>
          <p:cNvPr id="23" name="角丸四角形 22"/>
          <p:cNvSpPr/>
          <p:nvPr/>
        </p:nvSpPr>
        <p:spPr>
          <a:xfrm>
            <a:off x="3238345" y="1484784"/>
            <a:ext cx="1549679" cy="1129830"/>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ja-JP" altLang="en-US" sz="1100" b="1" dirty="0" smtClean="0">
                <a:solidFill>
                  <a:schemeClr val="tx1"/>
                </a:solidFill>
                <a:latin typeface="AR P丸ゴシック体M" pitchFamily="50" charset="-128"/>
                <a:ea typeface="AR P丸ゴシック体M" pitchFamily="50" charset="-128"/>
              </a:rPr>
              <a:t>ゆうこう</a:t>
            </a:r>
          </a:p>
          <a:p>
            <a:pPr algn="ctr" defTabSz="457200" fontAlgn="base">
              <a:spcBef>
                <a:spcPct val="0"/>
              </a:spcBef>
              <a:spcAft>
                <a:spcPct val="0"/>
              </a:spcAft>
              <a:defRPr/>
            </a:pPr>
            <a:r>
              <a:rPr lang="ja-JP" altLang="en-US" sz="2400" b="1" dirty="0" smtClean="0">
                <a:solidFill>
                  <a:schemeClr val="tx1"/>
                </a:solidFill>
                <a:latin typeface="AR P丸ゴシック体M" pitchFamily="50" charset="-128"/>
                <a:ea typeface="AR P丸ゴシック体M" pitchFamily="50" charset="-128"/>
              </a:rPr>
              <a:t>有効</a:t>
            </a:r>
            <a:r>
              <a:rPr lang="ja-JP" altLang="en-US" sz="2400" b="1" dirty="0">
                <a:solidFill>
                  <a:schemeClr val="tx1"/>
                </a:solidFill>
                <a:latin typeface="AR P丸ゴシック体M" pitchFamily="50" charset="-128"/>
                <a:ea typeface="AR P丸ゴシック体M" pitchFamily="50" charset="-128"/>
              </a:rPr>
              <a:t>な</a:t>
            </a:r>
          </a:p>
          <a:p>
            <a:pPr algn="ctr" defTabSz="457200" fontAlgn="base">
              <a:spcBef>
                <a:spcPct val="0"/>
              </a:spcBef>
              <a:spcAft>
                <a:spcPct val="0"/>
              </a:spcAft>
              <a:defRPr/>
            </a:pPr>
            <a:r>
              <a:rPr lang="ja-JP" altLang="en-US" sz="2400" b="1" dirty="0">
                <a:solidFill>
                  <a:schemeClr val="tx1"/>
                </a:solidFill>
                <a:latin typeface="AR P丸ゴシック体M" pitchFamily="50" charset="-128"/>
                <a:ea typeface="AR P丸ゴシック体M" pitchFamily="50" charset="-128"/>
              </a:rPr>
              <a:t>契約</a:t>
            </a:r>
          </a:p>
        </p:txBody>
      </p:sp>
      <p:sp>
        <p:nvSpPr>
          <p:cNvPr id="24" name="正方形/長方形 23"/>
          <p:cNvSpPr/>
          <p:nvPr/>
        </p:nvSpPr>
        <p:spPr>
          <a:xfrm>
            <a:off x="1838354" y="3168858"/>
            <a:ext cx="1512064" cy="1141510"/>
          </a:xfrm>
          <a:prstGeom prst="rect">
            <a:avLst/>
          </a:prstGeom>
          <a:solidFill>
            <a:srgbClr val="FFFF00"/>
          </a:solidFill>
          <a:ln w="28575">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ja-JP" altLang="en-US" sz="2000" dirty="0" smtClean="0">
                <a:solidFill>
                  <a:srgbClr val="C00000"/>
                </a:solidFill>
                <a:latin typeface="AR P丸ゴシック体M" pitchFamily="50" charset="-128"/>
                <a:ea typeface="AR P丸ゴシック体M" pitchFamily="50" charset="-128"/>
              </a:rPr>
              <a:t>合意</a:t>
            </a:r>
          </a:p>
          <a:p>
            <a:pPr algn="ctr" defTabSz="457200" fontAlgn="base">
              <a:spcBef>
                <a:spcPct val="0"/>
              </a:spcBef>
              <a:spcAft>
                <a:spcPct val="0"/>
              </a:spcAft>
              <a:defRPr/>
            </a:pPr>
            <a:r>
              <a:rPr lang="ja-JP" altLang="en-US" sz="2000" dirty="0" smtClean="0">
                <a:solidFill>
                  <a:srgbClr val="C00000"/>
                </a:solidFill>
                <a:latin typeface="AR P丸ゴシック体M" pitchFamily="50" charset="-128"/>
                <a:ea typeface="AR P丸ゴシック体M" pitchFamily="50" charset="-128"/>
              </a:rPr>
              <a:t>⇓</a:t>
            </a:r>
            <a:endParaRPr lang="ja-JP" altLang="en-US" sz="2000" dirty="0">
              <a:solidFill>
                <a:srgbClr val="C00000"/>
              </a:solidFill>
              <a:latin typeface="AR P丸ゴシック体M" pitchFamily="50" charset="-128"/>
              <a:ea typeface="AR P丸ゴシック体M" pitchFamily="50" charset="-128"/>
            </a:endParaRPr>
          </a:p>
          <a:p>
            <a:pPr algn="ctr" defTabSz="457200" fontAlgn="base">
              <a:spcBef>
                <a:spcPct val="0"/>
              </a:spcBef>
              <a:spcAft>
                <a:spcPct val="0"/>
              </a:spcAft>
              <a:defRPr/>
            </a:pPr>
            <a:r>
              <a:rPr lang="ja-JP" altLang="en-US" sz="2000" b="1" dirty="0">
                <a:solidFill>
                  <a:srgbClr val="C00000"/>
                </a:solidFill>
                <a:latin typeface="AR P丸ゴシック体M" pitchFamily="50" charset="-128"/>
                <a:ea typeface="AR P丸ゴシック体M" pitchFamily="50" charset="-128"/>
              </a:rPr>
              <a:t>契約成立</a:t>
            </a:r>
          </a:p>
        </p:txBody>
      </p:sp>
      <p:sp>
        <p:nvSpPr>
          <p:cNvPr id="25" name="角丸四角形 24"/>
          <p:cNvSpPr/>
          <p:nvPr/>
        </p:nvSpPr>
        <p:spPr>
          <a:xfrm>
            <a:off x="3238345" y="4837114"/>
            <a:ext cx="1549679" cy="993776"/>
          </a:xfrm>
          <a:prstGeom prst="round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ja-JP" altLang="en-US" sz="1100" b="1" dirty="0" smtClean="0">
                <a:solidFill>
                  <a:prstClr val="white"/>
                </a:solidFill>
                <a:latin typeface="ＭＳ Ｐゴシック"/>
              </a:rPr>
              <a:t>むこう</a:t>
            </a:r>
          </a:p>
          <a:p>
            <a:pPr algn="ctr" defTabSz="457200" fontAlgn="base">
              <a:spcBef>
                <a:spcPct val="0"/>
              </a:spcBef>
              <a:spcAft>
                <a:spcPct val="0"/>
              </a:spcAft>
              <a:defRPr/>
            </a:pPr>
            <a:r>
              <a:rPr lang="ja-JP" altLang="en-US" sz="2400" b="1" dirty="0" smtClean="0">
                <a:solidFill>
                  <a:prstClr val="white"/>
                </a:solidFill>
                <a:latin typeface="ＭＳ Ｐゴシック"/>
              </a:rPr>
              <a:t>無効</a:t>
            </a:r>
            <a:r>
              <a:rPr lang="ja-JP" altLang="en-US" sz="2400" b="1" dirty="0">
                <a:solidFill>
                  <a:prstClr val="white"/>
                </a:solidFill>
                <a:latin typeface="ＭＳ Ｐゴシック"/>
              </a:rPr>
              <a:t>な</a:t>
            </a:r>
          </a:p>
          <a:p>
            <a:pPr algn="ctr" defTabSz="457200" fontAlgn="base">
              <a:spcBef>
                <a:spcPct val="0"/>
              </a:spcBef>
              <a:spcAft>
                <a:spcPct val="0"/>
              </a:spcAft>
              <a:defRPr/>
            </a:pPr>
            <a:r>
              <a:rPr lang="ja-JP" altLang="en-US" sz="2400" b="1" dirty="0">
                <a:solidFill>
                  <a:prstClr val="white"/>
                </a:solidFill>
                <a:latin typeface="ＭＳ Ｐゴシック"/>
              </a:rPr>
              <a:t>契約</a:t>
            </a:r>
          </a:p>
        </p:txBody>
      </p:sp>
      <p:pic>
        <p:nvPicPr>
          <p:cNvPr id="3074" name="Picture 2" descr="G:\消費生活センター　消費者教育\イラストいろいろ\business_akusyu.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1880" y="3362326"/>
            <a:ext cx="857250" cy="85725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G:\消費生活センター　消費者教育\イラストいろいろ\kaisya_soudan_woman_man_smil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96336" y="1724050"/>
            <a:ext cx="1134442" cy="119414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4985802" y="1598897"/>
            <a:ext cx="1644550" cy="1439579"/>
            <a:chOff x="9612560" y="1469763"/>
            <a:chExt cx="1917822" cy="1439579"/>
          </a:xfrm>
        </p:grpSpPr>
        <p:sp>
          <p:nvSpPr>
            <p:cNvPr id="3" name="爆発 1 2"/>
            <p:cNvSpPr/>
            <p:nvPr/>
          </p:nvSpPr>
          <p:spPr>
            <a:xfrm>
              <a:off x="9612560" y="1469763"/>
              <a:ext cx="1728931" cy="1439579"/>
            </a:xfrm>
            <a:prstGeom prst="irregularSeal1">
              <a:avLst/>
            </a:prstGeom>
            <a:solidFill>
              <a:schemeClr val="bg2"/>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9730182" y="1954962"/>
              <a:ext cx="1800200" cy="384721"/>
            </a:xfrm>
            <a:prstGeom prst="rect">
              <a:avLst/>
            </a:prstGeom>
            <a:noFill/>
          </p:spPr>
          <p:txBody>
            <a:bodyPr wrap="square" rtlCol="0">
              <a:spAutoFit/>
            </a:bodyPr>
            <a:lstStyle/>
            <a:p>
              <a:r>
                <a:rPr kumimoji="1" lang="ja-JP" altLang="en-US" sz="1900" dirty="0" smtClean="0">
                  <a:solidFill>
                    <a:srgbClr val="FF0000"/>
                  </a:solidFill>
                  <a:latin typeface="HGS創英角ﾎﾟｯﾌﾟ体" pitchFamily="50" charset="-128"/>
                  <a:ea typeface="HGS創英角ﾎﾟｯﾌﾟ体" pitchFamily="50" charset="-128"/>
                </a:rPr>
                <a:t>やめたい</a:t>
              </a:r>
              <a:r>
                <a:rPr kumimoji="1" lang="en-US" altLang="ja-JP" sz="1900" dirty="0" smtClean="0">
                  <a:solidFill>
                    <a:srgbClr val="FF0000"/>
                  </a:solidFill>
                  <a:latin typeface="HGS創英角ﾎﾟｯﾌﾟ体" pitchFamily="50" charset="-128"/>
                  <a:ea typeface="HGS創英角ﾎﾟｯﾌﾟ体" pitchFamily="50" charset="-128"/>
                </a:rPr>
                <a:t>!</a:t>
              </a:r>
              <a:endParaRPr kumimoji="1" lang="ja-JP" altLang="en-US" sz="1900" dirty="0">
                <a:solidFill>
                  <a:srgbClr val="FF0000"/>
                </a:solidFill>
                <a:latin typeface="HGS創英角ﾎﾟｯﾌﾟ体" pitchFamily="50" charset="-128"/>
                <a:ea typeface="HGS創英角ﾎﾟｯﾌﾟ体" pitchFamily="50" charset="-128"/>
              </a:endParaRPr>
            </a:p>
          </p:txBody>
        </p:sp>
      </p:grpSp>
      <p:sp>
        <p:nvSpPr>
          <p:cNvPr id="7" name="フッター プレースホルダー 6"/>
          <p:cNvSpPr>
            <a:spLocks noGrp="1"/>
          </p:cNvSpPr>
          <p:nvPr>
            <p:ph type="ftr" sz="quarter" idx="11"/>
          </p:nvPr>
        </p:nvSpPr>
        <p:spPr>
          <a:xfrm>
            <a:off x="6398409" y="6569330"/>
            <a:ext cx="2895600" cy="365125"/>
          </a:xfrm>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1833207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3" y="4568851"/>
            <a:ext cx="3476589" cy="3237573"/>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 1"/>
          <p:cNvSpPr/>
          <p:nvPr/>
        </p:nvSpPr>
        <p:spPr>
          <a:xfrm>
            <a:off x="395536" y="1337360"/>
            <a:ext cx="2880320" cy="1568845"/>
          </a:xfrm>
          <a:prstGeom prst="roundRect">
            <a:avLst/>
          </a:prstGeom>
          <a:solidFill>
            <a:schemeClr val="accent5">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smtClean="0">
                <a:solidFill>
                  <a:srgbClr val="1F497D"/>
                </a:solidFill>
                <a:latin typeface="HG創英角ｺﾞｼｯｸUB" pitchFamily="49" charset="-128"/>
                <a:ea typeface="HG創英角ｺﾞｼｯｸUB" pitchFamily="49" charset="-128"/>
              </a:rPr>
              <a:t>　　　　けいやく</a:t>
            </a:r>
          </a:p>
          <a:p>
            <a:pPr algn="ctr" eaLnBrk="0" fontAlgn="base" hangingPunct="0">
              <a:spcBef>
                <a:spcPct val="0"/>
              </a:spcBef>
              <a:spcAft>
                <a:spcPct val="0"/>
              </a:spcAft>
            </a:pPr>
            <a:r>
              <a:rPr lang="ja-JP" altLang="en-US" sz="4400" dirty="0" smtClean="0">
                <a:solidFill>
                  <a:srgbClr val="1F497D"/>
                </a:solidFill>
                <a:latin typeface="HG創英角ｺﾞｼｯｸUB" pitchFamily="49" charset="-128"/>
                <a:ea typeface="HG創英角ｺﾞｼｯｸUB" pitchFamily="49" charset="-128"/>
              </a:rPr>
              <a:t>契約を</a:t>
            </a:r>
          </a:p>
          <a:p>
            <a:pPr algn="ctr" eaLnBrk="0" fontAlgn="base" hangingPunct="0">
              <a:spcBef>
                <a:spcPct val="0"/>
              </a:spcBef>
              <a:spcAft>
                <a:spcPct val="0"/>
              </a:spcAft>
            </a:pPr>
            <a:r>
              <a:rPr lang="ja-JP" altLang="en-US" sz="4400" dirty="0" smtClean="0">
                <a:solidFill>
                  <a:srgbClr val="1F497D"/>
                </a:solidFill>
                <a:latin typeface="HG創英角ｺﾞｼｯｸUB" pitchFamily="49" charset="-128"/>
                <a:ea typeface="HG創英角ｺﾞｼｯｸUB" pitchFamily="49" charset="-128"/>
              </a:rPr>
              <a:t>する</a:t>
            </a:r>
            <a:endParaRPr lang="ja-JP" altLang="en-US" sz="4400" dirty="0">
              <a:solidFill>
                <a:srgbClr val="1F497D"/>
              </a:solidFill>
              <a:latin typeface="HG創英角ｺﾞｼｯｸUB" pitchFamily="49" charset="-128"/>
              <a:ea typeface="HG創英角ｺﾞｼｯｸUB" pitchFamily="49" charset="-128"/>
            </a:endParaRPr>
          </a:p>
        </p:txBody>
      </p:sp>
      <p:sp>
        <p:nvSpPr>
          <p:cNvPr id="3" name="右矢印 2"/>
          <p:cNvSpPr/>
          <p:nvPr/>
        </p:nvSpPr>
        <p:spPr>
          <a:xfrm>
            <a:off x="3707904" y="1791289"/>
            <a:ext cx="1296144" cy="9136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3" name="角丸四角形 12"/>
          <p:cNvSpPr/>
          <p:nvPr/>
        </p:nvSpPr>
        <p:spPr>
          <a:xfrm>
            <a:off x="5436096" y="1337361"/>
            <a:ext cx="3384376" cy="1572489"/>
          </a:xfrm>
          <a:prstGeom prst="roundRect">
            <a:avLst/>
          </a:prstGeom>
          <a:solidFill>
            <a:schemeClr val="accent6">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smtClean="0">
                <a:solidFill>
                  <a:srgbClr val="1F497D"/>
                </a:solidFill>
                <a:latin typeface="HG創英角ｺﾞｼｯｸUB" pitchFamily="49" charset="-128"/>
                <a:ea typeface="HG創英角ｺﾞｼｯｸUB" pitchFamily="49" charset="-128"/>
              </a:rPr>
              <a:t>　　　いっぽうてき</a:t>
            </a:r>
          </a:p>
          <a:p>
            <a:pPr algn="ctr" eaLnBrk="0" fontAlgn="base" hangingPunct="0">
              <a:spcBef>
                <a:spcPct val="0"/>
              </a:spcBef>
              <a:spcAft>
                <a:spcPct val="0"/>
              </a:spcAft>
            </a:pPr>
            <a:r>
              <a:rPr lang="ja-JP" altLang="en-US" sz="3200" dirty="0" smtClean="0">
                <a:solidFill>
                  <a:srgbClr val="1F497D"/>
                </a:solidFill>
                <a:latin typeface="HG創英角ｺﾞｼｯｸUB" pitchFamily="49" charset="-128"/>
                <a:ea typeface="HG創英角ｺﾞｼｯｸUB" pitchFamily="49" charset="-128"/>
              </a:rPr>
              <a:t>一方的</a:t>
            </a:r>
            <a:r>
              <a:rPr lang="ja-JP" altLang="en-US" sz="3200" dirty="0">
                <a:solidFill>
                  <a:srgbClr val="1F497D"/>
                </a:solidFill>
                <a:latin typeface="HG創英角ｺﾞｼｯｸUB" pitchFamily="49" charset="-128"/>
                <a:ea typeface="HG創英角ｺﾞｼｯｸUB" pitchFamily="49" charset="-128"/>
              </a:rPr>
              <a:t>に</a:t>
            </a:r>
            <a:r>
              <a:rPr lang="ja-JP" altLang="en-US" sz="3200" dirty="0" smtClean="0">
                <a:solidFill>
                  <a:srgbClr val="1F497D"/>
                </a:solidFill>
                <a:latin typeface="HG創英角ｺﾞｼｯｸUB" pitchFamily="49" charset="-128"/>
                <a:ea typeface="HG創英角ｺﾞｼｯｸUB" pitchFamily="49" charset="-128"/>
              </a:rPr>
              <a:t>は</a:t>
            </a:r>
          </a:p>
          <a:p>
            <a:pPr algn="ctr" eaLnBrk="0" fontAlgn="base" hangingPunct="0">
              <a:spcBef>
                <a:spcPct val="0"/>
              </a:spcBef>
              <a:spcAft>
                <a:spcPct val="0"/>
              </a:spcAft>
            </a:pPr>
            <a:r>
              <a:rPr lang="ja-JP" altLang="en-US" sz="3200" dirty="0" smtClean="0">
                <a:solidFill>
                  <a:srgbClr val="1F497D"/>
                </a:solidFill>
                <a:latin typeface="HG創英角ｺﾞｼｯｸUB" pitchFamily="49" charset="-128"/>
                <a:ea typeface="HG創英角ｺﾞｼｯｸUB" pitchFamily="49" charset="-128"/>
              </a:rPr>
              <a:t>やめられない</a:t>
            </a:r>
            <a:endParaRPr lang="ja-JP" altLang="en-US" sz="3200" dirty="0">
              <a:solidFill>
                <a:srgbClr val="1F497D"/>
              </a:solidFill>
              <a:latin typeface="HG創英角ｺﾞｼｯｸUB" pitchFamily="49" charset="-128"/>
              <a:ea typeface="HG創英角ｺﾞｼｯｸUB" pitchFamily="49" charset="-128"/>
            </a:endParaRPr>
          </a:p>
        </p:txBody>
      </p:sp>
      <p:pic>
        <p:nvPicPr>
          <p:cNvPr id="3074" name="Picture 2" descr="F:\KINGSTON\くらしの一日講座\イラストいろいろ\自己責任.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548" y="3071500"/>
            <a:ext cx="2664296" cy="3116136"/>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3504397" y="3429001"/>
            <a:ext cx="3731899" cy="1906660"/>
          </a:xfrm>
          <a:prstGeom prst="wedgeRoundRectCallout">
            <a:avLst>
              <a:gd name="adj1" fmla="val -64630"/>
              <a:gd name="adj2" fmla="val -13675"/>
              <a:gd name="adj3" fmla="val 16667"/>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3200" b="1" dirty="0" smtClean="0">
                <a:solidFill>
                  <a:prstClr val="black"/>
                </a:solidFill>
                <a:latin typeface="HG丸ｺﾞｼｯｸM-PRO" pitchFamily="50" charset="-128"/>
                <a:ea typeface="HG丸ｺﾞｼｯｸM-PRO" pitchFamily="50" charset="-128"/>
              </a:rPr>
              <a:t>◆レシートがある</a:t>
            </a:r>
          </a:p>
          <a:p>
            <a:pPr eaLnBrk="0" fontAlgn="base" hangingPunct="0">
              <a:spcBef>
                <a:spcPct val="0"/>
              </a:spcBef>
              <a:spcAft>
                <a:spcPct val="0"/>
              </a:spcAft>
            </a:pPr>
            <a:r>
              <a:rPr lang="ja-JP" altLang="en-US" sz="3200" b="1" dirty="0" smtClean="0">
                <a:solidFill>
                  <a:prstClr val="black"/>
                </a:solidFill>
                <a:latin typeface="HG丸ｺﾞｼｯｸM-PRO" pitchFamily="50" charset="-128"/>
                <a:ea typeface="HG丸ｺﾞｼｯｸM-PRO" pitchFamily="50" charset="-128"/>
              </a:rPr>
              <a:t>◆使って</a:t>
            </a:r>
            <a:r>
              <a:rPr lang="ja-JP" altLang="en-US" sz="3200" b="1" dirty="0">
                <a:solidFill>
                  <a:prstClr val="black"/>
                </a:solidFill>
                <a:latin typeface="HG丸ｺﾞｼｯｸM-PRO" pitchFamily="50" charset="-128"/>
                <a:ea typeface="HG丸ｺﾞｼｯｸM-PRO" pitchFamily="50" charset="-128"/>
              </a:rPr>
              <a:t>いない</a:t>
            </a:r>
          </a:p>
        </p:txBody>
      </p:sp>
      <p:sp>
        <p:nvSpPr>
          <p:cNvPr id="17" name="角丸四角形 16"/>
          <p:cNvSpPr/>
          <p:nvPr/>
        </p:nvSpPr>
        <p:spPr>
          <a:xfrm>
            <a:off x="2962534" y="5129107"/>
            <a:ext cx="4947123" cy="1324229"/>
          </a:xfrm>
          <a:prstGeom prst="roundRect">
            <a:avLst/>
          </a:prstGeom>
          <a:solidFill>
            <a:srgbClr val="FFFF99"/>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ja-JP" altLang="en-US" sz="4000" dirty="0" smtClean="0">
                <a:solidFill>
                  <a:prstClr val="black"/>
                </a:solidFill>
                <a:latin typeface="Arial" pitchFamily="34" charset="0"/>
              </a:rPr>
              <a:t>でも</a:t>
            </a:r>
            <a:r>
              <a:rPr lang="ja-JP" altLang="en-US" sz="1400" b="1" dirty="0" smtClean="0">
                <a:solidFill>
                  <a:srgbClr val="FF0000"/>
                </a:solidFill>
                <a:latin typeface="Arial" pitchFamily="34" charset="0"/>
              </a:rPr>
              <a:t>　　　へんぴん</a:t>
            </a:r>
            <a:r>
              <a:rPr lang="ja-JP" altLang="en-US" sz="4000" dirty="0">
                <a:solidFill>
                  <a:srgbClr val="FF0000"/>
                </a:solidFill>
                <a:latin typeface="Arial" pitchFamily="34" charset="0"/>
              </a:rPr>
              <a:t>　</a:t>
            </a:r>
            <a:r>
              <a:rPr lang="ja-JP" altLang="en-US" sz="4000" dirty="0" smtClean="0">
                <a:solidFill>
                  <a:srgbClr val="FF0000"/>
                </a:solidFill>
                <a:latin typeface="Arial" pitchFamily="34" charset="0"/>
              </a:rPr>
              <a:t>　</a:t>
            </a:r>
          </a:p>
          <a:p>
            <a:pPr>
              <a:defRPr/>
            </a:pPr>
            <a:r>
              <a:rPr lang="ja-JP" altLang="en-US" sz="4000" dirty="0" smtClean="0">
                <a:solidFill>
                  <a:srgbClr val="FF0000"/>
                </a:solidFill>
                <a:latin typeface="Arial" pitchFamily="34" charset="0"/>
              </a:rPr>
              <a:t>　　➡返品できません</a:t>
            </a:r>
            <a:endParaRPr lang="en-US" altLang="ja-JP" sz="4000" b="1" dirty="0">
              <a:solidFill>
                <a:prstClr val="black"/>
              </a:solidFill>
              <a:latin typeface="Arial" pitchFamily="34" charset="0"/>
            </a:endParaRPr>
          </a:p>
        </p:txBody>
      </p:sp>
      <p:sp>
        <p:nvSpPr>
          <p:cNvPr id="18" name="正方形/長方形 17"/>
          <p:cNvSpPr/>
          <p:nvPr/>
        </p:nvSpPr>
        <p:spPr>
          <a:xfrm>
            <a:off x="0" y="2689"/>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100" dirty="0" smtClean="0">
                <a:solidFill>
                  <a:prstClr val="black"/>
                </a:solidFill>
                <a:latin typeface="HGPｺﾞｼｯｸE" panose="020B0900000000000000" pitchFamily="50" charset="-128"/>
                <a:ea typeface="HGPｺﾞｼｯｸE" panose="020B0900000000000000" pitchFamily="50" charset="-128"/>
              </a:rPr>
              <a:t>　　　　　　　　　　　　　　　　　　　　　　　　　　　　　　　　　　　　　　　　　　　　　　　</a:t>
            </a:r>
            <a:r>
              <a:rPr lang="ja-JP" altLang="en-US" sz="1400" dirty="0" smtClean="0">
                <a:solidFill>
                  <a:prstClr val="black"/>
                </a:solidFill>
                <a:latin typeface="HGPｺﾞｼｯｸE" panose="020B0900000000000000" pitchFamily="50" charset="-128"/>
                <a:ea typeface="HGPｺﾞｼｯｸE" panose="020B0900000000000000" pitchFamily="50" charset="-128"/>
              </a:rPr>
              <a:t>　けいやく</a:t>
            </a:r>
          </a:p>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ふりかえり</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　　　</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契約の</a:t>
            </a:r>
            <a:r>
              <a:rPr lang="ja-JP" altLang="en-US" sz="4400" dirty="0" smtClean="0">
                <a:solidFill>
                  <a:srgbClr val="FF0000"/>
                </a:solidFill>
                <a:latin typeface="HGPｺﾞｼｯｸE" panose="020B0900000000000000" pitchFamily="50" charset="-128"/>
                <a:ea typeface="HGPｺﾞｼｯｸE" panose="020B0900000000000000" pitchFamily="50" charset="-128"/>
              </a:rPr>
              <a:t>ルール</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p>
        </p:txBody>
      </p:sp>
      <p:grpSp>
        <p:nvGrpSpPr>
          <p:cNvPr id="6" name="グループ化 5"/>
          <p:cNvGrpSpPr/>
          <p:nvPr/>
        </p:nvGrpSpPr>
        <p:grpSpPr>
          <a:xfrm>
            <a:off x="7236296" y="3429001"/>
            <a:ext cx="1845999" cy="1714500"/>
            <a:chOff x="7236296" y="3429001"/>
            <a:chExt cx="1845999" cy="1714500"/>
          </a:xfrm>
        </p:grpSpPr>
        <p:pic>
          <p:nvPicPr>
            <p:cNvPr id="5122" name="Picture 2" descr="G:\KINGSTON\くらしの一日講座\イラストいろいろ\pose_shinpai_fukidashi_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6296" y="3429001"/>
              <a:ext cx="1845999" cy="17145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7524328" y="3615042"/>
              <a:ext cx="1296143" cy="646331"/>
            </a:xfrm>
            <a:prstGeom prst="rect">
              <a:avLst/>
            </a:prstGeom>
            <a:noFill/>
          </p:spPr>
          <p:txBody>
            <a:bodyPr wrap="square" rtlCol="0">
              <a:spAutoFit/>
            </a:bodyPr>
            <a:lstStyle/>
            <a:p>
              <a:r>
                <a:rPr kumimoji="1" lang="ja-JP" altLang="en-US" dirty="0" smtClean="0">
                  <a:solidFill>
                    <a:srgbClr val="FF0000"/>
                  </a:solidFill>
                  <a:latin typeface="HGPｺﾞｼｯｸE" pitchFamily="50" charset="-128"/>
                  <a:ea typeface="HGPｺﾞｼｯｸE" pitchFamily="50" charset="-128"/>
                </a:rPr>
                <a:t>お店の</a:t>
              </a:r>
            </a:p>
            <a:p>
              <a:r>
                <a:rPr kumimoji="1" lang="ja-JP" altLang="en-US" dirty="0" smtClean="0">
                  <a:solidFill>
                    <a:srgbClr val="FF0000"/>
                  </a:solidFill>
                  <a:latin typeface="HGPｺﾞｼｯｸE" pitchFamily="50" charset="-128"/>
                  <a:ea typeface="HGPｺﾞｼｯｸE" pitchFamily="50" charset="-128"/>
                </a:rPr>
                <a:t>立場なら</a:t>
              </a:r>
              <a:r>
                <a:rPr kumimoji="1" lang="en-US" altLang="ja-JP" dirty="0" smtClean="0">
                  <a:solidFill>
                    <a:srgbClr val="FF0000"/>
                  </a:solidFill>
                  <a:latin typeface="HGPｺﾞｼｯｸE" pitchFamily="50" charset="-128"/>
                  <a:ea typeface="HGPｺﾞｼｯｸE" pitchFamily="50" charset="-128"/>
                </a:rPr>
                <a:t>…</a:t>
              </a:r>
              <a:endParaRPr kumimoji="1" lang="ja-JP" altLang="en-US" dirty="0">
                <a:solidFill>
                  <a:srgbClr val="FF0000"/>
                </a:solidFill>
                <a:latin typeface="HGPｺﾞｼｯｸE" pitchFamily="50" charset="-128"/>
                <a:ea typeface="HGPｺﾞｼｯｸE" pitchFamily="50" charset="-128"/>
              </a:endParaRPr>
            </a:p>
          </p:txBody>
        </p:sp>
      </p:grpSp>
      <p:sp>
        <p:nvSpPr>
          <p:cNvPr id="7" name="角丸四角形 6"/>
          <p:cNvSpPr/>
          <p:nvPr/>
        </p:nvSpPr>
        <p:spPr>
          <a:xfrm>
            <a:off x="4067944" y="3284984"/>
            <a:ext cx="2736304" cy="50405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4175956" y="3355527"/>
            <a:ext cx="2520280" cy="400110"/>
          </a:xfrm>
          <a:prstGeom prst="rect">
            <a:avLst/>
          </a:prstGeom>
          <a:noFill/>
        </p:spPr>
        <p:txBody>
          <a:bodyPr wrap="square" rtlCol="0">
            <a:spAutoFit/>
          </a:bodyPr>
          <a:lstStyle/>
          <a:p>
            <a:r>
              <a:rPr kumimoji="1" lang="ja-JP" altLang="en-US" sz="2000" dirty="0" smtClean="0">
                <a:solidFill>
                  <a:schemeClr val="bg1"/>
                </a:solidFill>
                <a:latin typeface="HGS創英角ﾎﾟｯﾌﾟ体" pitchFamily="50" charset="-128"/>
                <a:ea typeface="HGS創英角ﾎﾟｯﾌﾟ体" pitchFamily="50" charset="-128"/>
              </a:rPr>
              <a:t>店舗で購入した時</a:t>
            </a:r>
            <a:r>
              <a:rPr kumimoji="1" lang="en-US" altLang="ja-JP" sz="2000" dirty="0" smtClean="0">
                <a:solidFill>
                  <a:schemeClr val="bg1"/>
                </a:solidFill>
                <a:latin typeface="HGS創英角ﾎﾟｯﾌﾟ体" pitchFamily="50" charset="-128"/>
                <a:ea typeface="HGS創英角ﾎﾟｯﾌﾟ体" pitchFamily="50" charset="-128"/>
              </a:rPr>
              <a:t>…</a:t>
            </a:r>
            <a:endParaRPr kumimoji="1" lang="ja-JP" altLang="en-US" sz="2000" dirty="0" smtClean="0">
              <a:solidFill>
                <a:schemeClr val="bg1"/>
              </a:solidFill>
              <a:latin typeface="HGS創英角ﾎﾟｯﾌﾟ体" pitchFamily="50" charset="-128"/>
              <a:ea typeface="HGS創英角ﾎﾟｯﾌﾟ体" pitchFamily="50" charset="-128"/>
            </a:endParaRPr>
          </a:p>
        </p:txBody>
      </p:sp>
      <p:sp>
        <p:nvSpPr>
          <p:cNvPr id="9" name="フッター プレースホルダー 8"/>
          <p:cNvSpPr>
            <a:spLocks noGrp="1"/>
          </p:cNvSpPr>
          <p:nvPr>
            <p:ph type="ftr" sz="quarter" idx="11"/>
          </p:nvPr>
        </p:nvSpPr>
        <p:spPr>
          <a:xfrm>
            <a:off x="6248400" y="6478482"/>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98846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HGPｺﾞｼｯｸE" panose="020B0900000000000000" pitchFamily="50" charset="-128"/>
                <a:ea typeface="HGPｺﾞｼｯｸE" panose="020B0900000000000000" pitchFamily="50" charset="-128"/>
              </a:rPr>
              <a:t>　</a:t>
            </a:r>
            <a:r>
              <a:rPr lang="ja-JP" altLang="en-US" sz="4000" dirty="0" smtClean="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　</a:t>
            </a:r>
            <a:r>
              <a:rPr lang="ja-JP" altLang="en-US" sz="4000" dirty="0" smtClean="0">
                <a:solidFill>
                  <a:prstClr val="black"/>
                </a:solidFill>
                <a:latin typeface="HGPｺﾞｼｯｸE" panose="020B0900000000000000" pitchFamily="50" charset="-128"/>
                <a:ea typeface="HGPｺﾞｼｯｸE" panose="020B0900000000000000" pitchFamily="50" charset="-128"/>
              </a:rPr>
              <a:t>は</a:t>
            </a:r>
            <a:r>
              <a:rPr lang="ja-JP" altLang="en-US" sz="4000" dirty="0">
                <a:solidFill>
                  <a:prstClr val="black"/>
                </a:solidFill>
                <a:latin typeface="HGPｺﾞｼｯｸE" panose="020B0900000000000000" pitchFamily="50" charset="-128"/>
                <a:ea typeface="HGPｺﾞｼｯｸE" panose="020B0900000000000000" pitchFamily="50" charset="-128"/>
              </a:rPr>
              <a:t>じめ</a:t>
            </a:r>
            <a:r>
              <a:rPr lang="ja-JP" altLang="en-US" sz="4000" dirty="0" smtClean="0">
                <a:solidFill>
                  <a:prstClr val="black"/>
                </a:solidFill>
                <a:latin typeface="HGPｺﾞｼｯｸE" panose="020B0900000000000000" pitchFamily="50" charset="-128"/>
                <a:ea typeface="HGPｺﾞｼｯｸE" panose="020B0900000000000000" pitchFamily="50" charset="-128"/>
              </a:rPr>
              <a:t>に・・・</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3" name="角丸四角形 2"/>
          <p:cNvSpPr/>
          <p:nvPr/>
        </p:nvSpPr>
        <p:spPr>
          <a:xfrm>
            <a:off x="416548" y="2062792"/>
            <a:ext cx="3797180" cy="443770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角丸四角形 20"/>
          <p:cNvSpPr/>
          <p:nvPr/>
        </p:nvSpPr>
        <p:spPr>
          <a:xfrm>
            <a:off x="251520" y="1183978"/>
            <a:ext cx="8712968" cy="588838"/>
          </a:xfrm>
          <a:prstGeom prst="roundRect">
            <a:avLst>
              <a:gd name="adj" fmla="val 49768"/>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p:cNvSpPr txBox="1"/>
          <p:nvPr/>
        </p:nvSpPr>
        <p:spPr>
          <a:xfrm>
            <a:off x="1115616" y="1247564"/>
            <a:ext cx="7632848" cy="461665"/>
          </a:xfrm>
          <a:prstGeom prst="rect">
            <a:avLst/>
          </a:prstGeom>
          <a:noFill/>
        </p:spPr>
        <p:txBody>
          <a:bodyPr wrap="square" rtlCol="0">
            <a:spAutoFit/>
          </a:bodyPr>
          <a:lstStyle/>
          <a:p>
            <a:r>
              <a:rPr kumimoji="1" lang="ja-JP" altLang="en-US" sz="2400" dirty="0" smtClean="0">
                <a:solidFill>
                  <a:schemeClr val="bg1"/>
                </a:solidFill>
                <a:latin typeface="HG丸ｺﾞｼｯｸM-PRO" pitchFamily="50" charset="-128"/>
                <a:ea typeface="HG丸ｺﾞｼｯｸM-PRO" pitchFamily="50" charset="-128"/>
              </a:rPr>
              <a:t>日々生きていくために、いろんなことをしています。</a:t>
            </a:r>
            <a:endParaRPr kumimoji="1" lang="ja-JP" altLang="en-US" sz="2400" dirty="0">
              <a:solidFill>
                <a:schemeClr val="bg1"/>
              </a:solidFill>
              <a:latin typeface="HG丸ｺﾞｼｯｸM-PRO" pitchFamily="50" charset="-128"/>
              <a:ea typeface="HG丸ｺﾞｼｯｸM-PRO" pitchFamily="50" charset="-128"/>
            </a:endParaRPr>
          </a:p>
        </p:txBody>
      </p:sp>
      <p:sp>
        <p:nvSpPr>
          <p:cNvPr id="16" name="角丸四角形 15"/>
          <p:cNvSpPr/>
          <p:nvPr/>
        </p:nvSpPr>
        <p:spPr>
          <a:xfrm>
            <a:off x="4951284" y="2087636"/>
            <a:ext cx="3797180" cy="443770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Picture 2" descr="G:\消費生活センター　消費者教育\イラストいろいろ\shopping_reji_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0525" y="3810287"/>
            <a:ext cx="1768243" cy="2001111"/>
          </a:xfrm>
          <a:prstGeom prst="rect">
            <a:avLst/>
          </a:prstGeom>
          <a:solidFill>
            <a:schemeClr val="accent3">
              <a:lumMod val="60000"/>
              <a:lumOff val="40000"/>
            </a:schemeClr>
          </a:solidFill>
          <a:extLst/>
        </p:spPr>
      </p:pic>
      <p:pic>
        <p:nvPicPr>
          <p:cNvPr id="1028" name="Picture 4" descr="G:\KINGSTON\くらしの一日講座\イラストいろいろ\お風呂.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948" y="4763929"/>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G:\KINGSTON\くらしの一日講座\イラストいろいろ\食事.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448" y="2382024"/>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消費生活センター　消費者教育\イラストいろいろ\soudan_setsumei_business_old.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5024" y="4478751"/>
            <a:ext cx="1709423" cy="1709423"/>
          </a:xfrm>
          <a:prstGeom prst="rect">
            <a:avLst/>
          </a:prstGeom>
          <a:noFill/>
          <a:extLst>
            <a:ext uri="{909E8E84-426E-40DD-AFC4-6F175D3DCCD1}">
              <a14:hiddenFill xmlns:a14="http://schemas.microsoft.com/office/drawing/2010/main">
                <a:solidFill>
                  <a:srgbClr val="FFFFFF"/>
                </a:solidFill>
              </a14:hiddenFill>
            </a:ext>
          </a:extLst>
        </p:spPr>
      </p:pic>
      <p:sp>
        <p:nvSpPr>
          <p:cNvPr id="30" name="テキスト ボックス 29"/>
          <p:cNvSpPr txBox="1"/>
          <p:nvPr/>
        </p:nvSpPr>
        <p:spPr>
          <a:xfrm>
            <a:off x="5180524" y="2072903"/>
            <a:ext cx="3783963" cy="1569660"/>
          </a:xfrm>
          <a:prstGeom prst="rect">
            <a:avLst/>
          </a:prstGeom>
          <a:noFill/>
        </p:spPr>
        <p:txBody>
          <a:bodyPr wrap="square" rtlCol="0">
            <a:spAutoFit/>
          </a:bodyPr>
          <a:lstStyle/>
          <a:p>
            <a:r>
              <a:rPr kumimoji="1" lang="ja-JP" altLang="en-US" sz="1600" dirty="0" smtClean="0">
                <a:latin typeface="HG丸ｺﾞｼｯｸM-PRO" pitchFamily="50" charset="-128"/>
                <a:ea typeface="HG丸ｺﾞｼｯｸM-PRO" pitchFamily="50" charset="-128"/>
              </a:rPr>
              <a:t>　　　か</a:t>
            </a:r>
          </a:p>
          <a:p>
            <a:r>
              <a:rPr lang="ja-JP" altLang="en-US" sz="2400" dirty="0">
                <a:latin typeface="HG丸ｺﾞｼｯｸM-PRO" pitchFamily="50" charset="-128"/>
                <a:ea typeface="HG丸ｺﾞｼｯｸM-PRO" pitchFamily="50" charset="-128"/>
              </a:rPr>
              <a:t>ﾓﾉ</a:t>
            </a:r>
            <a:r>
              <a:rPr lang="ja-JP" altLang="en-US" sz="2400" dirty="0" smtClean="0">
                <a:latin typeface="HG丸ｺﾞｼｯｸM-PRO" pitchFamily="50" charset="-128"/>
                <a:ea typeface="HG丸ｺﾞｼｯｸM-PRO" pitchFamily="50" charset="-128"/>
              </a:rPr>
              <a:t>を買ったり、ｻｰﾋﾞｽの</a:t>
            </a:r>
          </a:p>
          <a:p>
            <a:endParaRPr lang="ja-JP" altLang="en-US" sz="1600" dirty="0" smtClean="0">
              <a:latin typeface="HG丸ｺﾞｼｯｸM-PRO" pitchFamily="50" charset="-128"/>
              <a:ea typeface="HG丸ｺﾞｼｯｸM-PRO" pitchFamily="50" charset="-128"/>
            </a:endParaRPr>
          </a:p>
          <a:p>
            <a:r>
              <a:rPr lang="ja-JP" altLang="en-US" sz="1600" dirty="0" smtClean="0">
                <a:latin typeface="HG丸ｺﾞｼｯｸM-PRO" pitchFamily="50" charset="-128"/>
                <a:ea typeface="HG丸ｺﾞｼｯｸM-PRO" pitchFamily="50" charset="-128"/>
              </a:rPr>
              <a:t>もうしこ　　</a:t>
            </a:r>
            <a:r>
              <a:rPr lang="ja-JP" altLang="en-US" sz="1600" dirty="0">
                <a:latin typeface="HG丸ｺﾞｼｯｸM-PRO" pitchFamily="50" charset="-128"/>
                <a:ea typeface="HG丸ｺﾞｼｯｸM-PRO" pitchFamily="50" charset="-128"/>
              </a:rPr>
              <a:t> </a:t>
            </a:r>
            <a:r>
              <a:rPr lang="ja-JP" altLang="en-US" sz="1600" dirty="0" smtClean="0">
                <a:latin typeface="HG丸ｺﾞｼｯｸM-PRO" pitchFamily="50" charset="-128"/>
                <a:ea typeface="HG丸ｺﾞｼｯｸM-PRO" pitchFamily="50" charset="-128"/>
              </a:rPr>
              <a:t>        りよう</a:t>
            </a:r>
            <a:endParaRPr lang="ja-JP" altLang="en-US" sz="1600" dirty="0">
              <a:latin typeface="HG丸ｺﾞｼｯｸM-PRO" pitchFamily="50" charset="-128"/>
              <a:ea typeface="HG丸ｺﾞｼｯｸM-PRO" pitchFamily="50" charset="-128"/>
            </a:endParaRPr>
          </a:p>
          <a:p>
            <a:r>
              <a:rPr lang="ja-JP" altLang="en-US" sz="2400" dirty="0" smtClean="0">
                <a:latin typeface="HG丸ｺﾞｼｯｸM-PRO" pitchFamily="50" charset="-128"/>
                <a:ea typeface="HG丸ｺﾞｼｯｸM-PRO" pitchFamily="50" charset="-128"/>
              </a:rPr>
              <a:t>申込みをして利用します</a:t>
            </a:r>
            <a:r>
              <a:rPr lang="en-US" altLang="ja-JP" sz="2400" dirty="0" smtClean="0">
                <a:latin typeface="HG丸ｺﾞｼｯｸM-PRO" pitchFamily="50" charset="-128"/>
                <a:ea typeface="HG丸ｺﾞｼｯｸM-PRO" pitchFamily="50" charset="-128"/>
              </a:rPr>
              <a:t>｡</a:t>
            </a:r>
            <a:endParaRPr lang="ja-JP" altLang="en-US" sz="2400" dirty="0">
              <a:latin typeface="HG丸ｺﾞｼｯｸM-PRO" pitchFamily="50" charset="-128"/>
              <a:ea typeface="HG丸ｺﾞｼｯｸM-PRO" pitchFamily="50" charset="-128"/>
            </a:endParaRPr>
          </a:p>
        </p:txBody>
      </p:sp>
      <p:sp>
        <p:nvSpPr>
          <p:cNvPr id="5" name="角丸四角形 4"/>
          <p:cNvSpPr/>
          <p:nvPr/>
        </p:nvSpPr>
        <p:spPr>
          <a:xfrm>
            <a:off x="2315138" y="2348880"/>
            <a:ext cx="1574554" cy="4320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chemeClr val="tx1"/>
                </a:solidFill>
              </a:rPr>
              <a:t>材料を買う</a:t>
            </a:r>
            <a:endParaRPr kumimoji="1" lang="ja-JP" altLang="en-US" sz="2000" dirty="0" smtClean="0">
              <a:solidFill>
                <a:schemeClr val="tx1"/>
              </a:solidFill>
            </a:endParaRPr>
          </a:p>
        </p:txBody>
      </p:sp>
      <p:sp>
        <p:nvSpPr>
          <p:cNvPr id="32" name="角丸四角形 31"/>
          <p:cNvSpPr/>
          <p:nvPr/>
        </p:nvSpPr>
        <p:spPr>
          <a:xfrm>
            <a:off x="2316906" y="2961428"/>
            <a:ext cx="1574554" cy="4320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rPr>
              <a:t>道具</a:t>
            </a:r>
            <a:r>
              <a:rPr lang="ja-JP" altLang="en-US" sz="2000" dirty="0" smtClean="0">
                <a:solidFill>
                  <a:schemeClr val="tx1"/>
                </a:solidFill>
              </a:rPr>
              <a:t>を買う</a:t>
            </a:r>
            <a:endParaRPr kumimoji="1" lang="ja-JP" altLang="en-US" sz="2000" dirty="0" smtClean="0">
              <a:solidFill>
                <a:schemeClr val="tx1"/>
              </a:solidFill>
            </a:endParaRPr>
          </a:p>
        </p:txBody>
      </p:sp>
      <p:sp>
        <p:nvSpPr>
          <p:cNvPr id="33" name="角丸四角形 32"/>
          <p:cNvSpPr/>
          <p:nvPr/>
        </p:nvSpPr>
        <p:spPr>
          <a:xfrm>
            <a:off x="2338921" y="3579847"/>
            <a:ext cx="1574554" cy="7266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chemeClr val="tx1"/>
                </a:solidFill>
              </a:rPr>
              <a:t>電気・ガス・水等を</a:t>
            </a:r>
            <a:r>
              <a:rPr lang="ja-JP" altLang="en-US" sz="2000" dirty="0">
                <a:solidFill>
                  <a:schemeClr val="tx1"/>
                </a:solidFill>
              </a:rPr>
              <a:t>消費</a:t>
            </a:r>
            <a:endParaRPr kumimoji="1" lang="ja-JP" altLang="en-US" sz="2000" dirty="0" smtClean="0">
              <a:solidFill>
                <a:schemeClr val="tx1"/>
              </a:solidFill>
            </a:endParaRPr>
          </a:p>
        </p:txBody>
      </p:sp>
      <p:pic>
        <p:nvPicPr>
          <p:cNvPr id="1033" name="Picture 9" descr="G:\KINGSTON\くらしの一日講座\イラストいろいろ\smartphone_app.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438" y="4437112"/>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7" name="右矢印 6"/>
          <p:cNvSpPr/>
          <p:nvPr/>
        </p:nvSpPr>
        <p:spPr>
          <a:xfrm>
            <a:off x="4065506" y="2564904"/>
            <a:ext cx="1012987" cy="3506089"/>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accent1">
                    <a:lumMod val="50000"/>
                  </a:schemeClr>
                </a:solidFill>
                <a:latin typeface="HGPｺﾞｼｯｸE" pitchFamily="50" charset="-128"/>
                <a:ea typeface="HGPｺﾞｼｯｸE" pitchFamily="50" charset="-128"/>
              </a:rPr>
              <a:t>そ</a:t>
            </a:r>
          </a:p>
          <a:p>
            <a:pPr algn="ctr"/>
            <a:r>
              <a:rPr lang="ja-JP" altLang="en-US" dirty="0" smtClean="0">
                <a:solidFill>
                  <a:schemeClr val="accent1">
                    <a:lumMod val="50000"/>
                  </a:schemeClr>
                </a:solidFill>
                <a:latin typeface="HGPｺﾞｼｯｸE" pitchFamily="50" charset="-128"/>
                <a:ea typeface="HGPｺﾞｼｯｸE" pitchFamily="50" charset="-128"/>
              </a:rPr>
              <a:t>の</a:t>
            </a:r>
          </a:p>
          <a:p>
            <a:pPr algn="ctr"/>
            <a:r>
              <a:rPr lang="ja-JP" altLang="en-US" dirty="0" smtClean="0">
                <a:solidFill>
                  <a:schemeClr val="accent1">
                    <a:lumMod val="50000"/>
                  </a:schemeClr>
                </a:solidFill>
                <a:latin typeface="HGPｺﾞｼｯｸE" pitchFamily="50" charset="-128"/>
                <a:ea typeface="HGPｺﾞｼｯｸE" pitchFamily="50" charset="-128"/>
              </a:rPr>
              <a:t>た</a:t>
            </a:r>
          </a:p>
          <a:p>
            <a:pPr algn="ctr"/>
            <a:r>
              <a:rPr lang="ja-JP" altLang="en-US" dirty="0" smtClean="0">
                <a:solidFill>
                  <a:schemeClr val="accent1">
                    <a:lumMod val="50000"/>
                  </a:schemeClr>
                </a:solidFill>
                <a:latin typeface="HGPｺﾞｼｯｸE" pitchFamily="50" charset="-128"/>
                <a:ea typeface="HGPｺﾞｼｯｸE" pitchFamily="50" charset="-128"/>
              </a:rPr>
              <a:t>め</a:t>
            </a:r>
          </a:p>
          <a:p>
            <a:pPr algn="ctr"/>
            <a:r>
              <a:rPr lang="ja-JP" altLang="en-US" dirty="0" smtClean="0">
                <a:solidFill>
                  <a:schemeClr val="accent1">
                    <a:lumMod val="50000"/>
                  </a:schemeClr>
                </a:solidFill>
                <a:latin typeface="HGPｺﾞｼｯｸE" pitchFamily="50" charset="-128"/>
                <a:ea typeface="HGPｺﾞｼｯｸE" pitchFamily="50" charset="-128"/>
              </a:rPr>
              <a:t>に</a:t>
            </a:r>
            <a:endParaRPr kumimoji="1" lang="ja-JP" altLang="en-US" dirty="0">
              <a:solidFill>
                <a:schemeClr val="accent1">
                  <a:lumMod val="50000"/>
                </a:schemeClr>
              </a:solidFill>
              <a:latin typeface="HGPｺﾞｼｯｸE" pitchFamily="50" charset="-128"/>
              <a:ea typeface="HGPｺﾞｼｯｸE" pitchFamily="50" charset="-128"/>
            </a:endParaRPr>
          </a:p>
        </p:txBody>
      </p:sp>
      <p:sp>
        <p:nvSpPr>
          <p:cNvPr id="4" name="フッター プレースホルダー 3"/>
          <p:cNvSpPr>
            <a:spLocks noGrp="1"/>
          </p:cNvSpPr>
          <p:nvPr>
            <p:ph type="ftr" sz="quarter" idx="11"/>
          </p:nvPr>
        </p:nvSpPr>
        <p:spPr>
          <a:xfrm>
            <a:off x="6156176" y="6381328"/>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0394657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413" y="3685804"/>
            <a:ext cx="3476589" cy="3237573"/>
          </a:xfrm>
          <a:prstGeom prst="rect">
            <a:avLst/>
          </a:prstGeom>
          <a:noFill/>
          <a:extLst>
            <a:ext uri="{909E8E84-426E-40DD-AFC4-6F175D3DCCD1}">
              <a14:hiddenFill xmlns:a14="http://schemas.microsoft.com/office/drawing/2010/main">
                <a:solidFill>
                  <a:srgbClr val="FFFFFF"/>
                </a:solidFill>
              </a14:hiddenFill>
            </a:ext>
          </a:extLst>
        </p:spPr>
      </p:pic>
      <p:pic>
        <p:nvPicPr>
          <p:cNvPr id="7" name="図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5132" y="4993278"/>
            <a:ext cx="411661" cy="42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https://4.bp.blogspot.com/-R6XFB59rFy0/UUhH63l9q-I/AAAAAAAAO5c/xa-LPMTzgpE/s1600/bousai_wate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411273">
            <a:off x="7370240" y="5067394"/>
            <a:ext cx="429867" cy="96433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F:\KINGSTON\くらしの一日講座\イラストいろいろ\ouen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1368025"/>
            <a:ext cx="1872208" cy="2193032"/>
          </a:xfrm>
          <a:prstGeom prst="rect">
            <a:avLst/>
          </a:prstGeom>
          <a:noFill/>
          <a:extLst>
            <a:ext uri="{909E8E84-426E-40DD-AFC4-6F175D3DCCD1}">
              <a14:hiddenFill xmlns:a14="http://schemas.microsoft.com/office/drawing/2010/main">
                <a:solidFill>
                  <a:srgbClr val="FFFFFF"/>
                </a:solidFill>
              </a14:hiddenFill>
            </a:ext>
          </a:extLst>
        </p:spPr>
      </p:pic>
      <p:sp>
        <p:nvSpPr>
          <p:cNvPr id="2" name="円形吹き出し 1"/>
          <p:cNvSpPr/>
          <p:nvPr/>
        </p:nvSpPr>
        <p:spPr>
          <a:xfrm>
            <a:off x="2771800" y="1368026"/>
            <a:ext cx="6048672" cy="2493023"/>
          </a:xfrm>
          <a:prstGeom prst="wedgeEllipseCallout">
            <a:avLst>
              <a:gd name="adj1" fmla="val -60855"/>
              <a:gd name="adj2" fmla="val 7465"/>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200" dirty="0" smtClean="0">
                <a:solidFill>
                  <a:prstClr val="black"/>
                </a:solidFill>
                <a:latin typeface="ＭＳ Ｐゴシック"/>
              </a:rPr>
              <a:t>　</a:t>
            </a:r>
            <a:r>
              <a:rPr lang="ja-JP" altLang="en-US" sz="2000" dirty="0" smtClean="0">
                <a:solidFill>
                  <a:prstClr val="black"/>
                </a:solidFill>
                <a:latin typeface="ＭＳ Ｐゴシック"/>
              </a:rPr>
              <a:t>　</a:t>
            </a:r>
            <a:r>
              <a:rPr lang="ja-JP" altLang="en-US" b="1" dirty="0" smtClean="0">
                <a:solidFill>
                  <a:prstClr val="black"/>
                </a:solidFill>
                <a:latin typeface="ＭＳ Ｐゴシック"/>
              </a:rPr>
              <a:t>けいやく　　　　　しんちょう</a:t>
            </a:r>
          </a:p>
          <a:p>
            <a:pPr algn="ctr" eaLnBrk="0" fontAlgn="base" hangingPunct="0">
              <a:spcBef>
                <a:spcPct val="0"/>
              </a:spcBef>
              <a:spcAft>
                <a:spcPct val="0"/>
              </a:spcAft>
            </a:pPr>
            <a:r>
              <a:rPr lang="ja-JP" altLang="en-US" sz="4400" dirty="0" smtClean="0">
                <a:solidFill>
                  <a:srgbClr val="1F497D"/>
                </a:solidFill>
                <a:latin typeface="ＭＳ Ｐゴシック"/>
              </a:rPr>
              <a:t>契約</a:t>
            </a:r>
            <a:r>
              <a:rPr lang="ja-JP" altLang="en-US" sz="4400" dirty="0">
                <a:solidFill>
                  <a:srgbClr val="1F497D"/>
                </a:solidFill>
                <a:latin typeface="ＭＳ Ｐゴシック"/>
              </a:rPr>
              <a:t>は慎重に</a:t>
            </a:r>
            <a:r>
              <a:rPr lang="ja-JP" altLang="en-US" sz="4400" dirty="0" smtClean="0">
                <a:solidFill>
                  <a:srgbClr val="1F497D"/>
                </a:solidFill>
                <a:latin typeface="ＭＳ Ｐゴシック"/>
              </a:rPr>
              <a:t>！</a:t>
            </a:r>
          </a:p>
          <a:p>
            <a:pPr eaLnBrk="0" fontAlgn="base" hangingPunct="0">
              <a:spcBef>
                <a:spcPct val="0"/>
              </a:spcBef>
              <a:spcAft>
                <a:spcPct val="0"/>
              </a:spcAft>
            </a:pPr>
            <a:r>
              <a:rPr lang="ja-JP" altLang="en-US" sz="1600" b="1" dirty="0" smtClean="0">
                <a:solidFill>
                  <a:srgbClr val="FF0000"/>
                </a:solidFill>
                <a:latin typeface="ＭＳ Ｐゴシック"/>
              </a:rPr>
              <a:t>　　　　　　　　　　　</a:t>
            </a:r>
            <a:r>
              <a:rPr lang="ja-JP" altLang="en-US" b="1" dirty="0" smtClean="0">
                <a:solidFill>
                  <a:srgbClr val="FF0000"/>
                </a:solidFill>
                <a:latin typeface="ＭＳ Ｐゴシック"/>
              </a:rPr>
              <a:t>かんが</a:t>
            </a:r>
          </a:p>
          <a:p>
            <a:pPr algn="ctr" eaLnBrk="0" fontAlgn="base" hangingPunct="0">
              <a:spcBef>
                <a:spcPct val="0"/>
              </a:spcBef>
              <a:spcAft>
                <a:spcPct val="0"/>
              </a:spcAft>
            </a:pPr>
            <a:r>
              <a:rPr lang="ja-JP" altLang="en-US" sz="4400" dirty="0" smtClean="0">
                <a:solidFill>
                  <a:srgbClr val="FF0000"/>
                </a:solidFill>
                <a:latin typeface="ＭＳ Ｐゴシック"/>
              </a:rPr>
              <a:t>よく考えて</a:t>
            </a:r>
            <a:r>
              <a:rPr lang="ja-JP" altLang="en-US" sz="4400" dirty="0">
                <a:solidFill>
                  <a:srgbClr val="FF0000"/>
                </a:solidFill>
                <a:latin typeface="ＭＳ Ｐゴシック"/>
              </a:rPr>
              <a:t>♪</a:t>
            </a:r>
            <a:endParaRPr lang="en-US" altLang="ja-JP" dirty="0">
              <a:solidFill>
                <a:srgbClr val="FF0000"/>
              </a:solidFill>
            </a:endParaRPr>
          </a:p>
        </p:txBody>
      </p:sp>
      <p:sp>
        <p:nvSpPr>
          <p:cNvPr id="3" name="角丸四角形 2"/>
          <p:cNvSpPr/>
          <p:nvPr/>
        </p:nvSpPr>
        <p:spPr>
          <a:xfrm>
            <a:off x="595190" y="4044450"/>
            <a:ext cx="4752528" cy="2520279"/>
          </a:xfrm>
          <a:prstGeom prst="round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3" name="正方形/長方形 12"/>
          <p:cNvSpPr/>
          <p:nvPr/>
        </p:nvSpPr>
        <p:spPr>
          <a:xfrm>
            <a:off x="672462" y="4335093"/>
            <a:ext cx="4597983" cy="1938992"/>
          </a:xfrm>
          <a:prstGeom prst="rect">
            <a:avLst/>
          </a:prstGeom>
        </p:spPr>
        <p:txBody>
          <a:bodyPr wrap="square">
            <a:spAutoFit/>
          </a:bodyPr>
          <a:lstStyle/>
          <a:p>
            <a:pPr>
              <a:defRPr/>
            </a:pPr>
            <a:r>
              <a:rPr lang="ja-JP" altLang="en-US" sz="2800" dirty="0" smtClean="0">
                <a:solidFill>
                  <a:prstClr val="black"/>
                </a:solidFill>
                <a:latin typeface="Arial" pitchFamily="34" charset="0"/>
              </a:rPr>
              <a:t>★こわれていた</a:t>
            </a:r>
            <a:r>
              <a:rPr lang="ja-JP" altLang="en-US" sz="2800" dirty="0">
                <a:solidFill>
                  <a:prstClr val="black"/>
                </a:solidFill>
                <a:latin typeface="Arial" pitchFamily="34" charset="0"/>
              </a:rPr>
              <a:t>り</a:t>
            </a:r>
            <a:endParaRPr lang="ja-JP" altLang="en-US" sz="2800" dirty="0" smtClean="0">
              <a:solidFill>
                <a:prstClr val="black"/>
              </a:solidFill>
              <a:latin typeface="Arial" pitchFamily="34" charset="0"/>
            </a:endParaRPr>
          </a:p>
          <a:p>
            <a:pPr>
              <a:defRPr/>
            </a:pPr>
            <a:r>
              <a:rPr lang="ja-JP" altLang="en-US" sz="1200" dirty="0" smtClean="0">
                <a:solidFill>
                  <a:prstClr val="black"/>
                </a:solidFill>
                <a:latin typeface="Arial" pitchFamily="34" charset="0"/>
              </a:rPr>
              <a:t>　　　しょうひん　　　　もんだい　　　　　　　　　　　　　　　　ばあい</a:t>
            </a:r>
          </a:p>
          <a:p>
            <a:pPr>
              <a:defRPr/>
            </a:pPr>
            <a:r>
              <a:rPr lang="ja-JP" altLang="en-US" sz="3200" dirty="0" smtClean="0">
                <a:solidFill>
                  <a:prstClr val="black"/>
                </a:solidFill>
                <a:latin typeface="Arial" pitchFamily="34" charset="0"/>
              </a:rPr>
              <a:t>　</a:t>
            </a:r>
            <a:r>
              <a:rPr lang="ja-JP" altLang="en-US" sz="2800" dirty="0" smtClean="0">
                <a:solidFill>
                  <a:prstClr val="black"/>
                </a:solidFill>
                <a:latin typeface="Arial" pitchFamily="34" charset="0"/>
              </a:rPr>
              <a:t>商品に問題があった</a:t>
            </a:r>
            <a:r>
              <a:rPr lang="ja-JP" altLang="en-US" sz="2800" dirty="0">
                <a:solidFill>
                  <a:prstClr val="black"/>
                </a:solidFill>
                <a:latin typeface="Arial" pitchFamily="34" charset="0"/>
              </a:rPr>
              <a:t>場合は</a:t>
            </a:r>
          </a:p>
          <a:p>
            <a:pPr>
              <a:defRPr/>
            </a:pPr>
            <a:r>
              <a:rPr lang="ja-JP" altLang="en-US" sz="1200" dirty="0" smtClean="0">
                <a:solidFill>
                  <a:prstClr val="black"/>
                </a:solidFill>
                <a:latin typeface="Arial" pitchFamily="34" charset="0"/>
              </a:rPr>
              <a:t>　　　　　　　　　　　　　　　</a:t>
            </a:r>
            <a:r>
              <a:rPr lang="ja-JP" altLang="en-US" sz="1200" dirty="0" smtClean="0">
                <a:solidFill>
                  <a:srgbClr val="FF0000"/>
                </a:solidFill>
                <a:latin typeface="Arial" pitchFamily="34" charset="0"/>
              </a:rPr>
              <a:t>　みせ　　　　　　　　　　れんらく</a:t>
            </a:r>
            <a:endParaRPr lang="ja-JP" altLang="en-US" sz="1200" dirty="0">
              <a:solidFill>
                <a:srgbClr val="FF0000"/>
              </a:solidFill>
              <a:latin typeface="Arial" pitchFamily="34" charset="0"/>
            </a:endParaRPr>
          </a:p>
          <a:p>
            <a:pPr>
              <a:defRPr/>
            </a:pPr>
            <a:r>
              <a:rPr lang="ja-JP" altLang="en-US" sz="3200" dirty="0" smtClean="0">
                <a:solidFill>
                  <a:srgbClr val="FF0000"/>
                </a:solidFill>
                <a:latin typeface="Arial" pitchFamily="34" charset="0"/>
              </a:rPr>
              <a:t>　　　　</a:t>
            </a:r>
            <a:r>
              <a:rPr lang="ja-JP" altLang="en-US" sz="3600" dirty="0" smtClean="0">
                <a:solidFill>
                  <a:srgbClr val="FF0000"/>
                </a:solidFill>
                <a:latin typeface="Arial" pitchFamily="34" charset="0"/>
              </a:rPr>
              <a:t>⇒お店に連絡！</a:t>
            </a:r>
            <a:endParaRPr lang="en-US" altLang="ja-JP" sz="3600" dirty="0" smtClean="0">
              <a:solidFill>
                <a:srgbClr val="FF0000"/>
              </a:solidFill>
              <a:latin typeface="Arial" pitchFamily="34" charset="0"/>
            </a:endParaRPr>
          </a:p>
        </p:txBody>
      </p:sp>
      <p:sp>
        <p:nvSpPr>
          <p:cNvPr id="10" name="正方形/長方形 9"/>
          <p:cNvSpPr/>
          <p:nvPr/>
        </p:nvSpPr>
        <p:spPr>
          <a:xfrm>
            <a:off x="15213" y="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mtClean="0">
                <a:solidFill>
                  <a:prstClr val="black"/>
                </a:solidFill>
                <a:latin typeface="HGPｺﾞｼｯｸE" panose="020B0900000000000000" pitchFamily="50" charset="-128"/>
                <a:ea typeface="HGPｺﾞｼｯｸE" panose="020B0900000000000000" pitchFamily="50" charset="-128"/>
              </a:rPr>
              <a:t>　　　　　　　　　　　　　　　　　　　　　　けいやく　　　　　　　　　　　　とき</a:t>
            </a:r>
          </a:p>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ふりかえり</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　契約をする時には・・・　</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sp>
        <p:nvSpPr>
          <p:cNvPr id="4" name="フッター プレースホルダー 3"/>
          <p:cNvSpPr>
            <a:spLocks noGrp="1"/>
          </p:cNvSpPr>
          <p:nvPr>
            <p:ph type="ftr" sz="quarter" idx="11"/>
          </p:nvPr>
        </p:nvSpPr>
        <p:spPr>
          <a:xfrm>
            <a:off x="6372200" y="6534002"/>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15518246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3955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街のフレーム素材のイラスト（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880921" cy="662473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1259632" y="908720"/>
            <a:ext cx="6912768" cy="2616101"/>
          </a:xfrm>
          <a:prstGeom prst="rect">
            <a:avLst/>
          </a:prstGeom>
          <a:noFill/>
        </p:spPr>
        <p:txBody>
          <a:bodyPr wrap="square" rtlCol="0">
            <a:spAutoFit/>
          </a:bodyPr>
          <a:lstStyle/>
          <a:p>
            <a:r>
              <a:rPr lang="ja-JP" altLang="en-US" sz="1600" dirty="0" smtClean="0">
                <a:solidFill>
                  <a:prstClr val="black"/>
                </a:solidFill>
                <a:latin typeface="HGP創英角ﾎﾟｯﾌﾟ体" panose="040B0A00000000000000" pitchFamily="50" charset="-128"/>
                <a:ea typeface="HGP創英角ﾎﾟｯﾌﾟ体" panose="040B0A00000000000000" pitchFamily="50" charset="-128"/>
              </a:rPr>
              <a:t>　　　　　　　　　　　　　　　　けい　　　　　　やく </a:t>
            </a:r>
          </a:p>
          <a:p>
            <a:r>
              <a:rPr lang="ja-JP" altLang="en-US" sz="6000" dirty="0" smtClean="0">
                <a:solidFill>
                  <a:prstClr val="black"/>
                </a:solidFill>
                <a:latin typeface="HGP創英角ﾎﾟｯﾌﾟ体" panose="040B0A00000000000000" pitchFamily="50" charset="-128"/>
                <a:ea typeface="HGP創英角ﾎﾟｯﾌﾟ体" panose="040B0A00000000000000" pitchFamily="50" charset="-128"/>
              </a:rPr>
              <a:t>　　「　契　約　」</a:t>
            </a:r>
            <a:endParaRPr lang="en-US" altLang="ja-JP" sz="6000" dirty="0" smtClean="0">
              <a:solidFill>
                <a:prstClr val="black"/>
              </a:solidFill>
              <a:latin typeface="HGP創英角ﾎﾟｯﾌﾟ体" panose="040B0A00000000000000" pitchFamily="50" charset="-128"/>
              <a:ea typeface="HGP創英角ﾎﾟｯﾌﾟ体" panose="040B0A00000000000000" pitchFamily="50" charset="-128"/>
            </a:endParaRPr>
          </a:p>
          <a:p>
            <a:endParaRPr lang="en-US" altLang="ja-JP" sz="2800" dirty="0" smtClean="0">
              <a:solidFill>
                <a:prstClr val="black"/>
              </a:solidFill>
              <a:latin typeface="HGP創英角ﾎﾟｯﾌﾟ体" panose="040B0A00000000000000" pitchFamily="50" charset="-128"/>
              <a:ea typeface="HGP創英角ﾎﾟｯﾌﾟ体" panose="040B0A00000000000000" pitchFamily="50" charset="-128"/>
            </a:endParaRPr>
          </a:p>
          <a:p>
            <a:r>
              <a:rPr lang="ja-JP" altLang="en-US" sz="6000" dirty="0" smtClean="0">
                <a:solidFill>
                  <a:prstClr val="black"/>
                </a:solidFill>
                <a:latin typeface="HGP創英角ﾎﾟｯﾌﾟ体" panose="040B0A00000000000000" pitchFamily="50" charset="-128"/>
                <a:ea typeface="HGP創英角ﾎﾟｯﾌﾟ体" panose="040B0A00000000000000" pitchFamily="50" charset="-128"/>
              </a:rPr>
              <a:t>クイズにチャレンジ</a:t>
            </a:r>
            <a:r>
              <a:rPr lang="en-US" altLang="ja-JP" sz="6000" dirty="0" smtClean="0">
                <a:solidFill>
                  <a:prstClr val="black"/>
                </a:solidFill>
                <a:latin typeface="HGP創英角ﾎﾟｯﾌﾟ体" panose="040B0A00000000000000" pitchFamily="50" charset="-128"/>
                <a:ea typeface="HGP創英角ﾎﾟｯﾌﾟ体" panose="040B0A00000000000000" pitchFamily="50" charset="-128"/>
              </a:rPr>
              <a:t>!</a:t>
            </a:r>
            <a:endParaRPr lang="ja-JP" altLang="en-US" sz="6000"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4077072"/>
            <a:ext cx="3685591" cy="1938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フッター プレースホルダー 1"/>
          <p:cNvSpPr>
            <a:spLocks noGrp="1"/>
          </p:cNvSpPr>
          <p:nvPr>
            <p:ph type="ftr" sz="quarter" idx="11"/>
          </p:nvPr>
        </p:nvSpPr>
        <p:spPr>
          <a:xfrm>
            <a:off x="6156176" y="6556518"/>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0705530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pic>
        <p:nvPicPr>
          <p:cNvPr id="5128" name="Picture 8" descr="F:\消費生活センター　消費者教育\イラストいろいろ\number_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9727" y="1749425"/>
            <a:ext cx="971550" cy="1143000"/>
          </a:xfrm>
          <a:prstGeom prst="rect">
            <a:avLst/>
          </a:prstGeom>
          <a:noFill/>
          <a:extLst>
            <a:ext uri="{909E8E84-426E-40DD-AFC4-6F175D3DCCD1}">
              <a14:hiddenFill xmlns:a14="http://schemas.microsoft.com/office/drawing/2010/main">
                <a:solidFill>
                  <a:srgbClr val="FFFFFF"/>
                </a:solidFill>
              </a14:hiddenFill>
            </a:ext>
          </a:extLst>
        </p:spPr>
      </p:pic>
      <p:sp>
        <p:nvSpPr>
          <p:cNvPr id="10" name="コンテンツ プレースホルダ 7"/>
          <p:cNvSpPr txBox="1">
            <a:spLocks/>
          </p:cNvSpPr>
          <p:nvPr/>
        </p:nvSpPr>
        <p:spPr>
          <a:xfrm>
            <a:off x="3563888" y="776407"/>
            <a:ext cx="5901769" cy="1965697"/>
          </a:xfrm>
          <a:prstGeom prst="rect">
            <a:avLst/>
          </a:prstGeom>
        </p:spPr>
        <p:txBody>
          <a:bodyPr vert="horz" lIns="91440" tIns="45720" rIns="91440" bIns="45720" rtlCol="0">
            <a:normAutofit/>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marL="0" lvl="0" indent="0">
              <a:spcBef>
                <a:spcPts val="600"/>
              </a:spcBef>
              <a:buClr>
                <a:srgbClr val="FE8637"/>
              </a:buClr>
              <a:buSzPct val="70000"/>
              <a:buNone/>
              <a:defRPr/>
            </a:pPr>
            <a:r>
              <a:rPr lang="ja-JP" altLang="en-US" sz="3200" b="1" dirty="0">
                <a:solidFill>
                  <a:prstClr val="black"/>
                </a:solidFill>
                <a:latin typeface="HG丸ｺﾞｼｯｸM-PRO" panose="020F0600000000000000" pitchFamily="50" charset="-128"/>
                <a:ea typeface="HG丸ｺﾞｼｯｸM-PRO" panose="020F0600000000000000" pitchFamily="50" charset="-128"/>
              </a:rPr>
              <a:t>コンビニでパン</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を</a:t>
            </a:r>
          </a:p>
          <a:p>
            <a:pPr marL="0" lvl="0" indent="0">
              <a:spcBef>
                <a:spcPts val="600"/>
              </a:spcBef>
              <a:buClr>
                <a:srgbClr val="FE8637"/>
              </a:buClr>
              <a:buSzPct val="70000"/>
              <a:buNone/>
              <a:defRPr/>
            </a:pP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買いました</a:t>
            </a:r>
            <a:r>
              <a:rPr lang="ja-JP" altLang="en-US" sz="3200" b="1" dirty="0">
                <a:solidFill>
                  <a:prstClr val="black"/>
                </a:solidFill>
                <a:latin typeface="HG丸ｺﾞｼｯｸM-PRO" panose="020F0600000000000000" pitchFamily="50" charset="-128"/>
                <a:ea typeface="HG丸ｺﾞｼｯｸM-PRO" panose="020F0600000000000000" pitchFamily="50" charset="-128"/>
              </a:rPr>
              <a:t>。</a:t>
            </a: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a:p>
            <a:pPr marL="0" lvl="0" indent="0">
              <a:spcBef>
                <a:spcPts val="600"/>
              </a:spcBef>
              <a:buClr>
                <a:srgbClr val="FE8637"/>
              </a:buClr>
              <a:buSzPct val="70000"/>
              <a:buNone/>
              <a:defRPr/>
            </a:pPr>
            <a:r>
              <a:rPr lang="ja-JP" altLang="en-US" sz="3200" b="1" dirty="0">
                <a:solidFill>
                  <a:prstClr val="black"/>
                </a:solidFill>
                <a:latin typeface="HG丸ｺﾞｼｯｸM-PRO" panose="020F0600000000000000" pitchFamily="50" charset="-128"/>
                <a:ea typeface="HG丸ｺﾞｼｯｸM-PRO" panose="020F0600000000000000" pitchFamily="50" charset="-128"/>
              </a:rPr>
              <a:t>これは契約ですか</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a:t>
            </a:r>
            <a:endParaRPr lang="en-US" altLang="ja-JP" sz="32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sp>
        <p:nvSpPr>
          <p:cNvPr id="4" name="テキスト ボックス 3"/>
          <p:cNvSpPr txBox="1"/>
          <p:nvPr/>
        </p:nvSpPr>
        <p:spPr>
          <a:xfrm>
            <a:off x="291157" y="3356992"/>
            <a:ext cx="2984699" cy="3016210"/>
          </a:xfrm>
          <a:prstGeom prst="rect">
            <a:avLst/>
          </a:prstGeom>
          <a:noFill/>
        </p:spPr>
        <p:txBody>
          <a:bodyPr wrap="square" rtlCol="0">
            <a:spAutoFit/>
          </a:bodyPr>
          <a:lstStyle/>
          <a:p>
            <a:r>
              <a:rPr lang="ja-JP" altLang="en-US" sz="19000" dirty="0" smtClean="0">
                <a:solidFill>
                  <a:srgbClr val="FF0000"/>
                </a:solidFill>
              </a:rPr>
              <a:t>○</a:t>
            </a:r>
            <a:endParaRPr lang="ja-JP" altLang="en-US" sz="19000" dirty="0">
              <a:solidFill>
                <a:srgbClr val="FF0000"/>
              </a:solidFill>
            </a:endParaRPr>
          </a:p>
        </p:txBody>
      </p:sp>
      <p:pic>
        <p:nvPicPr>
          <p:cNvPr id="2050" name="Picture 2" descr="G:\消費生活センター　消費者教育\イラストいろいろ\shopping_reji_ma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7680" y="3849587"/>
            <a:ext cx="2523615" cy="252361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s://1.bp.blogspot.com/-GxVJ30JdhJw/XVKgLOn4P8I/AAAAAAABUH4/bnmmdSbR1yAU4S7aVKU3vlGIHUD7j7u5gCLcBGAs/s1600/pan_bread_set.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915816" y="4599880"/>
            <a:ext cx="1830947" cy="1830947"/>
          </a:xfrm>
          <a:prstGeom prst="rect">
            <a:avLst/>
          </a:prstGeom>
          <a:noFill/>
          <a:extLst>
            <a:ext uri="{909E8E84-426E-40DD-AFC4-6F175D3DCCD1}">
              <a14:hiddenFill xmlns:a14="http://schemas.microsoft.com/office/drawing/2010/main">
                <a:solidFill>
                  <a:srgbClr val="FFFFFF"/>
                </a:solidFill>
              </a14:hiddenFill>
            </a:ext>
          </a:extLst>
        </p:spPr>
      </p:pic>
      <p:sp>
        <p:nvSpPr>
          <p:cNvPr id="5" name="フッター プレースホルダー 4"/>
          <p:cNvSpPr>
            <a:spLocks noGrp="1"/>
          </p:cNvSpPr>
          <p:nvPr>
            <p:ph type="ftr" sz="quarter" idx="11"/>
          </p:nvPr>
        </p:nvSpPr>
        <p:spPr>
          <a:xfrm>
            <a:off x="6310672" y="6418586"/>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150820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419872" y="753963"/>
            <a:ext cx="6009273" cy="1965697"/>
          </a:xfrm>
          <a:prstGeom prst="rect">
            <a:avLst/>
          </a:prstGeom>
        </p:spPr>
        <p:txBody>
          <a:bodyPr vert="horz" lIns="91440" tIns="45720" rIns="91440" bIns="45720" rtlCol="0">
            <a:normAutofit/>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marL="0" lvl="0" indent="0">
              <a:spcBef>
                <a:spcPts val="600"/>
              </a:spcBef>
              <a:buClr>
                <a:srgbClr val="FE8637"/>
              </a:buClr>
              <a:buSzPct val="70000"/>
              <a:buNone/>
              <a:defRPr/>
            </a:pPr>
            <a:r>
              <a:rPr lang="ja-JP" altLang="en-US" sz="2600" b="1" dirty="0">
                <a:solidFill>
                  <a:prstClr val="black"/>
                </a:solidFill>
                <a:latin typeface="HG丸ｺﾞｼｯｸM-PRO" panose="020F0600000000000000" pitchFamily="50" charset="-128"/>
                <a:ea typeface="HG丸ｺﾞｼｯｸM-PRO" panose="020F0600000000000000" pitchFamily="50" charset="-128"/>
              </a:rPr>
              <a:t>契約には、必ず契約書が必要です。</a:t>
            </a:r>
            <a:endParaRPr lang="en-US" altLang="ja-JP" sz="2600" b="1" dirty="0">
              <a:solidFill>
                <a:prstClr val="black"/>
              </a:solidFill>
              <a:latin typeface="HG丸ｺﾞｼｯｸM-PRO" panose="020F0600000000000000" pitchFamily="50" charset="-128"/>
              <a:ea typeface="HG丸ｺﾞｼｯｸM-PRO" panose="020F0600000000000000" pitchFamily="50" charset="-128"/>
            </a:endParaRPr>
          </a:p>
          <a:p>
            <a:pPr marL="0" lvl="0" indent="0">
              <a:spcBef>
                <a:spcPts val="600"/>
              </a:spcBef>
              <a:buClr>
                <a:srgbClr val="FE8637"/>
              </a:buClr>
              <a:buSzPct val="70000"/>
              <a:buNone/>
              <a:defRPr/>
            </a:pPr>
            <a:r>
              <a:rPr lang="ja-JP" altLang="en-US" sz="2600" b="1" dirty="0">
                <a:solidFill>
                  <a:prstClr val="black"/>
                </a:solidFill>
                <a:latin typeface="HG丸ｺﾞｼｯｸM-PRO" panose="020F0600000000000000" pitchFamily="50" charset="-128"/>
                <a:ea typeface="HG丸ｺﾞｼｯｸM-PRO" panose="020F0600000000000000" pitchFamily="50" charset="-128"/>
              </a:rPr>
              <a:t>契約書にサインしたり</a:t>
            </a:r>
            <a:r>
              <a:rPr lang="ja-JP" altLang="en-US" sz="2600" b="1" dirty="0" smtClean="0">
                <a:solidFill>
                  <a:prstClr val="black"/>
                </a:solidFill>
                <a:latin typeface="HG丸ｺﾞｼｯｸM-PRO" panose="020F0600000000000000" pitchFamily="50" charset="-128"/>
                <a:ea typeface="HG丸ｺﾞｼｯｸM-PRO" panose="020F0600000000000000" pitchFamily="50" charset="-128"/>
              </a:rPr>
              <a:t>、</a:t>
            </a:r>
          </a:p>
          <a:p>
            <a:pPr marL="0" lvl="0" indent="0">
              <a:spcBef>
                <a:spcPts val="600"/>
              </a:spcBef>
              <a:buClr>
                <a:srgbClr val="FE8637"/>
              </a:buClr>
              <a:buSzPct val="70000"/>
              <a:buNone/>
              <a:defRPr/>
            </a:pPr>
            <a:r>
              <a:rPr lang="ja-JP" altLang="en-US" sz="2600" b="1" dirty="0" smtClean="0">
                <a:solidFill>
                  <a:prstClr val="black"/>
                </a:solidFill>
                <a:latin typeface="HG丸ｺﾞｼｯｸM-PRO" panose="020F0600000000000000" pitchFamily="50" charset="-128"/>
                <a:ea typeface="HG丸ｺﾞｼｯｸM-PRO" panose="020F0600000000000000" pitchFamily="50" charset="-128"/>
              </a:rPr>
              <a:t>印鑑</a:t>
            </a:r>
            <a:r>
              <a:rPr lang="ja-JP" altLang="en-US" sz="2600" b="1" dirty="0">
                <a:solidFill>
                  <a:prstClr val="black"/>
                </a:solidFill>
                <a:latin typeface="HG丸ｺﾞｼｯｸM-PRO" panose="020F0600000000000000" pitchFamily="50" charset="-128"/>
                <a:ea typeface="HG丸ｺﾞｼｯｸM-PRO" panose="020F0600000000000000" pitchFamily="50" charset="-128"/>
              </a:rPr>
              <a:t>を押さないと</a:t>
            </a:r>
            <a:endParaRPr lang="en-US" altLang="ja-JP" sz="2600" b="1" dirty="0">
              <a:solidFill>
                <a:prstClr val="black"/>
              </a:solidFill>
              <a:latin typeface="HG丸ｺﾞｼｯｸM-PRO" panose="020F0600000000000000" pitchFamily="50" charset="-128"/>
              <a:ea typeface="HG丸ｺﾞｼｯｸM-PRO" panose="020F0600000000000000" pitchFamily="50" charset="-128"/>
            </a:endParaRPr>
          </a:p>
          <a:p>
            <a:pPr marL="0" lvl="0" indent="0">
              <a:spcBef>
                <a:spcPts val="600"/>
              </a:spcBef>
              <a:buClr>
                <a:srgbClr val="FE8637"/>
              </a:buClr>
              <a:buSzPct val="70000"/>
              <a:buNone/>
              <a:defRPr/>
            </a:pPr>
            <a:r>
              <a:rPr lang="ja-JP" altLang="en-US" sz="2600" b="1" dirty="0">
                <a:solidFill>
                  <a:prstClr val="black"/>
                </a:solidFill>
                <a:latin typeface="HG丸ｺﾞｼｯｸM-PRO" panose="020F0600000000000000" pitchFamily="50" charset="-128"/>
                <a:ea typeface="HG丸ｺﾞｼｯｸM-PRO" panose="020F0600000000000000" pitchFamily="50" charset="-128"/>
              </a:rPr>
              <a:t>契約になりません</a:t>
            </a:r>
            <a:r>
              <a:rPr lang="ja-JP" altLang="en-US" sz="2600" b="1" dirty="0" smtClean="0">
                <a:solidFill>
                  <a:prstClr val="black"/>
                </a:solidFill>
                <a:latin typeface="HG丸ｺﾞｼｯｸM-PRO" panose="020F0600000000000000" pitchFamily="50" charset="-128"/>
                <a:ea typeface="HG丸ｺﾞｼｯｸM-PRO" panose="020F0600000000000000" pitchFamily="50" charset="-128"/>
              </a:rPr>
              <a:t>。</a:t>
            </a:r>
            <a:endParaRPr lang="en-US" altLang="ja-JP" sz="26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6146" name="Picture 2" descr="F:\消費生活センター　消費者教育\イラストいろいろ\number_2 (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4836" y="1710540"/>
            <a:ext cx="11049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6390022" y="3392800"/>
            <a:ext cx="2984699" cy="3016210"/>
          </a:xfrm>
          <a:prstGeom prst="rect">
            <a:avLst/>
          </a:prstGeom>
          <a:noFill/>
        </p:spPr>
        <p:txBody>
          <a:bodyPr wrap="square" rtlCol="0">
            <a:spAutoFit/>
          </a:bodyPr>
          <a:lstStyle/>
          <a:p>
            <a:r>
              <a:rPr lang="ja-JP" altLang="en-US" sz="19000" dirty="0" smtClean="0">
                <a:solidFill>
                  <a:srgbClr val="FF0000"/>
                </a:solidFill>
              </a:rPr>
              <a:t>○</a:t>
            </a:r>
            <a:endParaRPr lang="ja-JP" altLang="en-US" sz="19000" dirty="0">
              <a:solidFill>
                <a:srgbClr val="FF0000"/>
              </a:solidFill>
            </a:endParaRPr>
          </a:p>
        </p:txBody>
      </p:sp>
      <p:pic>
        <p:nvPicPr>
          <p:cNvPr id="15" name="Picture 4" descr="契約書のイラスト（印鑑）"/>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1079" y="3905423"/>
            <a:ext cx="2838943" cy="2467779"/>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a:xfrm>
            <a:off x="6365759" y="6511741"/>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69344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134727" y="776407"/>
            <a:ext cx="6009273" cy="2089853"/>
          </a:xfrm>
          <a:prstGeom prst="rect">
            <a:avLst/>
          </a:prstGeom>
        </p:spPr>
        <p:txBody>
          <a:bodyPr vert="horz" lIns="91440" tIns="45720" rIns="91440" bIns="45720" rtlCol="0">
            <a:normAutofit fontScale="85000" lnSpcReduction="2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marL="0" lvl="0" indent="0">
              <a:spcBef>
                <a:spcPts val="600"/>
              </a:spcBef>
              <a:buClr>
                <a:srgbClr val="FE8637"/>
              </a:buClr>
              <a:buSzPct val="70000"/>
              <a:buNone/>
              <a:defRPr/>
            </a:pP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昨日</a:t>
            </a:r>
            <a:r>
              <a:rPr lang="en-US" altLang="ja-JP" sz="3200" b="1" dirty="0">
                <a:solidFill>
                  <a:prstClr val="black"/>
                </a:solidFill>
                <a:latin typeface="HG丸ｺﾞｼｯｸM-PRO" panose="020F0600000000000000" pitchFamily="50" charset="-128"/>
                <a:ea typeface="HG丸ｺﾞｼｯｸM-PRO" panose="020F0600000000000000" pitchFamily="50" charset="-128"/>
              </a:rPr>
              <a:t>､</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お店</a:t>
            </a:r>
            <a:r>
              <a:rPr lang="ja-JP" altLang="en-US" sz="3200" b="1" dirty="0">
                <a:solidFill>
                  <a:prstClr val="black"/>
                </a:solidFill>
                <a:latin typeface="HG丸ｺﾞｼｯｸM-PRO" panose="020F0600000000000000" pitchFamily="50" charset="-128"/>
                <a:ea typeface="HG丸ｺﾞｼｯｸM-PRO" panose="020F0600000000000000" pitchFamily="50" charset="-128"/>
              </a:rPr>
              <a:t>でパソコンを買いました</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。お金</a:t>
            </a:r>
            <a:r>
              <a:rPr lang="ja-JP" altLang="en-US" sz="3200" b="1" dirty="0">
                <a:solidFill>
                  <a:prstClr val="black"/>
                </a:solidFill>
                <a:latin typeface="HG丸ｺﾞｼｯｸM-PRO" panose="020F0600000000000000" pitchFamily="50" charset="-128"/>
                <a:ea typeface="HG丸ｺﾞｼｯｸM-PRO" panose="020F0600000000000000" pitchFamily="50" charset="-128"/>
              </a:rPr>
              <a:t>はまだ払っていません。</a:t>
            </a: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a:p>
            <a:pPr marL="0" lvl="0" indent="0">
              <a:spcBef>
                <a:spcPts val="600"/>
              </a:spcBef>
              <a:buClr>
                <a:srgbClr val="FE8637"/>
              </a:buClr>
              <a:buSzPct val="70000"/>
              <a:buNone/>
              <a:defRPr/>
            </a:pPr>
            <a:r>
              <a:rPr lang="ja-JP" altLang="en-US" sz="3200" b="1" dirty="0">
                <a:solidFill>
                  <a:prstClr val="black"/>
                </a:solidFill>
                <a:latin typeface="HG丸ｺﾞｼｯｸM-PRO" panose="020F0600000000000000" pitchFamily="50" charset="-128"/>
                <a:ea typeface="HG丸ｺﾞｼｯｸM-PRO" panose="020F0600000000000000" pitchFamily="50" charset="-128"/>
              </a:rPr>
              <a:t>旅行代が必要になったので</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a:t>
            </a:r>
          </a:p>
          <a:p>
            <a:pPr marL="0" lvl="0" indent="0">
              <a:spcBef>
                <a:spcPts val="600"/>
              </a:spcBef>
              <a:buClr>
                <a:srgbClr val="FE8637"/>
              </a:buClr>
              <a:buSzPct val="70000"/>
              <a:buNone/>
              <a:defRPr/>
            </a:pP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パソコン</a:t>
            </a:r>
            <a:r>
              <a:rPr lang="ja-JP" altLang="en-US" sz="3200" b="1" dirty="0">
                <a:solidFill>
                  <a:prstClr val="black"/>
                </a:solidFill>
                <a:latin typeface="HG丸ｺﾞｼｯｸM-PRO" panose="020F0600000000000000" pitchFamily="50" charset="-128"/>
                <a:ea typeface="HG丸ｺﾞｼｯｸM-PRO" panose="020F0600000000000000" pitchFamily="50" charset="-128"/>
              </a:rPr>
              <a:t>を</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キャンセルします。</a:t>
            </a: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a:p>
            <a:pPr marL="0" lvl="0" indent="0">
              <a:spcBef>
                <a:spcPts val="600"/>
              </a:spcBef>
              <a:buClr>
                <a:srgbClr val="FE8637"/>
              </a:buClr>
              <a:buSzPct val="70000"/>
              <a:buNone/>
              <a:defRPr/>
            </a:pP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できますか？</a:t>
            </a: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7170" name="Picture 2" descr="F:\消費生活センター　消費者教育\イラストいろいろ\number_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8434" y="1723260"/>
            <a:ext cx="971550" cy="1143000"/>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6478228" y="3356992"/>
            <a:ext cx="2984699" cy="3016210"/>
          </a:xfrm>
          <a:prstGeom prst="rect">
            <a:avLst/>
          </a:prstGeom>
          <a:noFill/>
        </p:spPr>
        <p:txBody>
          <a:bodyPr wrap="square" rtlCol="0">
            <a:spAutoFit/>
          </a:bodyPr>
          <a:lstStyle/>
          <a:p>
            <a:r>
              <a:rPr lang="ja-JP" altLang="en-US" sz="19000" dirty="0" smtClean="0">
                <a:solidFill>
                  <a:srgbClr val="FF0000"/>
                </a:solidFill>
              </a:rPr>
              <a:t>○</a:t>
            </a:r>
            <a:endParaRPr lang="ja-JP" altLang="en-US" sz="19000" dirty="0">
              <a:solidFill>
                <a:srgbClr val="FF0000"/>
              </a:solidFill>
            </a:endParaRPr>
          </a:p>
        </p:txBody>
      </p:sp>
      <p:pic>
        <p:nvPicPr>
          <p:cNvPr id="14" name="Picture 6" descr="トランクを持って旅行をしている女性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9329" y="3692361"/>
            <a:ext cx="1947695" cy="287770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ノートパソコン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87139" y="4146286"/>
            <a:ext cx="1858024" cy="1969851"/>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a:xfrm>
            <a:off x="6478228" y="6498809"/>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105074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275856" y="751370"/>
            <a:ext cx="6009273" cy="2089853"/>
          </a:xfrm>
          <a:prstGeom prst="rect">
            <a:avLst/>
          </a:prstGeom>
        </p:spPr>
        <p:txBody>
          <a:bodyPr vert="horz" lIns="91440" tIns="45720" rIns="91440" bIns="45720" rtlCol="0">
            <a:normAutofit fontScale="85000" lnSpcReduction="2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marL="0" lvl="0" indent="0">
              <a:spcBef>
                <a:spcPts val="600"/>
              </a:spcBef>
              <a:buClr>
                <a:srgbClr val="FE8637"/>
              </a:buClr>
              <a:buSzPct val="70000"/>
              <a:buNone/>
              <a:defRPr/>
            </a:pPr>
            <a:r>
              <a:rPr lang="en-US" altLang="ja-JP" sz="3200" b="1" dirty="0" smtClean="0">
                <a:solidFill>
                  <a:prstClr val="black"/>
                </a:solidFill>
                <a:latin typeface="HG丸ｺﾞｼｯｸM-PRO" panose="020F0600000000000000" pitchFamily="50" charset="-128"/>
                <a:ea typeface="HG丸ｺﾞｼｯｸM-PRO" panose="020F0600000000000000" pitchFamily="50" charset="-128"/>
              </a:rPr>
              <a:t>3</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日前、お店で水を買いました。</a:t>
            </a:r>
          </a:p>
          <a:p>
            <a:pPr marL="0" lvl="0" indent="0">
              <a:spcBef>
                <a:spcPts val="600"/>
              </a:spcBef>
              <a:buClr>
                <a:srgbClr val="FE8637"/>
              </a:buClr>
              <a:buSzPct val="70000"/>
              <a:buNone/>
              <a:defRPr/>
            </a:pPr>
            <a:r>
              <a:rPr lang="ja-JP" altLang="en-US" sz="3200" b="1" dirty="0">
                <a:solidFill>
                  <a:prstClr val="black"/>
                </a:solidFill>
                <a:latin typeface="HG丸ｺﾞｼｯｸM-PRO" panose="020F0600000000000000" pitchFamily="50" charset="-128"/>
                <a:ea typeface="HG丸ｺﾞｼｯｸM-PRO" panose="020F0600000000000000" pitchFamily="50" charset="-128"/>
              </a:rPr>
              <a:t>しかし</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、今日には、セールに</a:t>
            </a:r>
          </a:p>
          <a:p>
            <a:pPr marL="0" lvl="0" indent="0">
              <a:spcBef>
                <a:spcPts val="600"/>
              </a:spcBef>
              <a:buClr>
                <a:srgbClr val="FE8637"/>
              </a:buClr>
              <a:buSzPct val="70000"/>
              <a:buNone/>
              <a:defRPr/>
            </a:pP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なっていました。</a:t>
            </a:r>
          </a:p>
          <a:p>
            <a:pPr marL="0" lvl="0" indent="0">
              <a:spcBef>
                <a:spcPts val="600"/>
              </a:spcBef>
              <a:buClr>
                <a:srgbClr val="FE8637"/>
              </a:buClr>
              <a:buSzPct val="70000"/>
              <a:buNone/>
              <a:defRPr/>
            </a:pP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一回返品して、安い方で</a:t>
            </a:r>
          </a:p>
          <a:p>
            <a:pPr marL="0" lvl="0" indent="0">
              <a:spcBef>
                <a:spcPts val="600"/>
              </a:spcBef>
              <a:buClr>
                <a:srgbClr val="FE8637"/>
              </a:buClr>
              <a:buSzPct val="70000"/>
              <a:buNone/>
              <a:defRPr/>
            </a:pP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買い直したいです。できます</a:t>
            </a:r>
            <a:r>
              <a:rPr lang="ja-JP" altLang="en-US" sz="3200" b="1" dirty="0">
                <a:solidFill>
                  <a:prstClr val="black"/>
                </a:solidFill>
                <a:latin typeface="HG丸ｺﾞｼｯｸM-PRO" panose="020F0600000000000000" pitchFamily="50" charset="-128"/>
                <a:ea typeface="HG丸ｺﾞｼｯｸM-PRO" panose="020F0600000000000000" pitchFamily="50" charset="-128"/>
              </a:rPr>
              <a:t>か</a:t>
            </a:r>
            <a:r>
              <a:rPr lang="ja-JP" altLang="en-US" sz="3200" b="1" dirty="0" smtClean="0">
                <a:solidFill>
                  <a:prstClr val="black"/>
                </a:solidFill>
                <a:latin typeface="HG丸ｺﾞｼｯｸM-PRO" panose="020F0600000000000000" pitchFamily="50" charset="-128"/>
                <a:ea typeface="HG丸ｺﾞｼｯｸM-PRO" panose="020F0600000000000000" pitchFamily="50" charset="-128"/>
              </a:rPr>
              <a:t>？</a:t>
            </a: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8194" name="Picture 2" descr="F:\消費生活センター　消費者教育\イラストいろいろ\number_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7827" y="1736812"/>
            <a:ext cx="971550" cy="1143000"/>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6444208" y="3521510"/>
            <a:ext cx="2984699" cy="3016210"/>
          </a:xfrm>
          <a:prstGeom prst="rect">
            <a:avLst/>
          </a:prstGeom>
          <a:noFill/>
        </p:spPr>
        <p:txBody>
          <a:bodyPr wrap="square" rtlCol="0">
            <a:spAutoFit/>
          </a:bodyPr>
          <a:lstStyle/>
          <a:p>
            <a:r>
              <a:rPr lang="ja-JP" altLang="en-US" sz="19000" dirty="0" smtClean="0">
                <a:solidFill>
                  <a:srgbClr val="FF0000"/>
                </a:solidFill>
              </a:rPr>
              <a:t>○</a:t>
            </a:r>
            <a:endParaRPr lang="ja-JP" altLang="en-US" sz="19000" dirty="0">
              <a:solidFill>
                <a:srgbClr val="FF0000"/>
              </a:solidFill>
            </a:endParaRPr>
          </a:p>
        </p:txBody>
      </p:sp>
      <p:pic>
        <p:nvPicPr>
          <p:cNvPr id="15" name="Picture 6" descr="https://4.bp.blogspot.com/-R6XFB59rFy0/UUhH63l9q-I/AAAAAAAAO5c/xa-LPMTzgpE/s1600/bousai_water.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411273">
            <a:off x="3329479" y="4151974"/>
            <a:ext cx="946650" cy="21236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https://4.bp.blogspot.com/-T7jgBK6XLNY/U-8FuIhMw6I/AAAAAAAAkxA/2KrnLVeF1xM/s800/pop_sal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36811" y="3642269"/>
            <a:ext cx="2754604" cy="1862803"/>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a:xfrm>
            <a:off x="6283569" y="6475916"/>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100481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2775333" y="757864"/>
            <a:ext cx="6009273" cy="2089853"/>
          </a:xfrm>
          <a:prstGeom prst="rect">
            <a:avLst/>
          </a:prstGeom>
        </p:spPr>
        <p:txBody>
          <a:bodyPr vert="horz" lIns="91440" tIns="45720" rIns="91440" bIns="45720" rtlCol="0">
            <a:normAutofit fontScale="850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indent="0">
              <a:buClr>
                <a:srgbClr val="873624"/>
              </a:buClr>
              <a:buFont typeface="Wingdings" pitchFamily="2" charset="2"/>
              <a:buNone/>
            </a:pPr>
            <a:r>
              <a:rPr lang="en-US" altLang="ja-JP" sz="3200" dirty="0">
                <a:solidFill>
                  <a:prstClr val="black">
                    <a:lumMod val="85000"/>
                    <a:lumOff val="15000"/>
                  </a:prstClr>
                </a:solidFill>
                <a:latin typeface="HG丸ｺﾞｼｯｸM-PRO" pitchFamily="50" charset="-128"/>
                <a:ea typeface="HG丸ｺﾞｼｯｸM-PRO" pitchFamily="50" charset="-128"/>
              </a:rPr>
              <a:t>2</a:t>
            </a:r>
            <a:r>
              <a:rPr lang="ja-JP" altLang="en-US" sz="3200" dirty="0">
                <a:solidFill>
                  <a:prstClr val="black">
                    <a:lumMod val="85000"/>
                    <a:lumOff val="15000"/>
                  </a:prstClr>
                </a:solidFill>
                <a:latin typeface="HG丸ｺﾞｼｯｸM-PRO" pitchFamily="50" charset="-128"/>
                <a:ea typeface="HG丸ｺﾞｼｯｸM-PRO" pitchFamily="50" charset="-128"/>
              </a:rPr>
              <a:t>日前</a:t>
            </a:r>
            <a:r>
              <a:rPr lang="ja-JP" altLang="en-US" sz="3200" dirty="0" smtClean="0">
                <a:solidFill>
                  <a:prstClr val="black">
                    <a:lumMod val="85000"/>
                    <a:lumOff val="15000"/>
                  </a:prstClr>
                </a:solidFill>
                <a:latin typeface="HG丸ｺﾞｼｯｸM-PRO" pitchFamily="50" charset="-128"/>
                <a:ea typeface="HG丸ｺﾞｼｯｸM-PRO" pitchFamily="50" charset="-128"/>
              </a:rPr>
              <a:t>、百貨店で</a:t>
            </a:r>
          </a:p>
          <a:p>
            <a:pPr indent="0">
              <a:buClr>
                <a:srgbClr val="873624"/>
              </a:buClr>
              <a:buFont typeface="Wingdings" pitchFamily="2" charset="2"/>
              <a:buNone/>
            </a:pPr>
            <a:r>
              <a:rPr lang="ja-JP" altLang="en-US" sz="3200" dirty="0">
                <a:solidFill>
                  <a:prstClr val="black">
                    <a:lumMod val="85000"/>
                    <a:lumOff val="15000"/>
                  </a:prstClr>
                </a:solidFill>
                <a:latin typeface="HG丸ｺﾞｼｯｸM-PRO" pitchFamily="50" charset="-128"/>
                <a:ea typeface="HG丸ｺﾞｼｯｸM-PRO" pitchFamily="50" charset="-128"/>
              </a:rPr>
              <a:t>バッグ</a:t>
            </a:r>
            <a:r>
              <a:rPr lang="ja-JP" altLang="en-US" sz="3200" dirty="0" smtClean="0">
                <a:solidFill>
                  <a:prstClr val="black">
                    <a:lumMod val="85000"/>
                    <a:lumOff val="15000"/>
                  </a:prstClr>
                </a:solidFill>
                <a:latin typeface="HG丸ｺﾞｼｯｸM-PRO" pitchFamily="50" charset="-128"/>
                <a:ea typeface="HG丸ｺﾞｼｯｸM-PRO" pitchFamily="50" charset="-128"/>
              </a:rPr>
              <a:t>を買いました</a:t>
            </a:r>
            <a:r>
              <a:rPr lang="en-US" altLang="ja-JP" sz="3200" dirty="0" smtClean="0">
                <a:solidFill>
                  <a:prstClr val="black">
                    <a:lumMod val="85000"/>
                    <a:lumOff val="15000"/>
                  </a:prstClr>
                </a:solidFill>
                <a:latin typeface="HG丸ｺﾞｼｯｸM-PRO" pitchFamily="50" charset="-128"/>
                <a:ea typeface="HG丸ｺﾞｼｯｸM-PRO" pitchFamily="50" charset="-128"/>
              </a:rPr>
              <a:t>｡</a:t>
            </a:r>
            <a:r>
              <a:rPr lang="ja-JP" altLang="en-US" sz="3200" dirty="0" smtClean="0">
                <a:solidFill>
                  <a:prstClr val="black">
                    <a:lumMod val="85000"/>
                    <a:lumOff val="15000"/>
                  </a:prstClr>
                </a:solidFill>
                <a:latin typeface="HG丸ｺﾞｼｯｸM-PRO" pitchFamily="50" charset="-128"/>
                <a:ea typeface="HG丸ｺﾞｼｯｸM-PRO" pitchFamily="50" charset="-128"/>
              </a:rPr>
              <a:t>開封すると</a:t>
            </a:r>
          </a:p>
          <a:p>
            <a:pPr indent="0">
              <a:buClr>
                <a:srgbClr val="873624"/>
              </a:buClr>
              <a:buFont typeface="Wingdings" pitchFamily="2" charset="2"/>
              <a:buNone/>
            </a:pPr>
            <a:r>
              <a:rPr lang="ja-JP" altLang="en-US" sz="3200" dirty="0" smtClean="0">
                <a:solidFill>
                  <a:prstClr val="black">
                    <a:lumMod val="85000"/>
                    <a:lumOff val="15000"/>
                  </a:prstClr>
                </a:solidFill>
                <a:latin typeface="HG丸ｺﾞｼｯｸM-PRO" pitchFamily="50" charset="-128"/>
                <a:ea typeface="HG丸ｺﾞｼｯｸM-PRO" pitchFamily="50" charset="-128"/>
              </a:rPr>
              <a:t>下の方に</a:t>
            </a:r>
            <a:r>
              <a:rPr lang="ja-JP" altLang="en-US" sz="3200" dirty="0">
                <a:solidFill>
                  <a:prstClr val="black">
                    <a:lumMod val="85000"/>
                    <a:lumOff val="15000"/>
                  </a:prstClr>
                </a:solidFill>
                <a:latin typeface="HG丸ｺﾞｼｯｸM-PRO" pitchFamily="50" charset="-128"/>
                <a:ea typeface="HG丸ｺﾞｼｯｸM-PRO" pitchFamily="50" charset="-128"/>
              </a:rPr>
              <a:t>破れ</a:t>
            </a:r>
            <a:r>
              <a:rPr lang="ja-JP" altLang="en-US" sz="3200" dirty="0" smtClean="0">
                <a:solidFill>
                  <a:prstClr val="black">
                    <a:lumMod val="85000"/>
                    <a:lumOff val="15000"/>
                  </a:prstClr>
                </a:solidFill>
                <a:latin typeface="HG丸ｺﾞｼｯｸM-PRO" pitchFamily="50" charset="-128"/>
                <a:ea typeface="HG丸ｺﾞｼｯｸM-PRO" pitchFamily="50" charset="-128"/>
              </a:rPr>
              <a:t>がありました。</a:t>
            </a:r>
          </a:p>
          <a:p>
            <a:pPr indent="0">
              <a:buClr>
                <a:srgbClr val="873624"/>
              </a:buClr>
              <a:buFont typeface="Wingdings" pitchFamily="2" charset="2"/>
              <a:buNone/>
            </a:pPr>
            <a:r>
              <a:rPr lang="ja-JP" altLang="en-US" sz="3200" dirty="0" smtClean="0">
                <a:solidFill>
                  <a:prstClr val="black">
                    <a:lumMod val="85000"/>
                    <a:lumOff val="15000"/>
                  </a:prstClr>
                </a:solidFill>
                <a:latin typeface="HG丸ｺﾞｼｯｸM-PRO" pitchFamily="50" charset="-128"/>
                <a:ea typeface="HG丸ｺﾞｼｯｸM-PRO" pitchFamily="50" charset="-128"/>
              </a:rPr>
              <a:t>交換できますか</a:t>
            </a:r>
            <a:r>
              <a:rPr lang="en-US" altLang="ja-JP" sz="3200" dirty="0" smtClean="0">
                <a:solidFill>
                  <a:prstClr val="black">
                    <a:lumMod val="85000"/>
                    <a:lumOff val="15000"/>
                  </a:prstClr>
                </a:solidFill>
                <a:latin typeface="HG丸ｺﾞｼｯｸM-PRO" pitchFamily="50" charset="-128"/>
                <a:ea typeface="HG丸ｺﾞｼｯｸM-PRO" pitchFamily="50" charset="-128"/>
              </a:rPr>
              <a:t>?</a:t>
            </a:r>
          </a:p>
          <a:p>
            <a:pPr indent="0">
              <a:buClr>
                <a:srgbClr val="873624"/>
              </a:buClr>
              <a:buFont typeface="Wingdings" pitchFamily="2" charset="2"/>
              <a:buNone/>
            </a:pPr>
            <a:endParaRPr lang="en-US" altLang="ja-JP" sz="33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9218" name="Picture 2" descr="F:\消費生活センター　消費者教育\イラストいろいろ\number_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1141" y="1676788"/>
            <a:ext cx="971550" cy="1143000"/>
          </a:xfrm>
          <a:prstGeom prst="rect">
            <a:avLst/>
          </a:prstGeom>
          <a:noFill/>
          <a:extLst>
            <a:ext uri="{909E8E84-426E-40DD-AFC4-6F175D3DCCD1}">
              <a14:hiddenFill xmlns:a14="http://schemas.microsoft.com/office/drawing/2010/main">
                <a:solidFill>
                  <a:srgbClr val="FFFFFF"/>
                </a:solidFill>
              </a14:hiddenFill>
            </a:ext>
          </a:extLst>
        </p:spPr>
      </p:pic>
      <p:sp>
        <p:nvSpPr>
          <p:cNvPr id="20" name="テキスト ボックス 19"/>
          <p:cNvSpPr txBox="1"/>
          <p:nvPr/>
        </p:nvSpPr>
        <p:spPr>
          <a:xfrm>
            <a:off x="261252" y="3428578"/>
            <a:ext cx="2984699" cy="3016210"/>
          </a:xfrm>
          <a:prstGeom prst="rect">
            <a:avLst/>
          </a:prstGeom>
          <a:noFill/>
        </p:spPr>
        <p:txBody>
          <a:bodyPr wrap="square" rtlCol="0">
            <a:spAutoFit/>
          </a:bodyPr>
          <a:lstStyle/>
          <a:p>
            <a:r>
              <a:rPr lang="ja-JP" altLang="en-US" sz="19000" dirty="0" smtClean="0">
                <a:solidFill>
                  <a:srgbClr val="FF0000"/>
                </a:solidFill>
              </a:rPr>
              <a:t>○</a:t>
            </a:r>
            <a:endParaRPr lang="ja-JP" altLang="en-US" sz="19000" dirty="0">
              <a:solidFill>
                <a:srgbClr val="FF0000"/>
              </a:solidFill>
            </a:endParaRPr>
          </a:p>
        </p:txBody>
      </p:sp>
      <p:pic>
        <p:nvPicPr>
          <p:cNvPr id="2060" name="Picture 12" descr="トートバッグ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62958" y="3088990"/>
            <a:ext cx="3125112" cy="3125112"/>
          </a:xfrm>
          <a:prstGeom prst="rect">
            <a:avLst/>
          </a:prstGeom>
          <a:noFill/>
          <a:extLst>
            <a:ext uri="{909E8E84-426E-40DD-AFC4-6F175D3DCCD1}">
              <a14:hiddenFill xmlns:a14="http://schemas.microsoft.com/office/drawing/2010/main">
                <a:solidFill>
                  <a:srgbClr val="FFFFFF"/>
                </a:solidFill>
              </a14:hiddenFill>
            </a:ext>
          </a:extLst>
        </p:spPr>
      </p:pic>
      <p:sp>
        <p:nvSpPr>
          <p:cNvPr id="4" name="爆発 1 3"/>
          <p:cNvSpPr/>
          <p:nvPr/>
        </p:nvSpPr>
        <p:spPr>
          <a:xfrm>
            <a:off x="5148064" y="5841179"/>
            <a:ext cx="432048" cy="372923"/>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円/楕円 4"/>
          <p:cNvSpPr/>
          <p:nvPr/>
        </p:nvSpPr>
        <p:spPr>
          <a:xfrm>
            <a:off x="4750069" y="5585975"/>
            <a:ext cx="1228038" cy="858813"/>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ッター プレースホルダー 5"/>
          <p:cNvSpPr>
            <a:spLocks noGrp="1"/>
          </p:cNvSpPr>
          <p:nvPr>
            <p:ph type="ftr" sz="quarter" idx="11"/>
          </p:nvPr>
        </p:nvSpPr>
        <p:spPr>
          <a:xfrm>
            <a:off x="6372200" y="6514434"/>
            <a:ext cx="2895600" cy="365125"/>
          </a:xfrm>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4278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utoShape 6"/>
          <p:cNvSpPr>
            <a:spLocks noChangeArrowheads="1"/>
          </p:cNvSpPr>
          <p:nvPr/>
        </p:nvSpPr>
        <p:spPr bwMode="auto">
          <a:xfrm>
            <a:off x="322417" y="1179519"/>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25" name="正方形/長方形 24"/>
          <p:cNvSpPr/>
          <p:nvPr/>
        </p:nvSpPr>
        <p:spPr>
          <a:xfrm>
            <a:off x="322417" y="1222456"/>
            <a:ext cx="2716677"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か</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①パンを買う</a:t>
            </a:r>
            <a:endParaRPr lang="ja-JP" altLang="en-US" sz="2400"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6" name="正方形/長方形 25"/>
          <p:cNvSpPr/>
          <p:nvPr/>
        </p:nvSpPr>
        <p:spPr>
          <a:xfrm>
            <a:off x="3354703" y="1222456"/>
            <a:ext cx="2652543"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つか</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②スマホを使う</a:t>
            </a:r>
            <a:endParaRPr lang="ja-JP" altLang="en-US" sz="2400"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7" name="正方形/長方形 26"/>
          <p:cNvSpPr/>
          <p:nvPr/>
        </p:nvSpPr>
        <p:spPr>
          <a:xfrm>
            <a:off x="6283291" y="1222374"/>
            <a:ext cx="2487896"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でんしゃ　　　　の</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③</a:t>
            </a: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電車</a:t>
            </a: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に乗</a:t>
            </a: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る</a:t>
            </a:r>
          </a:p>
        </p:txBody>
      </p:sp>
      <p:sp>
        <p:nvSpPr>
          <p:cNvPr id="28" name="正方形/長方形 27"/>
          <p:cNvSpPr/>
          <p:nvPr/>
        </p:nvSpPr>
        <p:spPr>
          <a:xfrm>
            <a:off x="3313956" y="4075895"/>
            <a:ext cx="2878932" cy="992579"/>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⑤ゲームで</a:t>
            </a:r>
          </a:p>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か</a:t>
            </a:r>
          </a:p>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　</a:t>
            </a: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　アイテムを買う</a:t>
            </a:r>
            <a:endParaRPr lang="ja-JP" altLang="en-US" sz="2400"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30" name="正方形/長方形 29"/>
          <p:cNvSpPr/>
          <p:nvPr/>
        </p:nvSpPr>
        <p:spPr>
          <a:xfrm>
            <a:off x="6295009" y="4075942"/>
            <a:ext cx="2770299"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かみ　　　き</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⑥</a:t>
            </a: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髪</a:t>
            </a: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を切る</a:t>
            </a:r>
            <a:endParaRPr lang="en-US" altLang="ja-JP" sz="2400" dirty="0" smtClean="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31" name="正方形/長方形 30"/>
          <p:cNvSpPr/>
          <p:nvPr/>
        </p:nvSpPr>
        <p:spPr>
          <a:xfrm>
            <a:off x="417881" y="4161406"/>
            <a:ext cx="2929985"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か</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④ネットで買いもの</a:t>
            </a:r>
            <a:endParaRPr lang="ja-JP" altLang="en-US" sz="2400"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35" name="図 3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95009" y="2184855"/>
            <a:ext cx="2339383" cy="1541844"/>
          </a:xfrm>
          <a:prstGeom prst="rect">
            <a:avLst/>
          </a:prstGeom>
        </p:spPr>
      </p:pic>
      <p:sp>
        <p:nvSpPr>
          <p:cNvPr id="29" name="AutoShape 6"/>
          <p:cNvSpPr>
            <a:spLocks noChangeArrowheads="1"/>
          </p:cNvSpPr>
          <p:nvPr/>
        </p:nvSpPr>
        <p:spPr bwMode="auto">
          <a:xfrm>
            <a:off x="3290569" y="1179519"/>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3" name="AutoShape 6"/>
          <p:cNvSpPr>
            <a:spLocks noChangeArrowheads="1"/>
          </p:cNvSpPr>
          <p:nvPr/>
        </p:nvSpPr>
        <p:spPr bwMode="auto">
          <a:xfrm>
            <a:off x="6192892" y="1200267"/>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6" name="AutoShape 6"/>
          <p:cNvSpPr>
            <a:spLocks noChangeArrowheads="1"/>
          </p:cNvSpPr>
          <p:nvPr/>
        </p:nvSpPr>
        <p:spPr bwMode="auto">
          <a:xfrm>
            <a:off x="322417" y="4075884"/>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7" name="AutoShape 6"/>
          <p:cNvSpPr>
            <a:spLocks noChangeArrowheads="1"/>
          </p:cNvSpPr>
          <p:nvPr/>
        </p:nvSpPr>
        <p:spPr bwMode="auto">
          <a:xfrm>
            <a:off x="3290569" y="4075884"/>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9" name="AutoShape 6"/>
          <p:cNvSpPr>
            <a:spLocks noChangeArrowheads="1"/>
          </p:cNvSpPr>
          <p:nvPr/>
        </p:nvSpPr>
        <p:spPr bwMode="auto">
          <a:xfrm>
            <a:off x="6227890" y="4075884"/>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pic>
        <p:nvPicPr>
          <p:cNvPr id="38" name="Picture 2" descr="é«ªãåãç¾å®¹å¸«ã®ã¤ã©ã¹ãï¼å¥³æ§ï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545860"/>
            <a:ext cx="1902150" cy="208680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http://1.bp.blogspot.com/-vGgi4my0BzQ/VV0xiDO9FyI/AAAAAAAAtuI/piTeacADx_Y/s800/internet_online_kessai.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24173" y="1845704"/>
            <a:ext cx="1739463" cy="1984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正方形/長方形 22"/>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smtClean="0">
                <a:solidFill>
                  <a:prstClr val="black"/>
                </a:solidFill>
                <a:latin typeface="HGPｺﾞｼｯｸE" panose="020B0900000000000000" pitchFamily="50" charset="-128"/>
                <a:ea typeface="HGPｺﾞｼｯｸE" panose="020B0900000000000000" pitchFamily="50" charset="-128"/>
              </a:rPr>
              <a:t>１</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こんなこと、したことあるかな？</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pic>
        <p:nvPicPr>
          <p:cNvPr id="34" name="Picture 2" descr="トレイにパンを乗せる人のイラスト（女性）"/>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176" y="1941041"/>
            <a:ext cx="1785658" cy="1785659"/>
          </a:xfrm>
          <a:prstGeom prst="rect">
            <a:avLst/>
          </a:prstGeom>
          <a:noFill/>
          <a:extLst>
            <a:ext uri="{909E8E84-426E-40DD-AFC4-6F175D3DCCD1}">
              <a14:hiddenFill xmlns:a14="http://schemas.microsoft.com/office/drawing/2010/main">
                <a:solidFill>
                  <a:srgbClr val="FFFFFF"/>
                </a:solidFill>
              </a14:hiddenFill>
            </a:ext>
          </a:extLst>
        </p:spPr>
      </p:pic>
      <p:pic>
        <p:nvPicPr>
          <p:cNvPr id="40" name="図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31084">
            <a:off x="4134617" y="5123381"/>
            <a:ext cx="837898" cy="1376331"/>
          </a:xfrm>
          <a:prstGeom prst="rect">
            <a:avLst/>
          </a:prstGeom>
        </p:spPr>
      </p:pic>
      <p:pic>
        <p:nvPicPr>
          <p:cNvPr id="1026" name="Picture 2" descr="G:\KINGSTON\くらしの一日講座\イラストいろいろ\ネットに向かう男の子.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9176" y="4933131"/>
            <a:ext cx="1925818" cy="1699534"/>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a:xfrm>
            <a:off x="6229967" y="6557210"/>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1880256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utoShape 6"/>
          <p:cNvSpPr>
            <a:spLocks noChangeArrowheads="1"/>
          </p:cNvSpPr>
          <p:nvPr/>
        </p:nvSpPr>
        <p:spPr bwMode="auto">
          <a:xfrm>
            <a:off x="322417" y="1179519"/>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25" name="正方形/長方形 24"/>
          <p:cNvSpPr/>
          <p:nvPr/>
        </p:nvSpPr>
        <p:spPr>
          <a:xfrm>
            <a:off x="322417" y="1222456"/>
            <a:ext cx="2716677"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か</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①パンを買う</a:t>
            </a:r>
            <a:endParaRPr lang="ja-JP" altLang="en-US" sz="2400"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6" name="正方形/長方形 25"/>
          <p:cNvSpPr/>
          <p:nvPr/>
        </p:nvSpPr>
        <p:spPr>
          <a:xfrm>
            <a:off x="3354703" y="1222456"/>
            <a:ext cx="2652543"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つか</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②スマホを使う</a:t>
            </a:r>
            <a:endParaRPr lang="ja-JP" altLang="en-US" sz="2400"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7" name="正方形/長方形 26"/>
          <p:cNvSpPr/>
          <p:nvPr/>
        </p:nvSpPr>
        <p:spPr>
          <a:xfrm>
            <a:off x="6283291" y="1222374"/>
            <a:ext cx="2487896"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でんしゃ　　　　の</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③</a:t>
            </a: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電車</a:t>
            </a: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に乗</a:t>
            </a: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る</a:t>
            </a:r>
          </a:p>
        </p:txBody>
      </p:sp>
      <p:sp>
        <p:nvSpPr>
          <p:cNvPr id="28" name="正方形/長方形 27"/>
          <p:cNvSpPr/>
          <p:nvPr/>
        </p:nvSpPr>
        <p:spPr>
          <a:xfrm>
            <a:off x="3313956" y="4075895"/>
            <a:ext cx="2878932" cy="992579"/>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⑤ゲームで</a:t>
            </a:r>
          </a:p>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か</a:t>
            </a:r>
          </a:p>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　</a:t>
            </a: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　アイテムを買う</a:t>
            </a:r>
            <a:endParaRPr lang="ja-JP" altLang="en-US" sz="2400"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30" name="正方形/長方形 29"/>
          <p:cNvSpPr/>
          <p:nvPr/>
        </p:nvSpPr>
        <p:spPr>
          <a:xfrm>
            <a:off x="6295009" y="4075942"/>
            <a:ext cx="2770299"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かみ　　　き</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⑥</a:t>
            </a: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髪</a:t>
            </a: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を切る</a:t>
            </a:r>
            <a:endParaRPr lang="en-US" altLang="ja-JP" sz="2400" dirty="0" smtClean="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31" name="正方形/長方形 30"/>
          <p:cNvSpPr/>
          <p:nvPr/>
        </p:nvSpPr>
        <p:spPr>
          <a:xfrm>
            <a:off x="417881" y="4161406"/>
            <a:ext cx="2929985" cy="623248"/>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1200" dirty="0" smtClean="0">
                <a:solidFill>
                  <a:srgbClr val="0000FF"/>
                </a:solidFill>
                <a:latin typeface="HGP創英角ｺﾞｼｯｸUB" panose="020B0900000000000000" pitchFamily="50" charset="-128"/>
                <a:ea typeface="HGP創英角ｺﾞｼｯｸUB" panose="020B0900000000000000" pitchFamily="50" charset="-128"/>
              </a:rPr>
              <a:t>　　　　　　　　　　　　　か</a:t>
            </a:r>
          </a:p>
          <a:p>
            <a:pPr eaLnBrk="0" fontAlgn="base" hangingPunct="0">
              <a:spcBef>
                <a:spcPct val="0"/>
              </a:spcBef>
              <a:spcAft>
                <a:spcPct val="0"/>
              </a:spcAft>
            </a:pPr>
            <a:r>
              <a:rPr lang="ja-JP" altLang="en-US" sz="2400" dirty="0" smtClean="0">
                <a:solidFill>
                  <a:srgbClr val="0000FF"/>
                </a:solidFill>
                <a:latin typeface="HGP創英角ｺﾞｼｯｸUB" panose="020B0900000000000000" pitchFamily="50" charset="-128"/>
                <a:ea typeface="HGP創英角ｺﾞｼｯｸUB" panose="020B0900000000000000" pitchFamily="50" charset="-128"/>
              </a:rPr>
              <a:t>④ネットで買いもの</a:t>
            </a:r>
            <a:endParaRPr lang="ja-JP" altLang="en-US" sz="2400"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35" name="図 3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95009" y="2184855"/>
            <a:ext cx="2339383" cy="1541844"/>
          </a:xfrm>
          <a:prstGeom prst="rect">
            <a:avLst/>
          </a:prstGeom>
        </p:spPr>
      </p:pic>
      <p:sp>
        <p:nvSpPr>
          <p:cNvPr id="29" name="AutoShape 6"/>
          <p:cNvSpPr>
            <a:spLocks noChangeArrowheads="1"/>
          </p:cNvSpPr>
          <p:nvPr/>
        </p:nvSpPr>
        <p:spPr bwMode="auto">
          <a:xfrm>
            <a:off x="3290569" y="1179519"/>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3" name="AutoShape 6"/>
          <p:cNvSpPr>
            <a:spLocks noChangeArrowheads="1"/>
          </p:cNvSpPr>
          <p:nvPr/>
        </p:nvSpPr>
        <p:spPr bwMode="auto">
          <a:xfrm>
            <a:off x="6192892" y="1200267"/>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6" name="AutoShape 6"/>
          <p:cNvSpPr>
            <a:spLocks noChangeArrowheads="1"/>
          </p:cNvSpPr>
          <p:nvPr/>
        </p:nvSpPr>
        <p:spPr bwMode="auto">
          <a:xfrm>
            <a:off x="322417" y="4075884"/>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7" name="AutoShape 6"/>
          <p:cNvSpPr>
            <a:spLocks noChangeArrowheads="1"/>
          </p:cNvSpPr>
          <p:nvPr/>
        </p:nvSpPr>
        <p:spPr bwMode="auto">
          <a:xfrm>
            <a:off x="3290569" y="4075884"/>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9" name="AutoShape 6"/>
          <p:cNvSpPr>
            <a:spLocks noChangeArrowheads="1"/>
          </p:cNvSpPr>
          <p:nvPr/>
        </p:nvSpPr>
        <p:spPr bwMode="auto">
          <a:xfrm>
            <a:off x="6227890" y="4075884"/>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pic>
        <p:nvPicPr>
          <p:cNvPr id="38" name="Picture 2" descr="é«ªãåãç¾å®¹å¸«ã®ã¤ã©ã¹ãï¼å¥³æ§ï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7069" y="4494575"/>
            <a:ext cx="1902150" cy="208680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http://1.bp.blogspot.com/-vGgi4my0BzQ/VV0xiDO9FyI/AAAAAAAAtuI/piTeacADx_Y/s800/internet_online_kessai.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24173" y="1845704"/>
            <a:ext cx="1739463" cy="1984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正方形/長方形 22"/>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smtClean="0">
                <a:solidFill>
                  <a:prstClr val="black"/>
                </a:solidFill>
                <a:latin typeface="HGPｺﾞｼｯｸE" panose="020B0900000000000000" pitchFamily="50" charset="-128"/>
                <a:ea typeface="HGPｺﾞｼｯｸE" panose="020B0900000000000000" pitchFamily="50" charset="-128"/>
              </a:rPr>
              <a:t>１</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こんなこと、したことあるかな？</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pic>
        <p:nvPicPr>
          <p:cNvPr id="34" name="Picture 2" descr="トレイにパンを乗せる人のイラスト（女性）"/>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176" y="1941041"/>
            <a:ext cx="1785658" cy="1785659"/>
          </a:xfrm>
          <a:prstGeom prst="rect">
            <a:avLst/>
          </a:prstGeom>
          <a:noFill/>
          <a:extLst>
            <a:ext uri="{909E8E84-426E-40DD-AFC4-6F175D3DCCD1}">
              <a14:hiddenFill xmlns:a14="http://schemas.microsoft.com/office/drawing/2010/main">
                <a:solidFill>
                  <a:srgbClr val="FFFFFF"/>
                </a:solidFill>
              </a14:hiddenFill>
            </a:ext>
          </a:extLst>
        </p:spPr>
      </p:pic>
      <p:pic>
        <p:nvPicPr>
          <p:cNvPr id="40" name="図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31084">
            <a:off x="4134617" y="5123381"/>
            <a:ext cx="837898" cy="1376331"/>
          </a:xfrm>
          <a:prstGeom prst="rect">
            <a:avLst/>
          </a:prstGeom>
        </p:spPr>
      </p:pic>
      <p:sp>
        <p:nvSpPr>
          <p:cNvPr id="22" name="角丸四角形 21"/>
          <p:cNvSpPr/>
          <p:nvPr/>
        </p:nvSpPr>
        <p:spPr>
          <a:xfrm>
            <a:off x="1079819" y="3140968"/>
            <a:ext cx="7825839" cy="1332061"/>
          </a:xfrm>
          <a:prstGeom prst="roundRect">
            <a:avLst/>
          </a:prstGeom>
          <a:solidFill>
            <a:schemeClr val="tx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ja-JP" altLang="en-US" dirty="0" smtClean="0">
                <a:solidFill>
                  <a:srgbClr val="FF0000"/>
                </a:solidFill>
                <a:latin typeface="HG丸ｺﾞｼｯｸM-PRO" pitchFamily="50" charset="-128"/>
                <a:ea typeface="HG丸ｺﾞｼｯｸM-PRO" pitchFamily="50" charset="-128"/>
              </a:rPr>
              <a:t>けいやく</a:t>
            </a:r>
          </a:p>
          <a:p>
            <a:pPr algn="ctr" eaLnBrk="0" fontAlgn="base" hangingPunct="0">
              <a:spcBef>
                <a:spcPct val="0"/>
              </a:spcBef>
              <a:spcAft>
                <a:spcPct val="0"/>
              </a:spcAft>
            </a:pPr>
            <a:r>
              <a:rPr lang="ja-JP" altLang="en-US" sz="3600" dirty="0" smtClean="0">
                <a:solidFill>
                  <a:srgbClr val="FF0000"/>
                </a:solidFill>
                <a:latin typeface="HGS創英角ﾎﾟｯﾌﾟ体" pitchFamily="50" charset="-128"/>
                <a:ea typeface="HGS創英角ﾎﾟｯﾌﾟ体" pitchFamily="50" charset="-128"/>
              </a:rPr>
              <a:t>これらは、「</a:t>
            </a:r>
            <a:r>
              <a:rPr lang="ja-JP" altLang="en-US" sz="4400" dirty="0" smtClean="0">
                <a:solidFill>
                  <a:srgbClr val="FF0000"/>
                </a:solidFill>
                <a:latin typeface="HGS創英角ﾎﾟｯﾌﾟ体" pitchFamily="50" charset="-128"/>
                <a:ea typeface="HGS創英角ﾎﾟｯﾌﾟ体" pitchFamily="50" charset="-128"/>
              </a:rPr>
              <a:t>契約</a:t>
            </a:r>
            <a:r>
              <a:rPr lang="ja-JP" altLang="en-US" sz="3600" dirty="0" smtClean="0">
                <a:solidFill>
                  <a:srgbClr val="FF0000"/>
                </a:solidFill>
                <a:latin typeface="HGS創英角ﾎﾟｯﾌﾟ体" pitchFamily="50" charset="-128"/>
                <a:ea typeface="HGS創英角ﾎﾟｯﾌﾟ体" pitchFamily="50" charset="-128"/>
              </a:rPr>
              <a:t>」といいます</a:t>
            </a:r>
          </a:p>
          <a:p>
            <a:pPr algn="ctr" eaLnBrk="0" fontAlgn="base" hangingPunct="0">
              <a:spcBef>
                <a:spcPct val="0"/>
              </a:spcBef>
              <a:spcAft>
                <a:spcPct val="0"/>
              </a:spcAft>
            </a:pPr>
            <a:endParaRPr lang="ja-JP" altLang="en-US" sz="1100" dirty="0">
              <a:solidFill>
                <a:srgbClr val="FF0000"/>
              </a:solidFill>
              <a:latin typeface="HGS創英角ﾎﾟｯﾌﾟ体" pitchFamily="50" charset="-128"/>
              <a:ea typeface="HGS創英角ﾎﾟｯﾌﾟ体" pitchFamily="50" charset="-128"/>
            </a:endParaRPr>
          </a:p>
        </p:txBody>
      </p:sp>
      <p:pic>
        <p:nvPicPr>
          <p:cNvPr id="32" name="Picture 2" descr="G:\KINGSTON\くらしの一日講座\イラストいろいろ\ネットに向かう男の子.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7846" y="4881846"/>
            <a:ext cx="1925818" cy="1699534"/>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a:xfrm>
            <a:off x="6412571" y="6617127"/>
            <a:ext cx="2530962" cy="243333"/>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485959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HGPｺﾞｼｯｸE" panose="020B0900000000000000" pitchFamily="50" charset="-128"/>
                <a:ea typeface="HGPｺﾞｼｯｸE" panose="020B0900000000000000" pitchFamily="50" charset="-128"/>
              </a:rPr>
              <a:t>　</a:t>
            </a:r>
            <a:r>
              <a:rPr lang="ja-JP" altLang="en-US" sz="4000" dirty="0" smtClean="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　</a:t>
            </a:r>
            <a:r>
              <a:rPr lang="ja-JP" altLang="en-US" sz="4000" dirty="0" smtClean="0">
                <a:solidFill>
                  <a:prstClr val="black"/>
                </a:solidFill>
                <a:latin typeface="HGPｺﾞｼｯｸE" panose="020B0900000000000000" pitchFamily="50" charset="-128"/>
                <a:ea typeface="HGPｺﾞｼｯｸE" panose="020B0900000000000000" pitchFamily="50" charset="-128"/>
              </a:rPr>
              <a:t>おぼえておきましょう</a:t>
            </a:r>
            <a:r>
              <a:rPr lang="en-US" altLang="ja-JP" sz="4000" dirty="0" smtClean="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grpSp>
        <p:nvGrpSpPr>
          <p:cNvPr id="12" name="グループ化 11"/>
          <p:cNvGrpSpPr/>
          <p:nvPr/>
        </p:nvGrpSpPr>
        <p:grpSpPr>
          <a:xfrm>
            <a:off x="370464" y="1106305"/>
            <a:ext cx="4032448" cy="5563055"/>
            <a:chOff x="558632" y="1106305"/>
            <a:chExt cx="4032448" cy="5563055"/>
          </a:xfrm>
        </p:grpSpPr>
        <p:sp>
          <p:nvSpPr>
            <p:cNvPr id="3" name="角丸四角形 2"/>
            <p:cNvSpPr/>
            <p:nvPr/>
          </p:nvSpPr>
          <p:spPr>
            <a:xfrm>
              <a:off x="558632" y="1106305"/>
              <a:ext cx="4032448" cy="556305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1" name="角丸四角形 20"/>
            <p:cNvSpPr/>
            <p:nvPr/>
          </p:nvSpPr>
          <p:spPr>
            <a:xfrm>
              <a:off x="810660" y="1300101"/>
              <a:ext cx="3528392" cy="835276"/>
            </a:xfrm>
            <a:prstGeom prst="roundRect">
              <a:avLst>
                <a:gd name="adj" fmla="val 4976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 name="テキスト ボックス 7"/>
            <p:cNvSpPr txBox="1"/>
            <p:nvPr/>
          </p:nvSpPr>
          <p:spPr>
            <a:xfrm>
              <a:off x="1511660" y="1269621"/>
              <a:ext cx="3060340" cy="923330"/>
            </a:xfrm>
            <a:prstGeom prst="rect">
              <a:avLst/>
            </a:prstGeom>
            <a:noFill/>
          </p:spPr>
          <p:txBody>
            <a:bodyPr wrap="square" rtlCol="0">
              <a:spAutoFit/>
            </a:bodyPr>
            <a:lstStyle/>
            <a:p>
              <a:r>
                <a:rPr lang="ja-JP" altLang="en-US" dirty="0" smtClean="0">
                  <a:solidFill>
                    <a:prstClr val="black"/>
                  </a:solidFill>
                </a:rPr>
                <a:t>　しょう</a:t>
              </a:r>
              <a:r>
                <a:rPr lang="ja-JP" altLang="en-US" dirty="0" err="1" smtClean="0">
                  <a:solidFill>
                    <a:prstClr val="black"/>
                  </a:solidFill>
                </a:rPr>
                <a:t>ひせい</a:t>
              </a:r>
              <a:r>
                <a:rPr lang="ja-JP" altLang="en-US" dirty="0" smtClean="0">
                  <a:solidFill>
                    <a:prstClr val="black"/>
                  </a:solidFill>
                </a:rPr>
                <a:t>かつ</a:t>
              </a:r>
            </a:p>
            <a:p>
              <a:r>
                <a:rPr lang="ja-JP" altLang="en-US" sz="3600" dirty="0" smtClean="0">
                  <a:solidFill>
                    <a:prstClr val="black"/>
                  </a:solidFill>
                </a:rPr>
                <a:t>消費</a:t>
              </a:r>
              <a:r>
                <a:rPr lang="ja-JP" altLang="en-US" sz="3600" dirty="0">
                  <a:solidFill>
                    <a:prstClr val="black"/>
                  </a:solidFill>
                </a:rPr>
                <a:t>生活</a:t>
              </a:r>
            </a:p>
          </p:txBody>
        </p:sp>
        <p:pic>
          <p:nvPicPr>
            <p:cNvPr id="23" name="Picture 2" descr="G:\消費生活センター　消費者教育\イラストいろいろ\shopping_reji_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3048" y="2467118"/>
              <a:ext cx="2523615" cy="2523615"/>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p:nvSpPr>
          <p:spPr>
            <a:xfrm>
              <a:off x="930159" y="4895863"/>
              <a:ext cx="3278031" cy="1492716"/>
            </a:xfrm>
            <a:prstGeom prst="rect">
              <a:avLst/>
            </a:prstGeom>
            <a:noFill/>
          </p:spPr>
          <p:txBody>
            <a:bodyPr wrap="square" rtlCol="0">
              <a:spAutoFit/>
            </a:bodyPr>
            <a:lstStyle/>
            <a:p>
              <a:r>
                <a:rPr lang="ja-JP" altLang="en-US" sz="1600" dirty="0" smtClean="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かね　　  はら　　     　　しょうひん</a:t>
              </a:r>
            </a:p>
            <a:p>
              <a:r>
                <a:rPr lang="ja-JP" altLang="en-US" sz="2400" dirty="0" smtClean="0">
                  <a:solidFill>
                    <a:prstClr val="black"/>
                  </a:solidFill>
                  <a:latin typeface="HG丸ｺﾞｼｯｸM-PRO" pitchFamily="50" charset="-128"/>
                  <a:ea typeface="HG丸ｺﾞｼｯｸM-PRO" pitchFamily="50" charset="-128"/>
                </a:rPr>
                <a:t>お金を払って、商品を</a:t>
              </a:r>
            </a:p>
            <a:p>
              <a:endParaRPr lang="ja-JP" altLang="en-US" sz="1200" dirty="0" smtClean="0">
                <a:solidFill>
                  <a:prstClr val="black"/>
                </a:solidFill>
                <a:latin typeface="HG丸ｺﾞｼｯｸM-PRO" pitchFamily="50" charset="-128"/>
                <a:ea typeface="HG丸ｺﾞｼｯｸM-PRO" pitchFamily="50" charset="-128"/>
              </a:endParaRPr>
            </a:p>
            <a:p>
              <a:r>
                <a:rPr lang="ja-JP" altLang="en-US" sz="1200" dirty="0" smtClean="0">
                  <a:solidFill>
                    <a:prstClr val="black"/>
                  </a:solidFill>
                  <a:latin typeface="HG丸ｺﾞｼｯｸM-PRO" pitchFamily="50" charset="-128"/>
                  <a:ea typeface="HG丸ｺﾞｼｯｸM-PRO" pitchFamily="50" charset="-128"/>
                </a:rPr>
                <a:t>こうにゅう　      せいかつ</a:t>
              </a:r>
              <a:endParaRPr lang="ja-JP" altLang="en-US" sz="1200" dirty="0">
                <a:solidFill>
                  <a:prstClr val="black"/>
                </a:solidFill>
                <a:latin typeface="HG丸ｺﾞｼｯｸM-PRO" pitchFamily="50" charset="-128"/>
                <a:ea typeface="HG丸ｺﾞｼｯｸM-PRO" pitchFamily="50" charset="-128"/>
              </a:endParaRPr>
            </a:p>
            <a:p>
              <a:r>
                <a:rPr lang="ja-JP" altLang="en-US" sz="2400" dirty="0" smtClean="0">
                  <a:solidFill>
                    <a:prstClr val="black"/>
                  </a:solidFill>
                  <a:latin typeface="HG丸ｺﾞｼｯｸM-PRO" pitchFamily="50" charset="-128"/>
                  <a:ea typeface="HG丸ｺﾞｼｯｸM-PRO" pitchFamily="50" charset="-128"/>
                </a:rPr>
                <a:t>購入し、生活すること</a:t>
              </a:r>
              <a:endParaRPr lang="ja-JP" altLang="en-US" sz="2400" dirty="0">
                <a:solidFill>
                  <a:prstClr val="black"/>
                </a:solidFill>
                <a:latin typeface="HG丸ｺﾞｼｯｸM-PRO" pitchFamily="50" charset="-128"/>
                <a:ea typeface="HG丸ｺﾞｼｯｸM-PRO" pitchFamily="50" charset="-128"/>
              </a:endParaRPr>
            </a:p>
          </p:txBody>
        </p:sp>
      </p:grpSp>
      <p:sp>
        <p:nvSpPr>
          <p:cNvPr id="27" name="角丸四角形 26"/>
          <p:cNvSpPr/>
          <p:nvPr/>
        </p:nvSpPr>
        <p:spPr>
          <a:xfrm>
            <a:off x="4860032" y="1142178"/>
            <a:ext cx="4032448" cy="556305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角丸四角形 27"/>
          <p:cNvSpPr/>
          <p:nvPr/>
        </p:nvSpPr>
        <p:spPr>
          <a:xfrm>
            <a:off x="5112060" y="1335974"/>
            <a:ext cx="3528392" cy="835276"/>
          </a:xfrm>
          <a:prstGeom prst="roundRect">
            <a:avLst>
              <a:gd name="adj" fmla="val 49768"/>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テキスト ボックス 28"/>
          <p:cNvSpPr txBox="1"/>
          <p:nvPr/>
        </p:nvSpPr>
        <p:spPr>
          <a:xfrm>
            <a:off x="5813060" y="1305494"/>
            <a:ext cx="3060340" cy="923330"/>
          </a:xfrm>
          <a:prstGeom prst="rect">
            <a:avLst/>
          </a:prstGeom>
          <a:noFill/>
        </p:spPr>
        <p:txBody>
          <a:bodyPr wrap="square" rtlCol="0">
            <a:spAutoFit/>
          </a:bodyPr>
          <a:lstStyle/>
          <a:p>
            <a:r>
              <a:rPr lang="ja-JP" altLang="en-US" dirty="0" smtClean="0">
                <a:solidFill>
                  <a:prstClr val="black"/>
                </a:solidFill>
              </a:rPr>
              <a:t>　しょうひしゃ</a:t>
            </a:r>
          </a:p>
          <a:p>
            <a:r>
              <a:rPr lang="ja-JP" altLang="en-US" sz="3600" dirty="0" smtClean="0">
                <a:solidFill>
                  <a:prstClr val="black"/>
                </a:solidFill>
              </a:rPr>
              <a:t>消費者</a:t>
            </a:r>
            <a:endParaRPr lang="ja-JP" altLang="en-US" sz="3600" dirty="0">
              <a:solidFill>
                <a:prstClr val="black"/>
              </a:solidFill>
            </a:endParaRPr>
          </a:p>
        </p:txBody>
      </p:sp>
      <p:sp>
        <p:nvSpPr>
          <p:cNvPr id="31" name="テキスト ボックス 30"/>
          <p:cNvSpPr txBox="1"/>
          <p:nvPr/>
        </p:nvSpPr>
        <p:spPr>
          <a:xfrm>
            <a:off x="5231559" y="4931736"/>
            <a:ext cx="3278031" cy="1369606"/>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 しょうひん      こうにゅう</a:t>
            </a:r>
          </a:p>
          <a:p>
            <a:r>
              <a:rPr lang="ja-JP" altLang="en-US" sz="2400" dirty="0">
                <a:solidFill>
                  <a:prstClr val="black"/>
                </a:solidFill>
                <a:latin typeface="HG丸ｺﾞｼｯｸM-PRO" pitchFamily="50" charset="-128"/>
                <a:ea typeface="HG丸ｺﾞｼｯｸM-PRO" pitchFamily="50" charset="-128"/>
              </a:rPr>
              <a:t> </a:t>
            </a:r>
            <a:r>
              <a:rPr lang="ja-JP" altLang="en-US" sz="2400" dirty="0" smtClean="0">
                <a:solidFill>
                  <a:prstClr val="black"/>
                </a:solidFill>
                <a:latin typeface="HG丸ｺﾞｼｯｸM-PRO" pitchFamily="50" charset="-128"/>
                <a:ea typeface="HG丸ｺﾞｼｯｸM-PRO" pitchFamily="50" charset="-128"/>
              </a:rPr>
              <a:t>商品を  購入し、</a:t>
            </a:r>
          </a:p>
          <a:p>
            <a:endParaRPr lang="ja-JP" altLang="en-US" sz="1100" dirty="0" smtClean="0">
              <a:solidFill>
                <a:prstClr val="black"/>
              </a:solidFill>
              <a:latin typeface="HG丸ｺﾞｼｯｸM-PRO" pitchFamily="50" charset="-128"/>
              <a:ea typeface="HG丸ｺﾞｼｯｸM-PRO" pitchFamily="50" charset="-128"/>
            </a:endParaRPr>
          </a:p>
          <a:p>
            <a:r>
              <a:rPr lang="ja-JP" altLang="en-US" sz="1200" dirty="0" smtClean="0">
                <a:solidFill>
                  <a:prstClr val="black"/>
                </a:solidFill>
                <a:latin typeface="HG丸ｺﾞｼｯｸM-PRO" pitchFamily="50" charset="-128"/>
                <a:ea typeface="HG丸ｺﾞｼｯｸM-PRO" pitchFamily="50" charset="-128"/>
              </a:rPr>
              <a:t>しよう　     　　ひと</a:t>
            </a:r>
            <a:endParaRPr lang="ja-JP" altLang="en-US" sz="1200" dirty="0">
              <a:solidFill>
                <a:prstClr val="black"/>
              </a:solidFill>
              <a:latin typeface="HG丸ｺﾞｼｯｸM-PRO" pitchFamily="50" charset="-128"/>
              <a:ea typeface="HG丸ｺﾞｼｯｸM-PRO" pitchFamily="50" charset="-128"/>
            </a:endParaRPr>
          </a:p>
          <a:p>
            <a:r>
              <a:rPr lang="ja-JP" altLang="en-US" sz="2400" dirty="0" smtClean="0">
                <a:solidFill>
                  <a:prstClr val="black"/>
                </a:solidFill>
                <a:latin typeface="HG丸ｺﾞｼｯｸM-PRO" pitchFamily="50" charset="-128"/>
                <a:ea typeface="HG丸ｺﾞｼｯｸM-PRO" pitchFamily="50" charset="-128"/>
              </a:rPr>
              <a:t>使用する人のこと</a:t>
            </a:r>
            <a:endParaRPr lang="ja-JP" altLang="en-US" sz="2400" dirty="0">
              <a:solidFill>
                <a:prstClr val="black"/>
              </a:solidFill>
              <a:latin typeface="HG丸ｺﾞｼｯｸM-PRO" pitchFamily="50" charset="-128"/>
              <a:ea typeface="HG丸ｺﾞｼｯｸM-PRO" pitchFamily="50" charset="-128"/>
            </a:endParaRPr>
          </a:p>
        </p:txBody>
      </p:sp>
      <p:pic>
        <p:nvPicPr>
          <p:cNvPr id="1026" name="Picture 2" descr="G:\KINGSTON\くらしの一日講座\イラストいろいろ\イラスト\「買物 イラスト」.files\yjimage(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2590" y="2445785"/>
            <a:ext cx="2287332" cy="2415195"/>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a:xfrm>
            <a:off x="6084168" y="6466606"/>
            <a:ext cx="2895600" cy="347108"/>
          </a:xfrm>
        </p:spPr>
        <p:txBody>
          <a:bodyPr/>
          <a:lstStyle/>
          <a:p>
            <a:pPr algn="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120226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3" y="4568851"/>
            <a:ext cx="3476589" cy="32375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4.bp.blogspot.com/-R6XFB59rFy0/UUhH63l9q-I/AAAAAAAAO5c/xa-LPMTzgpE/s1600/bousai_wat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11273">
            <a:off x="13147640" y="2946834"/>
            <a:ext cx="429867" cy="964335"/>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r>
              <a:rPr lang="ja-JP" altLang="en-US" sz="1400" dirty="0" smtClean="0">
                <a:solidFill>
                  <a:prstClr val="black"/>
                </a:solidFill>
                <a:latin typeface="HGPｺﾞｼｯｸE" panose="020B0900000000000000" pitchFamily="50" charset="-128"/>
                <a:ea typeface="HGPｺﾞｼｯｸE" panose="020B0900000000000000" pitchFamily="50" charset="-128"/>
              </a:rPr>
              <a:t>けいやく</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smtClean="0">
                <a:solidFill>
                  <a:prstClr val="black"/>
                </a:solidFill>
                <a:latin typeface="HGPｺﾞｼｯｸE" panose="020B0900000000000000" pitchFamily="50" charset="-128"/>
                <a:ea typeface="HGPｺﾞｼｯｸE" panose="020B0900000000000000" pitchFamily="50" charset="-128"/>
              </a:rPr>
              <a:t>★今日のお話は・・・「契約」</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pic>
        <p:nvPicPr>
          <p:cNvPr id="10" name="Picture 2" descr="G:\キャッフィー\caffy_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49928" y="2781986"/>
            <a:ext cx="2880320" cy="4076015"/>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395536" y="1484785"/>
            <a:ext cx="5472608" cy="4702852"/>
          </a:xfrm>
          <a:prstGeom prst="wedgeRoundRectCallout">
            <a:avLst>
              <a:gd name="adj1" fmla="val 63916"/>
              <a:gd name="adj2" fmla="val 23413"/>
              <a:gd name="adj3" fmla="val 16667"/>
            </a:avLst>
          </a:prstGeom>
          <a:solidFill>
            <a:schemeClr val="accent5">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800" dirty="0">
              <a:solidFill>
                <a:srgbClr val="1F497D">
                  <a:lumMod val="50000"/>
                </a:srgbClr>
              </a:solidFill>
              <a:latin typeface="HG丸ｺﾞｼｯｸM-PRO" pitchFamily="50" charset="-128"/>
              <a:ea typeface="HG丸ｺﾞｼｯｸM-PRO" pitchFamily="50" charset="-128"/>
            </a:endParaRPr>
          </a:p>
        </p:txBody>
      </p:sp>
      <p:sp>
        <p:nvSpPr>
          <p:cNvPr id="3" name="正方形/長方形 2"/>
          <p:cNvSpPr/>
          <p:nvPr/>
        </p:nvSpPr>
        <p:spPr>
          <a:xfrm>
            <a:off x="467544" y="2035718"/>
            <a:ext cx="5328592" cy="3785652"/>
          </a:xfrm>
          <a:prstGeom prst="rect">
            <a:avLst/>
          </a:prstGeom>
        </p:spPr>
        <p:txBody>
          <a:bodyPr wrap="square">
            <a:spAutoFit/>
          </a:bodyPr>
          <a:lstStyle/>
          <a:p>
            <a:pPr lvl="0" algn="ctr"/>
            <a:r>
              <a:rPr lang="ja-JP" altLang="en-US" sz="3800" dirty="0">
                <a:solidFill>
                  <a:srgbClr val="1F497D">
                    <a:lumMod val="50000"/>
                  </a:srgbClr>
                </a:solidFill>
                <a:latin typeface="HG丸ｺﾞｼｯｸM-PRO" pitchFamily="50" charset="-128"/>
                <a:ea typeface="HG丸ｺﾞｼｯｸM-PRO" pitchFamily="50" charset="-128"/>
              </a:rPr>
              <a:t>毎日の生活のなか</a:t>
            </a:r>
            <a:r>
              <a:rPr lang="ja-JP" altLang="en-US" sz="3800" dirty="0" smtClean="0">
                <a:solidFill>
                  <a:srgbClr val="1F497D">
                    <a:lumMod val="50000"/>
                  </a:srgbClr>
                </a:solidFill>
                <a:latin typeface="HG丸ｺﾞｼｯｸM-PRO" pitchFamily="50" charset="-128"/>
                <a:ea typeface="HG丸ｺﾞｼｯｸM-PRO" pitchFamily="50" charset="-128"/>
              </a:rPr>
              <a:t>で</a:t>
            </a:r>
          </a:p>
          <a:p>
            <a:pPr lvl="0"/>
            <a:r>
              <a:rPr lang="ja-JP" altLang="en-US" sz="1200" dirty="0">
                <a:solidFill>
                  <a:srgbClr val="1F497D">
                    <a:lumMod val="50000"/>
                  </a:srgbClr>
                </a:solidFill>
                <a:latin typeface="HG丸ｺﾞｼｯｸM-PRO" pitchFamily="50" charset="-128"/>
                <a:ea typeface="HG丸ｺﾞｼｯｸM-PRO" pitchFamily="50" charset="-128"/>
              </a:rPr>
              <a:t>　</a:t>
            </a:r>
            <a:r>
              <a:rPr lang="ja-JP" altLang="en-US" sz="1200" dirty="0" smtClean="0">
                <a:solidFill>
                  <a:srgbClr val="1F497D">
                    <a:lumMod val="50000"/>
                  </a:srgbClr>
                </a:solidFill>
                <a:latin typeface="HG丸ｺﾞｼｯｸM-PRO" pitchFamily="50" charset="-128"/>
                <a:ea typeface="HG丸ｺﾞｼｯｸM-PRO" pitchFamily="50" charset="-128"/>
              </a:rPr>
              <a:t>　　　　　　　　　　　　</a:t>
            </a:r>
            <a:r>
              <a:rPr lang="ja-JP" altLang="en-US" sz="1200" dirty="0" smtClean="0">
                <a:solidFill>
                  <a:srgbClr val="C00000"/>
                </a:solidFill>
                <a:latin typeface="HG丸ｺﾞｼｯｸM-PRO" pitchFamily="50" charset="-128"/>
                <a:ea typeface="HG丸ｺﾞｼｯｸM-PRO" pitchFamily="50" charset="-128"/>
              </a:rPr>
              <a:t>　けいやく</a:t>
            </a:r>
            <a:endParaRPr lang="ja-JP" altLang="en-US" sz="1200" dirty="0">
              <a:solidFill>
                <a:srgbClr val="C00000"/>
              </a:solidFill>
              <a:latin typeface="HG丸ｺﾞｼｯｸM-PRO" pitchFamily="50" charset="-128"/>
              <a:ea typeface="HG丸ｺﾞｼｯｸM-PRO" pitchFamily="50" charset="-128"/>
            </a:endParaRPr>
          </a:p>
          <a:p>
            <a:pPr lvl="0" algn="ctr"/>
            <a:r>
              <a:rPr lang="ja-JP" altLang="en-US" sz="3800" dirty="0">
                <a:solidFill>
                  <a:srgbClr val="1F497D">
                    <a:lumMod val="50000"/>
                  </a:srgbClr>
                </a:solidFill>
                <a:latin typeface="HG丸ｺﾞｼｯｸM-PRO" pitchFamily="50" charset="-128"/>
                <a:ea typeface="HG丸ｺﾞｼｯｸM-PRO" pitchFamily="50" charset="-128"/>
              </a:rPr>
              <a:t>「</a:t>
            </a:r>
            <a:r>
              <a:rPr lang="ja-JP" altLang="en-US" sz="3800" dirty="0">
                <a:solidFill>
                  <a:srgbClr val="FF0000"/>
                </a:solidFill>
                <a:latin typeface="HGP創英角ｺﾞｼｯｸUB" pitchFamily="50" charset="-128"/>
                <a:ea typeface="HGP創英角ｺﾞｼｯｸUB" pitchFamily="50" charset="-128"/>
              </a:rPr>
              <a:t>契約</a:t>
            </a:r>
            <a:r>
              <a:rPr lang="ja-JP" altLang="en-US" sz="3800" dirty="0">
                <a:solidFill>
                  <a:srgbClr val="1F497D">
                    <a:lumMod val="50000"/>
                  </a:srgbClr>
                </a:solidFill>
                <a:latin typeface="HG丸ｺﾞｼｯｸM-PRO" pitchFamily="50" charset="-128"/>
                <a:ea typeface="HG丸ｺﾞｼｯｸM-PRO" pitchFamily="50" charset="-128"/>
              </a:rPr>
              <a:t>」</a:t>
            </a:r>
          </a:p>
          <a:p>
            <a:pPr lvl="0" algn="ctr"/>
            <a:r>
              <a:rPr lang="ja-JP" altLang="en-US" sz="3800" dirty="0">
                <a:solidFill>
                  <a:srgbClr val="1F497D">
                    <a:lumMod val="50000"/>
                  </a:srgbClr>
                </a:solidFill>
                <a:latin typeface="HG丸ｺﾞｼｯｸM-PRO" pitchFamily="50" charset="-128"/>
                <a:ea typeface="HG丸ｺﾞｼｯｸM-PRO" pitchFamily="50" charset="-128"/>
              </a:rPr>
              <a:t>どんなものが</a:t>
            </a:r>
          </a:p>
          <a:p>
            <a:pPr lvl="0" algn="ctr"/>
            <a:r>
              <a:rPr lang="ja-JP" altLang="en-US" sz="3800" dirty="0">
                <a:solidFill>
                  <a:srgbClr val="1F497D">
                    <a:lumMod val="50000"/>
                  </a:srgbClr>
                </a:solidFill>
                <a:latin typeface="HG丸ｺﾞｼｯｸM-PRO" pitchFamily="50" charset="-128"/>
                <a:ea typeface="HG丸ｺﾞｼｯｸM-PRO" pitchFamily="50" charset="-128"/>
              </a:rPr>
              <a:t>あるでしょうか</a:t>
            </a:r>
            <a:r>
              <a:rPr lang="en-US" altLang="ja-JP" sz="3800" dirty="0">
                <a:solidFill>
                  <a:srgbClr val="1F497D">
                    <a:lumMod val="50000"/>
                  </a:srgbClr>
                </a:solidFill>
                <a:latin typeface="HG丸ｺﾞｼｯｸM-PRO" pitchFamily="50" charset="-128"/>
                <a:ea typeface="HG丸ｺﾞｼｯｸM-PRO" pitchFamily="50" charset="-128"/>
              </a:rPr>
              <a:t>?</a:t>
            </a:r>
          </a:p>
          <a:p>
            <a:pPr lvl="0" algn="ctr"/>
            <a:endParaRPr lang="en-US" altLang="ja-JP" sz="3800" dirty="0">
              <a:solidFill>
                <a:srgbClr val="1F497D">
                  <a:lumMod val="50000"/>
                </a:srgbClr>
              </a:solidFill>
              <a:latin typeface="HG丸ｺﾞｼｯｸM-PRO" pitchFamily="50" charset="-128"/>
              <a:ea typeface="HG丸ｺﾞｼｯｸM-PRO" pitchFamily="50" charset="-128"/>
            </a:endParaRPr>
          </a:p>
          <a:p>
            <a:pPr lvl="0" algn="ctr"/>
            <a:r>
              <a:rPr lang="ja-JP" altLang="en-US" sz="3800" dirty="0">
                <a:solidFill>
                  <a:srgbClr val="1F497D">
                    <a:lumMod val="50000"/>
                  </a:srgbClr>
                </a:solidFill>
                <a:latin typeface="HG丸ｺﾞｼｯｸM-PRO" pitchFamily="50" charset="-128"/>
                <a:ea typeface="HG丸ｺﾞｼｯｸM-PRO" pitchFamily="50" charset="-128"/>
              </a:rPr>
              <a:t>さがしてみましょう</a:t>
            </a:r>
            <a:r>
              <a:rPr lang="en-US" altLang="ja-JP" sz="3800" dirty="0">
                <a:solidFill>
                  <a:srgbClr val="1F497D">
                    <a:lumMod val="50000"/>
                  </a:srgbClr>
                </a:solidFill>
                <a:latin typeface="HG丸ｺﾞｼｯｸM-PRO" pitchFamily="50" charset="-128"/>
                <a:ea typeface="HG丸ｺﾞｼｯｸM-PRO" pitchFamily="50" charset="-128"/>
              </a:rPr>
              <a:t>!</a:t>
            </a:r>
            <a:endParaRPr lang="ja-JP" altLang="en-US" sz="3800" dirty="0">
              <a:solidFill>
                <a:srgbClr val="1F497D">
                  <a:lumMod val="50000"/>
                </a:srgbClr>
              </a:solidFill>
              <a:latin typeface="HG丸ｺﾞｼｯｸM-PRO" pitchFamily="50" charset="-128"/>
              <a:ea typeface="HG丸ｺﾞｼｯｸM-PRO" pitchFamily="50" charset="-128"/>
            </a:endParaRPr>
          </a:p>
        </p:txBody>
      </p:sp>
      <p:sp>
        <p:nvSpPr>
          <p:cNvPr id="2" name="フッター プレースホルダー 1"/>
          <p:cNvSpPr>
            <a:spLocks noGrp="1"/>
          </p:cNvSpPr>
          <p:nvPr>
            <p:ph type="ftr" sz="quarter" idx="11"/>
          </p:nvPr>
        </p:nvSpPr>
        <p:spPr>
          <a:xfrm>
            <a:off x="6372200" y="6520259"/>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7417621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smtClean="0">
                <a:solidFill>
                  <a:prstClr val="black"/>
                </a:solidFill>
                <a:latin typeface="HGPｺﾞｼｯｸE" panose="020B0900000000000000" pitchFamily="50" charset="-128"/>
                <a:ea typeface="HGPｺﾞｼｯｸE" panose="020B0900000000000000" pitchFamily="50" charset="-128"/>
              </a:rPr>
              <a:t>　　 まいにち　　　　　　　　　　　　　　　けいやく</a:t>
            </a:r>
          </a:p>
          <a:p>
            <a:pPr eaLnBrk="0" fontAlgn="base" hangingPunct="0">
              <a:spcBef>
                <a:spcPct val="0"/>
              </a:spcBef>
              <a:spcAft>
                <a:spcPct val="0"/>
              </a:spcAft>
            </a:pPr>
            <a:r>
              <a:rPr lang="en-US" altLang="ja-JP" sz="4000" dirty="0" smtClean="0">
                <a:solidFill>
                  <a:prstClr val="black"/>
                </a:solidFill>
                <a:latin typeface="HGPｺﾞｼｯｸE" panose="020B0900000000000000" pitchFamily="50" charset="-128"/>
                <a:ea typeface="HGPｺﾞｼｯｸE" panose="020B0900000000000000" pitchFamily="50" charset="-128"/>
              </a:rPr>
              <a:t>2.</a:t>
            </a:r>
            <a:r>
              <a:rPr lang="ja-JP" altLang="en-US" sz="4000" dirty="0">
                <a:solidFill>
                  <a:prstClr val="black"/>
                </a:solidFill>
                <a:latin typeface="HGPｺﾞｼｯｸE" panose="020B0900000000000000" pitchFamily="50" charset="-128"/>
                <a:ea typeface="HGPｺﾞｼｯｸE" panose="020B0900000000000000" pitchFamily="50" charset="-128"/>
              </a:rPr>
              <a:t>毎日</a:t>
            </a:r>
            <a:r>
              <a:rPr lang="ja-JP" altLang="en-US" sz="4000" dirty="0" smtClean="0">
                <a:solidFill>
                  <a:prstClr val="black"/>
                </a:solidFill>
                <a:latin typeface="HGPｺﾞｼｯｸE" panose="020B0900000000000000" pitchFamily="50" charset="-128"/>
                <a:ea typeface="HGPｺﾞｼｯｸE" panose="020B0900000000000000" pitchFamily="50" charset="-128"/>
              </a:rPr>
              <a:t>、たくさんの契約をしています</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pic>
        <p:nvPicPr>
          <p:cNvPr id="7" name="Picture 6" descr="https://2.bp.blogspot.com/-GGfii9Z69q8/UylAddR0EQI/AAAAAAAAeU4/FlbkXJb7D-U/s800/shinbun_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467919"/>
            <a:ext cx="1491429" cy="1702059"/>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F:\KINGSTON\くらしの一日講座\イラストいろいろ\映画鑑賞.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8446" y="4788349"/>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KINGSTON\くらしの一日講座\イラストいろいろ\ゲーム.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3672" y="1585802"/>
            <a:ext cx="1584176" cy="1584176"/>
          </a:xfrm>
          <a:prstGeom prst="rect">
            <a:avLst/>
          </a:prstGeom>
          <a:noFill/>
          <a:extLst>
            <a:ext uri="{909E8E84-426E-40DD-AFC4-6F175D3DCCD1}">
              <a14:hiddenFill xmlns:a14="http://schemas.microsoft.com/office/drawing/2010/main">
                <a:solidFill>
                  <a:srgbClr val="FFFFFF"/>
                </a:solidFill>
              </a14:hiddenFill>
            </a:ext>
          </a:extLst>
        </p:spPr>
      </p:pic>
      <p:sp>
        <p:nvSpPr>
          <p:cNvPr id="2" name="円/楕円 1"/>
          <p:cNvSpPr/>
          <p:nvPr/>
        </p:nvSpPr>
        <p:spPr>
          <a:xfrm>
            <a:off x="467544" y="3348743"/>
            <a:ext cx="8136904" cy="1240355"/>
          </a:xfrm>
          <a:prstGeom prst="ellipse">
            <a:avLst/>
          </a:prstGeom>
          <a:solidFill>
            <a:srgbClr val="99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b="1" dirty="0" smtClean="0">
                <a:solidFill>
                  <a:srgbClr val="1F497D"/>
                </a:solidFill>
                <a:latin typeface="HGSｺﾞｼｯｸM" pitchFamily="50" charset="-128"/>
                <a:ea typeface="HGSｺﾞｼｯｸM" pitchFamily="50" charset="-128"/>
              </a:rPr>
              <a:t>　　　　　　　　あいて</a:t>
            </a:r>
          </a:p>
          <a:p>
            <a:pPr algn="ctr" eaLnBrk="0" fontAlgn="base" hangingPunct="0">
              <a:spcBef>
                <a:spcPct val="0"/>
              </a:spcBef>
              <a:spcAft>
                <a:spcPct val="0"/>
              </a:spcAft>
            </a:pPr>
            <a:r>
              <a:rPr lang="ja-JP" altLang="en-US" sz="3200" b="1" dirty="0" smtClean="0">
                <a:solidFill>
                  <a:srgbClr val="1F497D"/>
                </a:solidFill>
                <a:latin typeface="HGSｺﾞｼｯｸM" pitchFamily="50" charset="-128"/>
                <a:ea typeface="HGSｺﾞｼｯｸM" pitchFamily="50" charset="-128"/>
              </a:rPr>
              <a:t>いろんな相手</a:t>
            </a:r>
            <a:r>
              <a:rPr lang="en-US" altLang="ja-JP" sz="3200" b="1" dirty="0" smtClean="0">
                <a:solidFill>
                  <a:srgbClr val="1F497D"/>
                </a:solidFill>
                <a:latin typeface="HGSｺﾞｼｯｸM" pitchFamily="50" charset="-128"/>
                <a:ea typeface="HGSｺﾞｼｯｸM" pitchFamily="50" charset="-128"/>
              </a:rPr>
              <a:t>/</a:t>
            </a:r>
            <a:r>
              <a:rPr lang="ja-JP" altLang="en-US" sz="3200" b="1" dirty="0" smtClean="0">
                <a:solidFill>
                  <a:srgbClr val="1F497D"/>
                </a:solidFill>
                <a:latin typeface="HGSｺﾞｼｯｸM" pitchFamily="50" charset="-128"/>
                <a:ea typeface="HGSｺﾞｼｯｸM" pitchFamily="50" charset="-128"/>
              </a:rPr>
              <a:t>いろんなこと</a:t>
            </a:r>
            <a:endParaRPr lang="ja-JP" altLang="en-US" sz="3200" b="1" dirty="0">
              <a:solidFill>
                <a:srgbClr val="1F497D"/>
              </a:solidFill>
              <a:latin typeface="HGSｺﾞｼｯｸM" pitchFamily="50" charset="-128"/>
              <a:ea typeface="HGSｺﾞｼｯｸM" pitchFamily="50" charset="-128"/>
            </a:endParaRPr>
          </a:p>
        </p:txBody>
      </p:sp>
      <p:pic>
        <p:nvPicPr>
          <p:cNvPr id="22" name="図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0004" y="4990801"/>
            <a:ext cx="1623992" cy="1623992"/>
          </a:xfrm>
          <a:prstGeom prst="rect">
            <a:avLst/>
          </a:prstGeom>
        </p:spPr>
      </p:pic>
      <p:pic>
        <p:nvPicPr>
          <p:cNvPr id="24" name="図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5675" y="1585802"/>
            <a:ext cx="1545018" cy="1545019"/>
          </a:xfrm>
          <a:prstGeom prst="rect">
            <a:avLst/>
          </a:prstGeom>
        </p:spPr>
      </p:pic>
      <p:pic>
        <p:nvPicPr>
          <p:cNvPr id="25" name="Picture 6" descr="トランクを持って旅行をしている女性のイラスト"/>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94145" y="1585802"/>
            <a:ext cx="1427673" cy="164270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消費生活センター　消費者教育\イラストいろいろ\光l回線.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3663" y="4791058"/>
            <a:ext cx="2486025" cy="1838325"/>
          </a:xfrm>
          <a:prstGeom prst="rect">
            <a:avLst/>
          </a:prstGeom>
          <a:noFill/>
          <a:extLst>
            <a:ext uri="{909E8E84-426E-40DD-AFC4-6F175D3DCCD1}">
              <a14:hiddenFill xmlns:a14="http://schemas.microsoft.com/office/drawing/2010/main">
                <a:solidFill>
                  <a:srgbClr val="FFFFFF"/>
                </a:solidFill>
              </a14:hiddenFill>
            </a:ext>
          </a:extLst>
        </p:spPr>
      </p:pic>
      <p:sp>
        <p:nvSpPr>
          <p:cNvPr id="3" name="フッター プレースホルダー 2"/>
          <p:cNvSpPr>
            <a:spLocks noGrp="1"/>
          </p:cNvSpPr>
          <p:nvPr>
            <p:ph type="ftr" sz="quarter" idx="11"/>
          </p:nvPr>
        </p:nvSpPr>
        <p:spPr>
          <a:xfrm>
            <a:off x="6228184" y="6492875"/>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6694262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図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1131" y="1714477"/>
            <a:ext cx="2220568" cy="1920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右矢印 4"/>
          <p:cNvSpPr/>
          <p:nvPr/>
        </p:nvSpPr>
        <p:spPr>
          <a:xfrm>
            <a:off x="1978912" y="2789385"/>
            <a:ext cx="2325940" cy="1691671"/>
          </a:xfrm>
          <a:prstGeom prst="rightArrow">
            <a:avLst/>
          </a:prstGeom>
          <a:solidFill>
            <a:srgbClr val="FF0000"/>
          </a:solidFill>
          <a:ln w="9525" cap="flat" cmpd="sng" algn="ctr">
            <a:solidFill>
              <a:srgbClr val="FF0000"/>
            </a:solidFill>
            <a:prstDash val="solid"/>
          </a:ln>
          <a:effectLst>
            <a:outerShdw blurRad="40000" dist="23000" dir="5400000" rotWithShape="0">
              <a:srgbClr val="000000">
                <a:alpha val="35000"/>
              </a:srgbClr>
            </a:outerShdw>
          </a:effectLst>
        </p:spPr>
        <p:txBody>
          <a:bodyPr anchor="ctr"/>
          <a:lstStyle/>
          <a:p>
            <a:pPr algn="ct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もうしこみ</a:t>
            </a:r>
          </a:p>
          <a:p>
            <a:pPr algn="ct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申込</a:t>
            </a:r>
            <a:endParaRPr kumimoji="0" lang="ja-JP" altLang="en-US" sz="2700" kern="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6" name="左矢印 5"/>
          <p:cNvSpPr/>
          <p:nvPr/>
        </p:nvSpPr>
        <p:spPr>
          <a:xfrm>
            <a:off x="4304852" y="2789385"/>
            <a:ext cx="2211364" cy="1691671"/>
          </a:xfrm>
          <a:prstGeom prst="leftArrow">
            <a:avLst>
              <a:gd name="adj1" fmla="val 52631"/>
              <a:gd name="adj2" fmla="val 50000"/>
            </a:avLst>
          </a:prstGeom>
          <a:solidFill>
            <a:srgbClr val="0070C0"/>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しょうだく</a:t>
            </a:r>
          </a:p>
          <a:p>
            <a:pPr algn="ct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承諾</a:t>
            </a:r>
            <a:endParaRPr kumimoji="0" lang="ja-JP" altLang="en-US" sz="1350" kern="0" dirty="0">
              <a:solidFill>
                <a:prstClr val="white"/>
              </a:solidFill>
            </a:endParaRPr>
          </a:p>
        </p:txBody>
      </p:sp>
      <p:pic>
        <p:nvPicPr>
          <p:cNvPr id="7" name="図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6285" y="1525454"/>
            <a:ext cx="827471" cy="827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図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14377" y="1064803"/>
            <a:ext cx="764044" cy="1111336"/>
          </a:xfrm>
          <a:prstGeom prst="rect">
            <a:avLst/>
          </a:prstGeom>
        </p:spPr>
      </p:pic>
      <p:sp>
        <p:nvSpPr>
          <p:cNvPr id="10" name="円形吹き出し 9"/>
          <p:cNvSpPr/>
          <p:nvPr/>
        </p:nvSpPr>
        <p:spPr>
          <a:xfrm>
            <a:off x="2057459" y="1799073"/>
            <a:ext cx="2946591" cy="869455"/>
          </a:xfrm>
          <a:prstGeom prst="wedgeEllipseCallout">
            <a:avLst>
              <a:gd name="adj1" fmla="val -56704"/>
              <a:gd name="adj2" fmla="val 80715"/>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rgbClr val="FF0000"/>
                </a:solidFill>
                <a:latin typeface="HGS創英角ﾎﾟｯﾌﾟ体" pitchFamily="50" charset="-128"/>
                <a:ea typeface="HGS創英角ﾎﾟｯﾌﾟ体" pitchFamily="50" charset="-128"/>
              </a:rPr>
              <a:t>これください</a:t>
            </a:r>
            <a:endParaRPr lang="ja-JP" altLang="en-US" sz="2400" dirty="0">
              <a:solidFill>
                <a:srgbClr val="FF0000"/>
              </a:solidFill>
              <a:latin typeface="HGS創英角ﾎﾟｯﾌﾟ体" pitchFamily="50" charset="-128"/>
              <a:ea typeface="HGS創英角ﾎﾟｯﾌﾟ体" pitchFamily="50" charset="-128"/>
            </a:endParaRPr>
          </a:p>
        </p:txBody>
      </p:sp>
      <p:sp>
        <p:nvSpPr>
          <p:cNvPr id="12" name="円形吹き出し 11"/>
          <p:cNvSpPr/>
          <p:nvPr/>
        </p:nvSpPr>
        <p:spPr>
          <a:xfrm>
            <a:off x="6516216" y="3823040"/>
            <a:ext cx="2495042" cy="796097"/>
          </a:xfrm>
          <a:prstGeom prst="wedgeEllipseCallout">
            <a:avLst>
              <a:gd name="adj1" fmla="val 23777"/>
              <a:gd name="adj2" fmla="val -87591"/>
            </a:avLst>
          </a:prstGeom>
          <a:solidFill>
            <a:schemeClr val="tx2">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chemeClr val="tx2"/>
                </a:solidFill>
                <a:latin typeface="HGS創英角ﾎﾟｯﾌﾟ体" pitchFamily="50" charset="-128"/>
                <a:ea typeface="HGS創英角ﾎﾟｯﾌﾟ体" pitchFamily="50" charset="-128"/>
              </a:rPr>
              <a:t>わかりました</a:t>
            </a:r>
            <a:endParaRPr lang="ja-JP" altLang="en-US" sz="2000" dirty="0">
              <a:solidFill>
                <a:schemeClr val="tx2"/>
              </a:solidFill>
              <a:latin typeface="HGS創英角ﾎﾟｯﾌﾟ体" pitchFamily="50" charset="-128"/>
              <a:ea typeface="HGS創英角ﾎﾟｯﾌﾟ体"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979" y="1714479"/>
            <a:ext cx="1614048" cy="3010666"/>
          </a:xfrm>
          <a:prstGeom prst="rect">
            <a:avLst/>
          </a:prstGeom>
        </p:spPr>
      </p:pic>
      <p:sp>
        <p:nvSpPr>
          <p:cNvPr id="19" name="横巻き 18"/>
          <p:cNvSpPr/>
          <p:nvPr/>
        </p:nvSpPr>
        <p:spPr>
          <a:xfrm>
            <a:off x="971600" y="4725145"/>
            <a:ext cx="7001389" cy="1944215"/>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smtClean="0">
                <a:solidFill>
                  <a:schemeClr val="tx2"/>
                </a:solidFill>
                <a:latin typeface="HGS創英角ﾎﾟｯﾌﾟ体" pitchFamily="50" charset="-128"/>
                <a:ea typeface="HGS創英角ﾎﾟｯﾌﾟ体" pitchFamily="50" charset="-128"/>
              </a:rPr>
              <a:t>　　　　 </a:t>
            </a:r>
            <a:r>
              <a:rPr kumimoji="1" lang="ja-JP" altLang="en-US" sz="1200" dirty="0" smtClean="0">
                <a:solidFill>
                  <a:schemeClr val="tx2"/>
                </a:solidFill>
                <a:latin typeface="HGS創英角ﾎﾟｯﾌﾟ体" pitchFamily="50" charset="-128"/>
                <a:ea typeface="HGS創英角ﾎﾟｯﾌﾟ体" pitchFamily="50" charset="-128"/>
              </a:rPr>
              <a:t>ほうてき　　　       せきにん　 　        　　　　　　やくそく</a:t>
            </a:r>
          </a:p>
          <a:p>
            <a:pPr algn="ctr"/>
            <a:r>
              <a:rPr kumimoji="1" lang="ja-JP" altLang="en-US" sz="3600" dirty="0" smtClean="0">
                <a:solidFill>
                  <a:schemeClr val="tx2"/>
                </a:solidFill>
                <a:latin typeface="HGS創英角ﾎﾟｯﾌﾟ体" pitchFamily="50" charset="-128"/>
                <a:ea typeface="HGS創英角ﾎﾟｯﾌﾟ体" pitchFamily="50" charset="-128"/>
              </a:rPr>
              <a:t>法的な責任のある約束</a:t>
            </a:r>
          </a:p>
          <a:p>
            <a:pPr algn="ctr"/>
            <a:r>
              <a:rPr lang="ja-JP" altLang="en-US" sz="2800" dirty="0" smtClean="0">
                <a:solidFill>
                  <a:srgbClr val="FF0000"/>
                </a:solidFill>
                <a:latin typeface="HGS創英角ﾎﾟｯﾌﾟ体" pitchFamily="50" charset="-128"/>
                <a:ea typeface="HGS創英角ﾎﾟｯﾌﾟ体" pitchFamily="50" charset="-128"/>
              </a:rPr>
              <a:t>一方的には成立はしません</a:t>
            </a:r>
            <a:r>
              <a:rPr lang="en-US" altLang="ja-JP" sz="2800" dirty="0" smtClean="0">
                <a:solidFill>
                  <a:srgbClr val="FF0000"/>
                </a:solidFill>
                <a:latin typeface="HGS創英角ﾎﾟｯﾌﾟ体" pitchFamily="50" charset="-128"/>
                <a:ea typeface="HGS創英角ﾎﾟｯﾌﾟ体" pitchFamily="50" charset="-128"/>
              </a:rPr>
              <a:t>!  </a:t>
            </a:r>
            <a:endParaRPr kumimoji="1" lang="ja-JP" altLang="en-US" sz="2800" dirty="0">
              <a:solidFill>
                <a:srgbClr val="FF0000"/>
              </a:solidFill>
              <a:latin typeface="HGS創英角ﾎﾟｯﾌﾟ体" pitchFamily="50" charset="-128"/>
              <a:ea typeface="HGS創英角ﾎﾟｯﾌﾟ体" pitchFamily="50" charset="-128"/>
            </a:endParaRPr>
          </a:p>
        </p:txBody>
      </p:sp>
      <p:sp>
        <p:nvSpPr>
          <p:cNvPr id="20" name="正方形/長方形 19"/>
          <p:cNvSpPr/>
          <p:nvPr/>
        </p:nvSpPr>
        <p:spPr>
          <a:xfrm>
            <a:off x="0" y="352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smtClean="0">
                <a:solidFill>
                  <a:prstClr val="black"/>
                </a:solidFill>
                <a:latin typeface="HGPｺﾞｼｯｸE" panose="020B0900000000000000" pitchFamily="50" charset="-128"/>
                <a:ea typeface="HGPｺﾞｼｯｸE" panose="020B0900000000000000" pitchFamily="50" charset="-128"/>
              </a:rPr>
              <a:t>　　　　　　　　けいやく</a:t>
            </a:r>
            <a:endParaRPr lang="en-US" altLang="ja-JP" sz="20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3</a:t>
            </a:r>
            <a:r>
              <a:rPr lang="ja-JP" altLang="en-US" sz="4400" dirty="0" err="1" smtClean="0">
                <a:solidFill>
                  <a:prstClr val="black"/>
                </a:solidFill>
                <a:latin typeface="HGPｺﾞｼｯｸE" panose="020B0900000000000000" pitchFamily="50" charset="-128"/>
                <a:ea typeface="HGPｺﾞｼｯｸE" panose="020B0900000000000000" pitchFamily="50" charset="-128"/>
              </a:rPr>
              <a:t>ｰ</a:t>
            </a:r>
            <a:r>
              <a:rPr lang="ja-JP" altLang="en-US" sz="4400" dirty="0" smtClean="0">
                <a:solidFill>
                  <a:prstClr val="black"/>
                </a:solidFill>
                <a:latin typeface="HGPｺﾞｼｯｸE" panose="020B0900000000000000" pitchFamily="50" charset="-128"/>
                <a:ea typeface="HGPｺﾞｼｯｸE" panose="020B0900000000000000" pitchFamily="50" charset="-128"/>
              </a:rPr>
              <a:t>①</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契約ってどんなこと</a:t>
            </a:r>
            <a:r>
              <a:rPr lang="ja-JP" altLang="en-US" sz="4400" dirty="0">
                <a:solidFill>
                  <a:prstClr val="black"/>
                </a:solidFill>
                <a:latin typeface="HGPｺﾞｼｯｸE" panose="020B0900000000000000" pitchFamily="50" charset="-128"/>
                <a:ea typeface="HGPｺﾞｼｯｸE" panose="020B0900000000000000" pitchFamily="50" charset="-128"/>
              </a:rPr>
              <a:t>？</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sp>
        <p:nvSpPr>
          <p:cNvPr id="2" name="フッター プレースホルダー 1"/>
          <p:cNvSpPr>
            <a:spLocks noGrp="1"/>
          </p:cNvSpPr>
          <p:nvPr>
            <p:ph type="ftr" sz="quarter" idx="11"/>
          </p:nvPr>
        </p:nvSpPr>
        <p:spPr>
          <a:xfrm>
            <a:off x="6430020" y="6514434"/>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759969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3525"/>
            <a:ext cx="9144000" cy="905196"/>
          </a:xfrm>
          <a:prstGeom prst="rect">
            <a:avLst/>
          </a:prstGeom>
          <a:solidFill>
            <a:srgbClr val="F79646">
              <a:lumMod val="40000"/>
              <a:lumOff val="6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sz="4000" kern="0" dirty="0" smtClean="0">
                <a:solidFill>
                  <a:prstClr val="black"/>
                </a:solidFill>
                <a:latin typeface="HGPｺﾞｼｯｸE" panose="020B0900000000000000" pitchFamily="50" charset="-128"/>
                <a:ea typeface="HGPｺﾞｼｯｸE" panose="020B0900000000000000" pitchFamily="50" charset="-128"/>
              </a:rPr>
              <a:t>　これはどうかんがえればいいの</a:t>
            </a:r>
            <a:r>
              <a:rPr kumimoji="0" lang="en-US" altLang="ja-JP" sz="4000" kern="0" dirty="0" smtClean="0">
                <a:solidFill>
                  <a:prstClr val="black"/>
                </a:solidFill>
                <a:latin typeface="HGPｺﾞｼｯｸE" panose="020B0900000000000000" pitchFamily="50" charset="-128"/>
                <a:ea typeface="HGPｺﾞｼｯｸE" panose="020B0900000000000000" pitchFamily="50" charset="-128"/>
              </a:rPr>
              <a:t>?</a:t>
            </a:r>
          </a:p>
        </p:txBody>
      </p:sp>
      <p:grpSp>
        <p:nvGrpSpPr>
          <p:cNvPr id="13" name="グループ化 12"/>
          <p:cNvGrpSpPr/>
          <p:nvPr/>
        </p:nvGrpSpPr>
        <p:grpSpPr>
          <a:xfrm>
            <a:off x="-1226009" y="947389"/>
            <a:ext cx="6552728" cy="5839510"/>
            <a:chOff x="-1260648" y="1057266"/>
            <a:chExt cx="6552728" cy="5839510"/>
          </a:xfrm>
        </p:grpSpPr>
        <p:pic>
          <p:nvPicPr>
            <p:cNvPr id="11" name="Picture 2" descr="F:\消費生活センター　消費者教育\イラストいろいろ\smartphone_han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648" y="1057266"/>
              <a:ext cx="6552728" cy="5839510"/>
            </a:xfrm>
            <a:prstGeom prst="rect">
              <a:avLst/>
            </a:prstGeom>
            <a:noFill/>
            <a:extLst>
              <a:ext uri="{909E8E84-426E-40DD-AFC4-6F175D3DCCD1}">
                <a14:hiddenFill xmlns:a14="http://schemas.microsoft.com/office/drawing/2010/main">
                  <a:solidFill>
                    <a:srgbClr val="FFFFFF"/>
                  </a:solidFill>
                </a14:hiddenFill>
              </a:ext>
            </a:extLst>
          </p:spPr>
        </p:pic>
        <p:sp>
          <p:nvSpPr>
            <p:cNvPr id="15" name="テキスト ボックス 14"/>
            <p:cNvSpPr txBox="1"/>
            <p:nvPr/>
          </p:nvSpPr>
          <p:spPr>
            <a:xfrm>
              <a:off x="1259632" y="1668505"/>
              <a:ext cx="2376264" cy="3416320"/>
            </a:xfrm>
            <a:prstGeom prst="rect">
              <a:avLst/>
            </a:prstGeom>
            <a:noFill/>
          </p:spPr>
          <p:txBody>
            <a:bodyPr wrap="square" rtlCol="0">
              <a:spAutoFit/>
            </a:bodyPr>
            <a:lstStyle/>
            <a:p>
              <a:r>
                <a:rPr lang="ja-JP" altLang="en-US" sz="2400" dirty="0" smtClean="0">
                  <a:latin typeface="HG丸ｺﾞｼｯｸM-PRO" pitchFamily="50" charset="-128"/>
                  <a:ea typeface="HG丸ｺﾞｼｯｸM-PRO" pitchFamily="50" charset="-128"/>
                </a:rPr>
                <a:t>有料動画の</a:t>
              </a:r>
            </a:p>
            <a:p>
              <a:r>
                <a:rPr lang="ja-JP" altLang="en-US" sz="2400" dirty="0" smtClean="0">
                  <a:latin typeface="HG丸ｺﾞｼｯｸM-PRO" pitchFamily="50" charset="-128"/>
                  <a:ea typeface="HG丸ｺﾞｼｯｸM-PRO" pitchFamily="50" charset="-128"/>
                </a:rPr>
                <a:t>未納料金が</a:t>
              </a:r>
            </a:p>
            <a:p>
              <a:r>
                <a:rPr lang="ja-JP" altLang="en-US" sz="2400" dirty="0" smtClean="0">
                  <a:latin typeface="HG丸ｺﾞｼｯｸM-PRO" pitchFamily="50" charset="-128"/>
                  <a:ea typeface="HG丸ｺﾞｼｯｸM-PRO" pitchFamily="50" charset="-128"/>
                </a:rPr>
                <a:t>発生して</a:t>
              </a:r>
            </a:p>
            <a:p>
              <a:r>
                <a:rPr lang="ja-JP" altLang="en-US" sz="2400" dirty="0" smtClean="0">
                  <a:latin typeface="HG丸ｺﾞｼｯｸM-PRO" pitchFamily="50" charset="-128"/>
                  <a:ea typeface="HG丸ｺﾞｼｯｸM-PRO" pitchFamily="50" charset="-128"/>
                </a:rPr>
                <a:t>おります。</a:t>
              </a:r>
            </a:p>
            <a:p>
              <a:r>
                <a:rPr lang="ja-JP" altLang="en-US" sz="2400" dirty="0" smtClean="0">
                  <a:latin typeface="HG丸ｺﾞｼｯｸM-PRO" pitchFamily="50" charset="-128"/>
                  <a:ea typeface="HG丸ｺﾞｼｯｸM-PRO" pitchFamily="50" charset="-128"/>
                </a:rPr>
                <a:t>本日中に</a:t>
              </a:r>
            </a:p>
            <a:p>
              <a:r>
                <a:rPr lang="ja-JP" altLang="en-US" sz="2400" dirty="0" smtClean="0">
                  <a:latin typeface="HG丸ｺﾞｼｯｸM-PRO" pitchFamily="50" charset="-128"/>
                  <a:ea typeface="HG丸ｺﾞｼｯｸM-PRO" pitchFamily="50" charset="-128"/>
                </a:rPr>
                <a:t>連絡なき場合、</a:t>
              </a:r>
            </a:p>
            <a:p>
              <a:r>
                <a:rPr lang="ja-JP" altLang="en-US" sz="2400" dirty="0" smtClean="0">
                  <a:latin typeface="HG丸ｺﾞｼｯｸM-PRO" pitchFamily="50" charset="-128"/>
                  <a:ea typeface="HG丸ｺﾞｼｯｸM-PRO" pitchFamily="50" charset="-128"/>
                </a:rPr>
                <a:t>法的手続きに</a:t>
              </a:r>
            </a:p>
            <a:p>
              <a:r>
                <a:rPr lang="ja-JP" altLang="en-US" sz="2400" dirty="0" smtClean="0">
                  <a:latin typeface="HG丸ｺﾞｼｯｸM-PRO" pitchFamily="50" charset="-128"/>
                  <a:ea typeface="HG丸ｺﾞｼｯｸM-PRO" pitchFamily="50" charset="-128"/>
                </a:rPr>
                <a:t>移行致します。</a:t>
              </a:r>
            </a:p>
            <a:p>
              <a:r>
                <a:rPr lang="ja-JP" altLang="en-US" sz="2400" dirty="0" smtClean="0">
                  <a:latin typeface="HG丸ｺﾞｼｯｸM-PRO" pitchFamily="50" charset="-128"/>
                  <a:ea typeface="HG丸ｺﾞｼｯｸM-PRO" pitchFamily="50" charset="-128"/>
                </a:rPr>
                <a:t>アマゾン●●</a:t>
              </a:r>
              <a:endParaRPr kumimoji="1" lang="ja-JP" altLang="en-US" sz="2400" dirty="0"/>
            </a:p>
          </p:txBody>
        </p:sp>
      </p:grpSp>
      <p:grpSp>
        <p:nvGrpSpPr>
          <p:cNvPr id="14" name="グループ化 13"/>
          <p:cNvGrpSpPr/>
          <p:nvPr/>
        </p:nvGrpSpPr>
        <p:grpSpPr>
          <a:xfrm>
            <a:off x="4571999" y="2222646"/>
            <a:ext cx="4285411" cy="3183326"/>
            <a:chOff x="4606382" y="1676520"/>
            <a:chExt cx="4285411" cy="3183326"/>
          </a:xfrm>
        </p:grpSpPr>
        <p:sp>
          <p:nvSpPr>
            <p:cNvPr id="8" name="円形吹き出し 7"/>
            <p:cNvSpPr/>
            <p:nvPr/>
          </p:nvSpPr>
          <p:spPr>
            <a:xfrm>
              <a:off x="4606382" y="1676520"/>
              <a:ext cx="4285411" cy="3183326"/>
            </a:xfrm>
            <a:prstGeom prst="wedgeEllipseCallout">
              <a:avLst>
                <a:gd name="adj1" fmla="val 26254"/>
                <a:gd name="adj2" fmla="val 65621"/>
              </a:avLst>
            </a:prstGeom>
            <a:solidFill>
              <a:schemeClr val="accent4">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4818291" y="2371125"/>
              <a:ext cx="3888827" cy="2062103"/>
            </a:xfrm>
            <a:prstGeom prst="rect">
              <a:avLst/>
            </a:prstGeom>
            <a:noFill/>
          </p:spPr>
          <p:txBody>
            <a:bodyPr wrap="square" rtlCol="0">
              <a:spAutoFit/>
            </a:bodyPr>
            <a:lstStyle/>
            <a:p>
              <a:r>
                <a:rPr kumimoji="1" lang="ja-JP" altLang="en-US" dirty="0" smtClean="0">
                  <a:latin typeface="HG丸ｺﾞｼｯｸM-PRO" pitchFamily="50" charset="-128"/>
                  <a:ea typeface="HG丸ｺﾞｼｯｸM-PRO" pitchFamily="50" charset="-128"/>
                </a:rPr>
                <a:t>「お客様は●●という動画サイトを</a:t>
              </a:r>
            </a:p>
            <a:p>
              <a:r>
                <a:rPr kumimoji="1" lang="ja-JP" altLang="en-US" dirty="0" smtClean="0">
                  <a:latin typeface="HG丸ｺﾞｼｯｸM-PRO" pitchFamily="50" charset="-128"/>
                  <a:ea typeface="HG丸ｺﾞｼｯｸM-PRO" pitchFamily="50" charset="-128"/>
                </a:rPr>
                <a:t>　利用しており、料金未納の悪質な</a:t>
              </a:r>
            </a:p>
            <a:p>
              <a:r>
                <a:rPr lang="ja-JP" altLang="en-US" dirty="0">
                  <a:latin typeface="HG丸ｺﾞｼｯｸM-PRO" pitchFamily="50" charset="-128"/>
                  <a:ea typeface="HG丸ｺﾞｼｯｸM-PRO" pitchFamily="50" charset="-128"/>
                </a:rPr>
                <a:t>　</a:t>
              </a:r>
              <a:r>
                <a:rPr kumimoji="1" lang="ja-JP" altLang="en-US" dirty="0" smtClean="0">
                  <a:latin typeface="HG丸ｺﾞｼｯｸM-PRO" pitchFamily="50" charset="-128"/>
                  <a:ea typeface="HG丸ｺﾞｼｯｸM-PRO" pitchFamily="50" charset="-128"/>
                </a:rPr>
                <a:t>利用者だとみなされて請求が</a:t>
              </a:r>
            </a:p>
            <a:p>
              <a:r>
                <a:rPr lang="ja-JP" altLang="en-US" dirty="0">
                  <a:latin typeface="HG丸ｺﾞｼｯｸM-PRO" pitchFamily="50" charset="-128"/>
                  <a:ea typeface="HG丸ｺﾞｼｯｸM-PRO" pitchFamily="50" charset="-128"/>
                </a:rPr>
                <a:t>　</a:t>
              </a:r>
              <a:r>
                <a:rPr kumimoji="1" lang="ja-JP" altLang="en-US" dirty="0" smtClean="0">
                  <a:latin typeface="HG丸ｺﾞｼｯｸM-PRO" pitchFamily="50" charset="-128"/>
                  <a:ea typeface="HG丸ｺﾞｼｯｸM-PRO" pitchFamily="50" charset="-128"/>
                </a:rPr>
                <a:t>上がっていきます。」</a:t>
              </a:r>
            </a:p>
            <a:p>
              <a:r>
                <a:rPr lang="ja-JP" altLang="en-US" dirty="0">
                  <a:latin typeface="HG丸ｺﾞｼｯｸM-PRO" pitchFamily="50" charset="-128"/>
                  <a:ea typeface="HG丸ｺﾞｼｯｸM-PRO" pitchFamily="50" charset="-128"/>
                </a:rPr>
                <a:t>　</a:t>
              </a:r>
              <a:endParaRPr lang="ja-JP" altLang="en-US" dirty="0" smtClean="0">
                <a:latin typeface="HG丸ｺﾞｼｯｸM-PRO" pitchFamily="50" charset="-128"/>
                <a:ea typeface="HG丸ｺﾞｼｯｸM-PRO" pitchFamily="50" charset="-128"/>
              </a:endParaRPr>
            </a:p>
            <a:p>
              <a:r>
                <a:rPr kumimoji="1" lang="ja-JP" altLang="en-US" dirty="0" smtClean="0">
                  <a:latin typeface="HG丸ｺﾞｼｯｸM-PRO" pitchFamily="50" charset="-128"/>
                  <a:ea typeface="HG丸ｺﾞｼｯｸM-PRO" pitchFamily="50" charset="-128"/>
                </a:rPr>
                <a:t>　「本日中に支払わなければ、</a:t>
              </a:r>
            </a:p>
            <a:p>
              <a:r>
                <a:rPr lang="ja-JP" altLang="en-US" dirty="0" smtClean="0">
                  <a:latin typeface="HG丸ｺﾞｼｯｸM-PRO" pitchFamily="50" charset="-128"/>
                  <a:ea typeface="HG丸ｺﾞｼｯｸM-PRO" pitchFamily="50" charset="-128"/>
                </a:rPr>
                <a:t>　</a:t>
              </a:r>
              <a:r>
                <a:rPr lang="ja-JP" altLang="en-US" dirty="0">
                  <a:latin typeface="HG丸ｺﾞｼｯｸM-PRO" pitchFamily="50" charset="-128"/>
                  <a:ea typeface="HG丸ｺﾞｼｯｸM-PRO" pitchFamily="50" charset="-128"/>
                </a:rPr>
                <a:t>　</a:t>
              </a:r>
              <a:r>
                <a:rPr kumimoji="1" lang="ja-JP" altLang="en-US" dirty="0" smtClean="0">
                  <a:latin typeface="HG丸ｺﾞｼｯｸM-PRO" pitchFamily="50" charset="-128"/>
                  <a:ea typeface="HG丸ｺﾞｼｯｸM-PRO" pitchFamily="50" charset="-128"/>
                </a:rPr>
                <a:t>民事裁判へ移行します。」</a:t>
              </a:r>
              <a:endParaRPr kumimoji="1" lang="ja-JP" altLang="en-US" dirty="0"/>
            </a:p>
          </p:txBody>
        </p:sp>
      </p:grpSp>
      <p:pic>
        <p:nvPicPr>
          <p:cNvPr id="1030" name="Picture 6" descr="電話をする人のイラスト（男性・泣いた顔）"/>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8888" y="4698502"/>
            <a:ext cx="1435112" cy="1993211"/>
          </a:xfrm>
          <a:prstGeom prst="rect">
            <a:avLst/>
          </a:prstGeom>
          <a:noFill/>
          <a:extLst>
            <a:ext uri="{909E8E84-426E-40DD-AFC4-6F175D3DCCD1}">
              <a14:hiddenFill xmlns:a14="http://schemas.microsoft.com/office/drawing/2010/main">
                <a:solidFill>
                  <a:srgbClr val="FFFFFF"/>
                </a:solidFill>
              </a14:hiddenFill>
            </a:ext>
          </a:extLst>
        </p:spPr>
      </p:pic>
      <p:sp>
        <p:nvSpPr>
          <p:cNvPr id="16" name="角丸四角形 15"/>
          <p:cNvSpPr/>
          <p:nvPr/>
        </p:nvSpPr>
        <p:spPr>
          <a:xfrm>
            <a:off x="5220072" y="2198195"/>
            <a:ext cx="2785775" cy="49952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2"/>
                </a:solidFill>
                <a:latin typeface="HG丸ｺﾞｼｯｸM-PRO" panose="020F0600000000000000" pitchFamily="50" charset="-128"/>
                <a:ea typeface="HG丸ｺﾞｼｯｸM-PRO" panose="020F0600000000000000" pitchFamily="50" charset="-128"/>
              </a:rPr>
              <a:t>電話をかけると・・・</a:t>
            </a:r>
            <a:endParaRPr kumimoji="1" lang="ja-JP" altLang="en-US" dirty="0">
              <a:solidFill>
                <a:schemeClr val="tx2"/>
              </a:solidFill>
              <a:latin typeface="HG丸ｺﾞｼｯｸM-PRO" panose="020F0600000000000000" pitchFamily="50" charset="-128"/>
              <a:ea typeface="HG丸ｺﾞｼｯｸM-PRO" panose="020F0600000000000000" pitchFamily="50" charset="-128"/>
            </a:endParaRPr>
          </a:p>
        </p:txBody>
      </p:sp>
      <p:grpSp>
        <p:nvGrpSpPr>
          <p:cNvPr id="17" name="グループ化 16"/>
          <p:cNvGrpSpPr/>
          <p:nvPr/>
        </p:nvGrpSpPr>
        <p:grpSpPr>
          <a:xfrm rot="20775215">
            <a:off x="3130191" y="1338784"/>
            <a:ext cx="2020203" cy="829960"/>
            <a:chOff x="-2617129" y="4149080"/>
            <a:chExt cx="1615058" cy="671210"/>
          </a:xfrm>
        </p:grpSpPr>
        <p:sp>
          <p:nvSpPr>
            <p:cNvPr id="2" name="正方形/長方形 1"/>
            <p:cNvSpPr/>
            <p:nvPr/>
          </p:nvSpPr>
          <p:spPr>
            <a:xfrm>
              <a:off x="-2617129" y="4149080"/>
              <a:ext cx="1512168" cy="671210"/>
            </a:xfrm>
            <a:prstGeom prst="rect">
              <a:avLst/>
            </a:prstGeom>
            <a:solidFill>
              <a:schemeClr val="bg2"/>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2514239" y="4210881"/>
              <a:ext cx="1512168" cy="572486"/>
            </a:xfrm>
            <a:prstGeom prst="rect">
              <a:avLst/>
            </a:prstGeom>
            <a:noFill/>
          </p:spPr>
          <p:txBody>
            <a:bodyPr wrap="square" rtlCol="0">
              <a:spAutoFit/>
            </a:bodyPr>
            <a:lstStyle/>
            <a:p>
              <a:r>
                <a:rPr kumimoji="1" lang="en-US" altLang="ja-JP" sz="2000" dirty="0" smtClean="0">
                  <a:solidFill>
                    <a:srgbClr val="FF0000"/>
                  </a:solidFill>
                  <a:latin typeface="HG丸ｺﾞｼｯｸM-PRO" pitchFamily="50" charset="-128"/>
                  <a:ea typeface="HG丸ｺﾞｼｯｸM-PRO" pitchFamily="50" charset="-128"/>
                </a:rPr>
                <a:t>SMS</a:t>
              </a:r>
              <a:r>
                <a:rPr kumimoji="1" lang="ja-JP" altLang="en-US" sz="2000" dirty="0" smtClean="0">
                  <a:solidFill>
                    <a:srgbClr val="FF0000"/>
                  </a:solidFill>
                  <a:latin typeface="HG丸ｺﾞｼｯｸM-PRO" pitchFamily="50" charset="-128"/>
                  <a:ea typeface="HG丸ｺﾞｼｯｸM-PRO" pitchFamily="50" charset="-128"/>
                </a:rPr>
                <a:t>の</a:t>
              </a:r>
            </a:p>
            <a:p>
              <a:r>
                <a:rPr kumimoji="1" lang="ja-JP" altLang="en-US" sz="2000" dirty="0" smtClean="0">
                  <a:solidFill>
                    <a:srgbClr val="FF0000"/>
                  </a:solidFill>
                  <a:latin typeface="HG丸ｺﾞｼｯｸM-PRO" pitchFamily="50" charset="-128"/>
                  <a:ea typeface="HG丸ｺﾞｼｯｸM-PRO" pitchFamily="50" charset="-128"/>
                </a:rPr>
                <a:t>メッセージ</a:t>
              </a:r>
              <a:endParaRPr kumimoji="1" lang="ja-JP" altLang="en-US" sz="2000" dirty="0">
                <a:solidFill>
                  <a:srgbClr val="FF0000"/>
                </a:solidFill>
              </a:endParaRPr>
            </a:p>
          </p:txBody>
        </p:sp>
      </p:grpSp>
      <p:grpSp>
        <p:nvGrpSpPr>
          <p:cNvPr id="6" name="グループ化 5"/>
          <p:cNvGrpSpPr/>
          <p:nvPr/>
        </p:nvGrpSpPr>
        <p:grpSpPr>
          <a:xfrm>
            <a:off x="3564220" y="6178494"/>
            <a:ext cx="3565761" cy="467380"/>
            <a:chOff x="3670535" y="6390620"/>
            <a:chExt cx="3565761" cy="467380"/>
          </a:xfrm>
        </p:grpSpPr>
        <p:sp>
          <p:nvSpPr>
            <p:cNvPr id="5" name="角丸四角形 4"/>
            <p:cNvSpPr/>
            <p:nvPr/>
          </p:nvSpPr>
          <p:spPr>
            <a:xfrm>
              <a:off x="3670535" y="6390620"/>
              <a:ext cx="3565761" cy="467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3869239" y="6439644"/>
              <a:ext cx="3168352" cy="369332"/>
            </a:xfrm>
            <a:prstGeom prst="rect">
              <a:avLst/>
            </a:prstGeom>
            <a:noFill/>
          </p:spPr>
          <p:txBody>
            <a:bodyPr wrap="square" rtlCol="0">
              <a:spAutoFit/>
            </a:bodyPr>
            <a:lstStyle/>
            <a:p>
              <a:r>
                <a:rPr kumimoji="1" lang="en-US" altLang="ja-JP" dirty="0" smtClean="0">
                  <a:solidFill>
                    <a:schemeClr val="bg1"/>
                  </a:solidFill>
                </a:rPr>
                <a:t>H29 </a:t>
              </a:r>
              <a:r>
                <a:rPr kumimoji="1" lang="ja-JP" altLang="en-US" dirty="0" smtClean="0">
                  <a:solidFill>
                    <a:schemeClr val="bg1"/>
                  </a:solidFill>
                </a:rPr>
                <a:t>消費者庁　注意喚起より</a:t>
              </a:r>
              <a:endParaRPr kumimoji="1" lang="ja-JP" altLang="en-US" dirty="0">
                <a:solidFill>
                  <a:schemeClr val="bg1"/>
                </a:solidFill>
              </a:endParaRPr>
            </a:p>
          </p:txBody>
        </p:sp>
      </p:grpSp>
      <p:sp>
        <p:nvSpPr>
          <p:cNvPr id="4" name="フッター プレースホルダー 3"/>
          <p:cNvSpPr>
            <a:spLocks noGrp="1"/>
          </p:cNvSpPr>
          <p:nvPr>
            <p:ph type="ftr" sz="quarter" idx="11"/>
          </p:nvPr>
        </p:nvSpPr>
        <p:spPr>
          <a:xfrm>
            <a:off x="6372200" y="6537334"/>
            <a:ext cx="2895600" cy="365125"/>
          </a:xfrm>
        </p:spPr>
        <p:txBody>
          <a:body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146291152"/>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commStrat">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ユーザー定義 2">
      <a:majorFont>
        <a:latin typeface="ＭＳ Ｐゴシック"/>
        <a:ea typeface="ＭＳ Ｐゴシック"/>
        <a:cs typeface=""/>
      </a:majorFont>
      <a:minorFont>
        <a:latin typeface="ＭＳ Ｐゴシック"/>
        <a:ea typeface="ＭＳ Ｐゴシック"/>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100000" t="100000" r="100000" b="10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100000" t="100000" r="100000" b="10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51000" t="-20000" r="2000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8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tem_B24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1778</TotalTime>
  <Words>2481</Words>
  <Application>Microsoft Office PowerPoint</Application>
  <PresentationFormat>画面に合わせる (4:3)</PresentationFormat>
  <Paragraphs>640</Paragraphs>
  <Slides>27</Slides>
  <Notes>27</Notes>
  <HiddenSlides>0</HiddenSlides>
  <MMClips>0</MMClips>
  <ScaleCrop>false</ScaleCrop>
  <HeadingPairs>
    <vt:vector size="6" baseType="variant">
      <vt:variant>
        <vt:lpstr>使用されているフォント</vt:lpstr>
      </vt:variant>
      <vt:variant>
        <vt:i4>19</vt:i4>
      </vt:variant>
      <vt:variant>
        <vt:lpstr>テーマ</vt:lpstr>
      </vt:variant>
      <vt:variant>
        <vt:i4>9</vt:i4>
      </vt:variant>
      <vt:variant>
        <vt:lpstr>スライド タイトル</vt:lpstr>
      </vt:variant>
      <vt:variant>
        <vt:i4>27</vt:i4>
      </vt:variant>
    </vt:vector>
  </HeadingPairs>
  <TitlesOfParts>
    <vt:vector size="55" baseType="lpstr">
      <vt:lpstr>AR P丸ゴシック体M</vt:lpstr>
      <vt:lpstr>HGPｺﾞｼｯｸE</vt:lpstr>
      <vt:lpstr>HGP創英角ｺﾞｼｯｸUB</vt:lpstr>
      <vt:lpstr>HGP創英角ﾎﾟｯﾌﾟ体</vt:lpstr>
      <vt:lpstr>HGSｺﾞｼｯｸE</vt:lpstr>
      <vt:lpstr>HGSｺﾞｼｯｸM</vt:lpstr>
      <vt:lpstr>HGS創英角ﾎﾟｯﾌﾟ体</vt:lpstr>
      <vt:lpstr>HG丸ｺﾞｼｯｸM-PRO</vt:lpstr>
      <vt:lpstr>HG創英角ｺﾞｼｯｸUB</vt:lpstr>
      <vt:lpstr>ＭＳ Ｐゴシック</vt:lpstr>
      <vt:lpstr>メイリオ</vt:lpstr>
      <vt:lpstr>Arial</vt:lpstr>
      <vt:lpstr>Calibri</vt:lpstr>
      <vt:lpstr>Calibri Light</vt:lpstr>
      <vt:lpstr>Century Gothic</vt:lpstr>
      <vt:lpstr>Lucida Sans Unicode</vt:lpstr>
      <vt:lpstr>Verdana</vt:lpstr>
      <vt:lpstr>Wingdings</vt:lpstr>
      <vt:lpstr>Wingdings 2</vt:lpstr>
      <vt:lpstr>Stack of books design template</vt:lpstr>
      <vt:lpstr>RecommStrat</vt:lpstr>
      <vt:lpstr>1_Office テーマ</vt:lpstr>
      <vt:lpstr>1_HDOfficeLightV0</vt:lpstr>
      <vt:lpstr>4_Office テーマ</vt:lpstr>
      <vt:lpstr>7_Office テーマ</vt:lpstr>
      <vt:lpstr>6_Office テーマ</vt:lpstr>
      <vt:lpstr>8_Office テーマ</vt:lpstr>
      <vt:lpstr>1_tem_B24_b</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杉本　佳織</cp:lastModifiedBy>
  <cp:revision>103</cp:revision>
  <cp:lastPrinted>2020-06-30T05:16:32Z</cp:lastPrinted>
  <dcterms:created xsi:type="dcterms:W3CDTF">2020-05-10T07:20:51Z</dcterms:created>
  <dcterms:modified xsi:type="dcterms:W3CDTF">2020-12-17T08:27:15Z</dcterms:modified>
</cp:coreProperties>
</file>