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06" r:id="rId2"/>
    <p:sldId id="307" r:id="rId3"/>
  </p:sldIdLst>
  <p:sldSz cx="6858000" cy="9906000" type="A4"/>
  <p:notesSz cx="6858000" cy="9874250"/>
  <p:defaultTextStyle>
    <a:defPPr>
      <a:defRPr lang="ja-JP"/>
    </a:defPPr>
    <a:lvl1pPr algn="ctr" rtl="0" fontAlgn="base">
      <a:lnSpc>
        <a:spcPct val="110000"/>
      </a:lnSpc>
      <a:spcBef>
        <a:spcPct val="50000"/>
      </a:spcBef>
      <a:spcAft>
        <a:spcPct val="0"/>
      </a:spcAft>
      <a:defRPr kumimoji="1" sz="1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ctr" rtl="0" fontAlgn="base">
      <a:lnSpc>
        <a:spcPct val="110000"/>
      </a:lnSpc>
      <a:spcBef>
        <a:spcPct val="50000"/>
      </a:spcBef>
      <a:spcAft>
        <a:spcPct val="0"/>
      </a:spcAft>
      <a:defRPr kumimoji="1" sz="1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ctr" rtl="0" fontAlgn="base">
      <a:lnSpc>
        <a:spcPct val="110000"/>
      </a:lnSpc>
      <a:spcBef>
        <a:spcPct val="50000"/>
      </a:spcBef>
      <a:spcAft>
        <a:spcPct val="0"/>
      </a:spcAft>
      <a:defRPr kumimoji="1" sz="1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ctr" rtl="0" fontAlgn="base">
      <a:lnSpc>
        <a:spcPct val="110000"/>
      </a:lnSpc>
      <a:spcBef>
        <a:spcPct val="50000"/>
      </a:spcBef>
      <a:spcAft>
        <a:spcPct val="0"/>
      </a:spcAft>
      <a:defRPr kumimoji="1" sz="1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ctr" rtl="0" fontAlgn="base">
      <a:lnSpc>
        <a:spcPct val="110000"/>
      </a:lnSpc>
      <a:spcBef>
        <a:spcPct val="50000"/>
      </a:spcBef>
      <a:spcAft>
        <a:spcPct val="0"/>
      </a:spcAft>
      <a:defRPr kumimoji="1" sz="1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1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1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1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1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66"/>
    <a:srgbClr val="CCFF99"/>
    <a:srgbClr val="CCECFF"/>
    <a:srgbClr val="99CCFF"/>
    <a:srgbClr val="FFFF99"/>
    <a:srgbClr val="FFFFCC"/>
    <a:srgbClr val="99CC00"/>
    <a:srgbClr val="CCFF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56" autoAdjust="0"/>
    <p:restoredTop sz="94585" autoAdjust="0"/>
  </p:normalViewPr>
  <p:slideViewPr>
    <p:cSldViewPr>
      <p:cViewPr varScale="1">
        <p:scale>
          <a:sx n="66" d="100"/>
          <a:sy n="66" d="100"/>
        </p:scale>
        <p:origin x="2416" y="5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70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______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______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______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______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D:\&#12489;&#12461;&#12517;&#12513;&#12531;&#12488;\&#28363;&#36032;&#12398;&#30044;&#29987;\2021\03\&#12467;&#12500;&#12540;14&#65288;&#20013;&#20117;&#21103;&#21442;&#20107;&#65289;&#12288;&#12304;&#32789;&#30044;&#36899;&#25658;&#65306;&#12487;&#12540;&#12479;&#12305;&#28363;&#36032;&#12398;&#30044;&#29987;2021.xlsx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282339363442093"/>
          <c:y val="0.16267742550233333"/>
          <c:w val="0.87766579177602799"/>
          <c:h val="0.6880096237970253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飼料用作物の推移R01!$A$7</c:f>
              <c:strCache>
                <c:ptCount val="1"/>
                <c:pt idx="0">
                  <c:v>草地・野草類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c:spPr>
          <c:invertIfNegative val="0"/>
          <c:dLbls>
            <c:dLbl>
              <c:idx val="9"/>
              <c:layout>
                <c:manualLayout>
                  <c:x val="0"/>
                  <c:y val="-1.4650370916821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8293583638689486E-3"/>
                  <c:y val="-2.1975556375232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1.9146791819344743E-3"/>
                  <c:y val="-2.9300741833643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1.9146791819344743E-3"/>
                  <c:y val="-3.2963334562849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飼料用作物の推移R01!$B$6:$O$6</c:f>
              <c:strCache>
                <c:ptCount val="14"/>
                <c:pt idx="0">
                  <c:v>昭和
50</c:v>
                </c:pt>
                <c:pt idx="1">
                  <c:v>60</c:v>
                </c:pt>
                <c:pt idx="2">
                  <c:v>平成
7</c:v>
                </c:pt>
                <c:pt idx="3">
                  <c:v>17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令和元</c:v>
                </c:pt>
              </c:strCache>
            </c:strRef>
          </c:cat>
          <c:val>
            <c:numRef>
              <c:f>飼料用作物の推移R01!$B$7:$O$7</c:f>
              <c:numCache>
                <c:formatCode>General</c:formatCode>
                <c:ptCount val="14"/>
                <c:pt idx="0">
                  <c:v>956</c:v>
                </c:pt>
                <c:pt idx="1">
                  <c:v>288</c:v>
                </c:pt>
                <c:pt idx="2">
                  <c:v>169</c:v>
                </c:pt>
                <c:pt idx="3">
                  <c:v>73</c:v>
                </c:pt>
                <c:pt idx="4">
                  <c:v>57</c:v>
                </c:pt>
                <c:pt idx="5">
                  <c:v>68</c:v>
                </c:pt>
                <c:pt idx="6">
                  <c:v>67</c:v>
                </c:pt>
                <c:pt idx="7">
                  <c:v>50</c:v>
                </c:pt>
                <c:pt idx="8">
                  <c:v>67</c:v>
                </c:pt>
                <c:pt idx="9">
                  <c:v>19</c:v>
                </c:pt>
                <c:pt idx="10" formatCode="0">
                  <c:v>9.8800000000000008</c:v>
                </c:pt>
                <c:pt idx="11" formatCode="0">
                  <c:v>21.849999999999998</c:v>
                </c:pt>
                <c:pt idx="12" formatCode="0">
                  <c:v>71.900000000000006</c:v>
                </c:pt>
                <c:pt idx="13" formatCode="0">
                  <c:v>25</c:v>
                </c:pt>
              </c:numCache>
            </c:numRef>
          </c:val>
        </c:ser>
        <c:ser>
          <c:idx val="1"/>
          <c:order val="1"/>
          <c:tx>
            <c:strRef>
              <c:f>飼料用作物の推移R01!$A$8</c:f>
              <c:strCache>
                <c:ptCount val="1"/>
                <c:pt idx="0">
                  <c:v>飼料作物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9"/>
              <c:layout>
                <c:manualLayout>
                  <c:x val="7.6587167277378972E-3"/>
                  <c:y val="-1.4650370916821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1.9146791819343338E-3"/>
                  <c:y val="-2.1975556375233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9146791819346146E-3"/>
                  <c:y val="-2.1975556375232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5.7440375458034229E-3"/>
                  <c:y val="-3.2963334562849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飼料用作物の推移R01!$B$6:$O$6</c:f>
              <c:strCache>
                <c:ptCount val="14"/>
                <c:pt idx="0">
                  <c:v>昭和
50</c:v>
                </c:pt>
                <c:pt idx="1">
                  <c:v>60</c:v>
                </c:pt>
                <c:pt idx="2">
                  <c:v>平成
7</c:v>
                </c:pt>
                <c:pt idx="3">
                  <c:v>17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令和元</c:v>
                </c:pt>
              </c:strCache>
            </c:strRef>
          </c:cat>
          <c:val>
            <c:numRef>
              <c:f>飼料用作物の推移R01!$B$8:$O$8</c:f>
              <c:numCache>
                <c:formatCode>General</c:formatCode>
                <c:ptCount val="14"/>
                <c:pt idx="0">
                  <c:v>646</c:v>
                </c:pt>
                <c:pt idx="1">
                  <c:v>979</c:v>
                </c:pt>
                <c:pt idx="2">
                  <c:v>284</c:v>
                </c:pt>
                <c:pt idx="3">
                  <c:v>268</c:v>
                </c:pt>
                <c:pt idx="4">
                  <c:v>321</c:v>
                </c:pt>
                <c:pt idx="5">
                  <c:v>263</c:v>
                </c:pt>
                <c:pt idx="6">
                  <c:v>220</c:v>
                </c:pt>
                <c:pt idx="7">
                  <c:v>269</c:v>
                </c:pt>
                <c:pt idx="8">
                  <c:v>244</c:v>
                </c:pt>
                <c:pt idx="9">
                  <c:v>218</c:v>
                </c:pt>
                <c:pt idx="10" formatCode="0">
                  <c:v>195.029</c:v>
                </c:pt>
                <c:pt idx="11" formatCode="0">
                  <c:v>245.09</c:v>
                </c:pt>
                <c:pt idx="12" formatCode="0">
                  <c:v>263.89999999999998</c:v>
                </c:pt>
                <c:pt idx="13" formatCode="0">
                  <c:v>265</c:v>
                </c:pt>
              </c:numCache>
            </c:numRef>
          </c:val>
        </c:ser>
        <c:ser>
          <c:idx val="2"/>
          <c:order val="2"/>
          <c:tx>
            <c:strRef>
              <c:f>飼料用作物の推移R01!$A$9</c:f>
              <c:strCache>
                <c:ptCount val="1"/>
                <c:pt idx="0">
                  <c:v>飼料用稲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飼料用作物の推移R01!$B$6:$O$6</c:f>
              <c:strCache>
                <c:ptCount val="14"/>
                <c:pt idx="0">
                  <c:v>昭和
50</c:v>
                </c:pt>
                <c:pt idx="1">
                  <c:v>60</c:v>
                </c:pt>
                <c:pt idx="2">
                  <c:v>平成
7</c:v>
                </c:pt>
                <c:pt idx="3">
                  <c:v>17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令和元</c:v>
                </c:pt>
              </c:strCache>
            </c:strRef>
          </c:cat>
          <c:val>
            <c:numRef>
              <c:f>飼料用作物の推移R01!$B$9:$O$9</c:f>
              <c:numCache>
                <c:formatCode>General</c:formatCode>
                <c:ptCount val="14"/>
                <c:pt idx="3">
                  <c:v>57</c:v>
                </c:pt>
                <c:pt idx="4">
                  <c:v>262</c:v>
                </c:pt>
                <c:pt idx="5">
                  <c:v>675</c:v>
                </c:pt>
                <c:pt idx="6">
                  <c:v>887</c:v>
                </c:pt>
                <c:pt idx="7">
                  <c:v>446</c:v>
                </c:pt>
                <c:pt idx="8">
                  <c:v>619</c:v>
                </c:pt>
                <c:pt idx="9">
                  <c:v>916</c:v>
                </c:pt>
                <c:pt idx="10" formatCode="0">
                  <c:v>1097.0999999999999</c:v>
                </c:pt>
                <c:pt idx="11" formatCode="0">
                  <c:v>1258.3</c:v>
                </c:pt>
                <c:pt idx="12" formatCode="0">
                  <c:v>1196.6399999999999</c:v>
                </c:pt>
                <c:pt idx="13" formatCode="0">
                  <c:v>1189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01022528"/>
        <c:axId val="1101026880"/>
      </c:barChart>
      <c:catAx>
        <c:axId val="1101022528"/>
        <c:scaling>
          <c:orientation val="minMax"/>
        </c:scaling>
        <c:delete val="0"/>
        <c:axPos val="b"/>
        <c:title>
          <c:tx>
            <c:rich>
              <a:bodyPr anchor="ctr" anchorCtr="0"/>
              <a:lstStyle/>
              <a:p>
                <a:pPr>
                  <a:defRPr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pPr>
                <a:r>
                  <a:rPr lang="ja-JP" altLang="en-US" b="0" dirty="0" smtClean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（年度）</a:t>
                </a:r>
                <a:endParaRPr lang="ja-JP" altLang="en-US" b="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c:rich>
          </c:tx>
          <c:layout>
            <c:manualLayout>
              <c:xMode val="edge"/>
              <c:yMode val="edge"/>
              <c:x val="0.93918574848998893"/>
              <c:y val="0.91228940492296229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pPr>
            <a:endParaRPr lang="ja-JP"/>
          </a:p>
        </c:txPr>
        <c:crossAx val="1101026880"/>
        <c:crosses val="autoZero"/>
        <c:auto val="1"/>
        <c:lblAlgn val="ctr"/>
        <c:lblOffset val="100"/>
        <c:noMultiLvlLbl val="0"/>
      </c:catAx>
      <c:valAx>
        <c:axId val="110102688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pPr>
            <a:endParaRPr lang="ja-JP"/>
          </a:p>
        </c:txPr>
        <c:crossAx val="11010225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938829155056423"/>
          <c:y val="6.9698650634328696E-3"/>
          <c:w val="0.19843648535553723"/>
          <c:h val="0.20092125984251968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>
              <a:latin typeface="HG丸ｺﾞｼｯｸM-PRO" panose="020F0600000000000000" pitchFamily="50" charset="-128"/>
              <a:ea typeface="HG丸ｺﾞｼｯｸM-PRO" panose="020F0600000000000000" pitchFamily="50" charset="-128"/>
            </a:defRPr>
          </a:pPr>
          <a:endParaRPr lang="ja-JP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282339363442093"/>
          <c:y val="0.16267742550233333"/>
          <c:w val="0.87766579177602799"/>
          <c:h val="0.6880096237970253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飼料自給率の推移R01!$A$7</c:f>
              <c:strCache>
                <c:ptCount val="1"/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dLbls>
            <c:dLbl>
              <c:idx val="6"/>
              <c:layout>
                <c:manualLayout>
                  <c:x val="-7.7416183789319249E-17"/>
                  <c:y val="-0.1863286672499270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_);[Red]\(#,##0.0\)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aseline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飼料自給率の推移R01!$D$6:$R$6</c:f>
              <c:strCache>
                <c:ptCount val="15"/>
                <c:pt idx="0">
                  <c:v>平成
17</c:v>
                </c:pt>
                <c:pt idx="1">
                  <c:v>18</c:v>
                </c:pt>
                <c:pt idx="2">
                  <c:v>19</c:v>
                </c:pt>
                <c:pt idx="3">
                  <c:v>20</c:v>
                </c:pt>
                <c:pt idx="4">
                  <c:v>21</c:v>
                </c:pt>
                <c:pt idx="5">
                  <c:v>22</c:v>
                </c:pt>
                <c:pt idx="6">
                  <c:v>23</c:v>
                </c:pt>
                <c:pt idx="7">
                  <c:v>24</c:v>
                </c:pt>
                <c:pt idx="8">
                  <c:v>25</c:v>
                </c:pt>
                <c:pt idx="9">
                  <c:v>26</c:v>
                </c:pt>
                <c:pt idx="10">
                  <c:v>27</c:v>
                </c:pt>
                <c:pt idx="11">
                  <c:v>28</c:v>
                </c:pt>
                <c:pt idx="12">
                  <c:v>29</c:v>
                </c:pt>
                <c:pt idx="13">
                  <c:v>30</c:v>
                </c:pt>
                <c:pt idx="14">
                  <c:v>令和元</c:v>
                </c:pt>
              </c:strCache>
            </c:strRef>
          </c:cat>
          <c:val>
            <c:numRef>
              <c:f>飼料自給率の推移R01!$D$7:$R$7</c:f>
              <c:numCache>
                <c:formatCode>General</c:formatCode>
                <c:ptCount val="15"/>
                <c:pt idx="0">
                  <c:v>7.6</c:v>
                </c:pt>
                <c:pt idx="1">
                  <c:v>7.6</c:v>
                </c:pt>
                <c:pt idx="2">
                  <c:v>8.1999999999999993</c:v>
                </c:pt>
                <c:pt idx="3">
                  <c:v>9.1</c:v>
                </c:pt>
                <c:pt idx="4">
                  <c:v>9.5</c:v>
                </c:pt>
                <c:pt idx="5">
                  <c:v>11.6</c:v>
                </c:pt>
                <c:pt idx="6">
                  <c:v>11.6</c:v>
                </c:pt>
                <c:pt idx="7">
                  <c:v>12.1</c:v>
                </c:pt>
                <c:pt idx="8">
                  <c:v>10.8</c:v>
                </c:pt>
                <c:pt idx="9">
                  <c:v>11.8</c:v>
                </c:pt>
                <c:pt idx="10">
                  <c:v>11.5</c:v>
                </c:pt>
                <c:pt idx="11">
                  <c:v>10.9</c:v>
                </c:pt>
                <c:pt idx="12">
                  <c:v>11.6</c:v>
                </c:pt>
                <c:pt idx="13">
                  <c:v>12</c:v>
                </c:pt>
                <c:pt idx="14">
                  <c:v>11.9</c:v>
                </c:pt>
              </c:numCache>
            </c:numRef>
          </c:val>
        </c:ser>
        <c:ser>
          <c:idx val="1"/>
          <c:order val="1"/>
          <c:tx>
            <c:strRef>
              <c:f>飼料自給率の推移R01!$A$8</c:f>
              <c:strCache>
                <c:ptCount val="1"/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飼料自給率の推移R01!$D$6:$R$6</c:f>
              <c:strCache>
                <c:ptCount val="15"/>
                <c:pt idx="0">
                  <c:v>平成
17</c:v>
                </c:pt>
                <c:pt idx="1">
                  <c:v>18</c:v>
                </c:pt>
                <c:pt idx="2">
                  <c:v>19</c:v>
                </c:pt>
                <c:pt idx="3">
                  <c:v>20</c:v>
                </c:pt>
                <c:pt idx="4">
                  <c:v>21</c:v>
                </c:pt>
                <c:pt idx="5">
                  <c:v>22</c:v>
                </c:pt>
                <c:pt idx="6">
                  <c:v>23</c:v>
                </c:pt>
                <c:pt idx="7">
                  <c:v>24</c:v>
                </c:pt>
                <c:pt idx="8">
                  <c:v>25</c:v>
                </c:pt>
                <c:pt idx="9">
                  <c:v>26</c:v>
                </c:pt>
                <c:pt idx="10">
                  <c:v>27</c:v>
                </c:pt>
                <c:pt idx="11">
                  <c:v>28</c:v>
                </c:pt>
                <c:pt idx="12">
                  <c:v>29</c:v>
                </c:pt>
                <c:pt idx="13">
                  <c:v>30</c:v>
                </c:pt>
                <c:pt idx="14">
                  <c:v>令和元</c:v>
                </c:pt>
              </c:strCache>
            </c:strRef>
          </c:cat>
          <c:val>
            <c:numRef>
              <c:f>飼料自給率の推移R01!$B$8:$O$8</c:f>
              <c:numCache>
                <c:formatCode>General</c:formatCode>
                <c:ptCount val="14"/>
              </c:numCache>
            </c:numRef>
          </c:val>
        </c:ser>
        <c:ser>
          <c:idx val="2"/>
          <c:order val="2"/>
          <c:tx>
            <c:strRef>
              <c:f>飼料自給率の推移R01!$A$9</c:f>
              <c:strCache>
                <c:ptCount val="1"/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飼料自給率の推移R01!$D$6:$R$6</c:f>
              <c:strCache>
                <c:ptCount val="15"/>
                <c:pt idx="0">
                  <c:v>平成
17</c:v>
                </c:pt>
                <c:pt idx="1">
                  <c:v>18</c:v>
                </c:pt>
                <c:pt idx="2">
                  <c:v>19</c:v>
                </c:pt>
                <c:pt idx="3">
                  <c:v>20</c:v>
                </c:pt>
                <c:pt idx="4">
                  <c:v>21</c:v>
                </c:pt>
                <c:pt idx="5">
                  <c:v>22</c:v>
                </c:pt>
                <c:pt idx="6">
                  <c:v>23</c:v>
                </c:pt>
                <c:pt idx="7">
                  <c:v>24</c:v>
                </c:pt>
                <c:pt idx="8">
                  <c:v>25</c:v>
                </c:pt>
                <c:pt idx="9">
                  <c:v>26</c:v>
                </c:pt>
                <c:pt idx="10">
                  <c:v>27</c:v>
                </c:pt>
                <c:pt idx="11">
                  <c:v>28</c:v>
                </c:pt>
                <c:pt idx="12">
                  <c:v>29</c:v>
                </c:pt>
                <c:pt idx="13">
                  <c:v>30</c:v>
                </c:pt>
                <c:pt idx="14">
                  <c:v>令和元</c:v>
                </c:pt>
              </c:strCache>
            </c:strRef>
          </c:cat>
          <c:val>
            <c:numRef>
              <c:f>飼料自給率の推移R01!$B$9:$O$9</c:f>
              <c:numCache>
                <c:formatCode>General</c:formatCode>
                <c:ptCount val="1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474371376"/>
        <c:axId val="1474365392"/>
      </c:barChart>
      <c:catAx>
        <c:axId val="1474371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aseline="0"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pPr>
            <a:endParaRPr lang="ja-JP"/>
          </a:p>
        </c:txPr>
        <c:crossAx val="1474365392"/>
        <c:crosses val="autoZero"/>
        <c:auto val="1"/>
        <c:lblAlgn val="ctr"/>
        <c:lblOffset val="100"/>
        <c:noMultiLvlLbl val="0"/>
      </c:catAx>
      <c:valAx>
        <c:axId val="147436539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aseline="0"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pPr>
            <a:endParaRPr lang="ja-JP"/>
          </a:p>
        </c:txPr>
        <c:crossAx val="147437137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282339363442093"/>
          <c:y val="0.16267742550233333"/>
          <c:w val="0.8269927804279873"/>
          <c:h val="0.6880096237970253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飼料用米R02!$A$7</c:f>
              <c:strCache>
                <c:ptCount val="1"/>
                <c:pt idx="0">
                  <c:v>県内流通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-4.4444444444444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2716300770262298E-3"/>
                  <c:y val="1.9333014059515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9.0865203081046692E-3"/>
                  <c:y val="-4.6399233742838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6.814890231078439E-3"/>
                  <c:y val="3.47994253071285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0"/>
                  <c:y val="-5.79990421785475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aseline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飼料用米R02!$B$6:$N$6</c:f>
              <c:strCache>
                <c:ptCount val="13"/>
                <c:pt idx="0">
                  <c:v>平成
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  <c:pt idx="11">
                  <c:v>令和
元</c:v>
                </c:pt>
                <c:pt idx="12">
                  <c:v>2</c:v>
                </c:pt>
              </c:strCache>
            </c:strRef>
          </c:cat>
          <c:val>
            <c:numRef>
              <c:f>飼料用米R02!$B$7:$N$7</c:f>
              <c:numCache>
                <c:formatCode>General</c:formatCode>
                <c:ptCount val="13"/>
                <c:pt idx="0">
                  <c:v>14</c:v>
                </c:pt>
                <c:pt idx="1">
                  <c:v>24</c:v>
                </c:pt>
                <c:pt idx="2">
                  <c:v>85</c:v>
                </c:pt>
                <c:pt idx="3">
                  <c:v>112</c:v>
                </c:pt>
                <c:pt idx="4">
                  <c:v>113</c:v>
                </c:pt>
                <c:pt idx="5">
                  <c:v>101</c:v>
                </c:pt>
                <c:pt idx="6">
                  <c:v>147</c:v>
                </c:pt>
                <c:pt idx="7">
                  <c:v>186</c:v>
                </c:pt>
                <c:pt idx="8">
                  <c:v>172</c:v>
                </c:pt>
                <c:pt idx="9">
                  <c:v>186</c:v>
                </c:pt>
                <c:pt idx="10">
                  <c:v>193.7</c:v>
                </c:pt>
                <c:pt idx="11">
                  <c:v>190.8</c:v>
                </c:pt>
                <c:pt idx="12">
                  <c:v>210</c:v>
                </c:pt>
              </c:numCache>
            </c:numRef>
          </c:val>
        </c:ser>
        <c:ser>
          <c:idx val="1"/>
          <c:order val="1"/>
          <c:tx>
            <c:strRef>
              <c:f>飼料用米R02!$A$8</c:f>
              <c:strCache>
                <c:ptCount val="1"/>
                <c:pt idx="0">
                  <c:v>全国流通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-4.4444444444444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5.185185185185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8.1481481481481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0.118518518518518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2.9629629629629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2716300770262298E-3"/>
                  <c:y val="-5.4132439366644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1.1358150385130732E-2"/>
                  <c:y val="9.2798467485676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aseline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飼料用米R02!$B$6:$N$6</c:f>
              <c:strCache>
                <c:ptCount val="13"/>
                <c:pt idx="0">
                  <c:v>平成
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  <c:pt idx="11">
                  <c:v>令和
元</c:v>
                </c:pt>
                <c:pt idx="12">
                  <c:v>2</c:v>
                </c:pt>
              </c:strCache>
            </c:strRef>
          </c:cat>
          <c:val>
            <c:numRef>
              <c:f>飼料用米R02!$B$8:$N$8</c:f>
              <c:numCache>
                <c:formatCode>General</c:formatCode>
                <c:ptCount val="13"/>
                <c:pt idx="1">
                  <c:v>1</c:v>
                </c:pt>
                <c:pt idx="2">
                  <c:v>14.4</c:v>
                </c:pt>
                <c:pt idx="3">
                  <c:v>360</c:v>
                </c:pt>
                <c:pt idx="4">
                  <c:v>558</c:v>
                </c:pt>
                <c:pt idx="5">
                  <c:v>118</c:v>
                </c:pt>
                <c:pt idx="6">
                  <c:v>237</c:v>
                </c:pt>
                <c:pt idx="7">
                  <c:v>471</c:v>
                </c:pt>
                <c:pt idx="8">
                  <c:v>664</c:v>
                </c:pt>
                <c:pt idx="9">
                  <c:v>811</c:v>
                </c:pt>
                <c:pt idx="10">
                  <c:v>747.7</c:v>
                </c:pt>
                <c:pt idx="11">
                  <c:v>766.9</c:v>
                </c:pt>
                <c:pt idx="12">
                  <c:v>886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474364304"/>
        <c:axId val="1474361584"/>
      </c:barChart>
      <c:catAx>
        <c:axId val="1474364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aseline="0"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pPr>
            <a:endParaRPr lang="ja-JP"/>
          </a:p>
        </c:txPr>
        <c:crossAx val="1474361584"/>
        <c:crosses val="autoZero"/>
        <c:auto val="1"/>
        <c:lblAlgn val="ctr"/>
        <c:lblOffset val="100"/>
        <c:noMultiLvlLbl val="0"/>
      </c:catAx>
      <c:valAx>
        <c:axId val="1474361584"/>
        <c:scaling>
          <c:orientation val="minMax"/>
          <c:max val="100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aseline="0"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pPr>
            <a:endParaRPr lang="ja-JP"/>
          </a:p>
        </c:txPr>
        <c:crossAx val="1474364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492773964751732"/>
          <c:y val="0.15284289463817025"/>
          <c:w val="0.21300733130283847"/>
          <c:h val="0.1437783277090364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>
              <a:latin typeface="HG丸ｺﾞｼｯｸM-PRO" panose="020F0600000000000000" pitchFamily="50" charset="-128"/>
              <a:ea typeface="HG丸ｺﾞｼｯｸM-PRO" panose="020F0600000000000000" pitchFamily="50" charset="-128"/>
            </a:defRPr>
          </a:pPr>
          <a:endParaRPr lang="ja-JP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014880756191857"/>
          <c:y val="0.19230708661417323"/>
          <c:w val="0.85319761350217438"/>
          <c:h val="0.62134295713035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稲ｗｃｓR02!$A$7</c:f>
              <c:strCache>
                <c:ptCount val="1"/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6746904572309623E-3"/>
                  <c:y val="-4.066666666666680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2449299126515023E-2"/>
                  <c:y val="-8.310957268632362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8.303671025125450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2246495632575114E-3"/>
                  <c:y val="-0.1255462232099856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7058628517048226E-17"/>
                  <c:y val="-0.164948790450904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2449299126515078E-2"/>
                  <c:y val="-0.2074654916319290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9.3369743448862667E-3"/>
                  <c:y val="-0.3090824495631848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9.3369743448862667E-3"/>
                  <c:y val="-0.2969444827453258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aseline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稲ｗｃｓR02!$B$6:$N$6</c:f>
              <c:strCache>
                <c:ptCount val="13"/>
                <c:pt idx="0">
                  <c:v>平成
12</c:v>
                </c:pt>
                <c:pt idx="1">
                  <c:v>17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  <c:pt idx="11">
                  <c:v>令和
元</c:v>
                </c:pt>
                <c:pt idx="12">
                  <c:v>2</c:v>
                </c:pt>
              </c:strCache>
            </c:strRef>
          </c:cat>
          <c:val>
            <c:numRef>
              <c:f>稲ｗｃｓR02!$B$7:$N$7</c:f>
              <c:numCache>
                <c:formatCode>General</c:formatCode>
                <c:ptCount val="13"/>
                <c:pt idx="0">
                  <c:v>2</c:v>
                </c:pt>
                <c:pt idx="1">
                  <c:v>57</c:v>
                </c:pt>
                <c:pt idx="2">
                  <c:v>163</c:v>
                </c:pt>
                <c:pt idx="3">
                  <c:v>203</c:v>
                </c:pt>
                <c:pt idx="4">
                  <c:v>216</c:v>
                </c:pt>
                <c:pt idx="5">
                  <c:v>226</c:v>
                </c:pt>
                <c:pt idx="6">
                  <c:v>235</c:v>
                </c:pt>
                <c:pt idx="7">
                  <c:v>261</c:v>
                </c:pt>
                <c:pt idx="8">
                  <c:v>261</c:v>
                </c:pt>
                <c:pt idx="9" formatCode="0">
                  <c:v>261.3</c:v>
                </c:pt>
                <c:pt idx="10" formatCode="0">
                  <c:v>255.14</c:v>
                </c:pt>
                <c:pt idx="11" formatCode="0">
                  <c:v>231</c:v>
                </c:pt>
                <c:pt idx="12" formatCode="0">
                  <c:v>251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1474363216"/>
        <c:axId val="1474370832"/>
      </c:barChart>
      <c:catAx>
        <c:axId val="147436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aseline="0"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pPr>
            <a:endParaRPr lang="ja-JP"/>
          </a:p>
        </c:txPr>
        <c:crossAx val="1474370832"/>
        <c:crosses val="autoZero"/>
        <c:auto val="1"/>
        <c:lblAlgn val="ctr"/>
        <c:lblOffset val="100"/>
        <c:noMultiLvlLbl val="0"/>
      </c:catAx>
      <c:valAx>
        <c:axId val="147437083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aseline="0"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pPr>
            <a:endParaRPr lang="ja-JP"/>
          </a:p>
        </c:txPr>
        <c:crossAx val="147436321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014880756191857"/>
          <c:y val="0.19230708661417323"/>
          <c:w val="0.77028220932801461"/>
          <c:h val="0.64726888305628461"/>
        </c:manualLayout>
      </c:layout>
      <c:pieChart>
        <c:varyColors val="1"/>
        <c:ser>
          <c:idx val="0"/>
          <c:order val="0"/>
          <c:spPr>
            <a:solidFill>
              <a:schemeClr val="tx2">
                <a:lumMod val="20000"/>
                <a:lumOff val="80000"/>
              </a:schemeClr>
            </a:solidFill>
          </c:spPr>
          <c:explosion val="1"/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4"/>
            <c:bubble3D val="0"/>
            <c:spPr>
              <a:solidFill>
                <a:schemeClr val="bg2">
                  <a:lumMod val="90000"/>
                </a:schemeClr>
              </a:solidFill>
            </c:spPr>
          </c:dPt>
          <c:dLbls>
            <c:dLbl>
              <c:idx val="0"/>
              <c:layout>
                <c:manualLayout>
                  <c:x val="-0.13465234183891908"/>
                  <c:y val="0.1277850685331000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3312578858614714E-2"/>
                  <c:y val="-0.1641309419655876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079671446921189"/>
                  <c:y val="0.136449402158063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0240823231813688E-2"/>
                  <c:y val="0.1243496646252551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1569186133814966E-3"/>
                  <c:y val="4.744240303295421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畜種別利用割合R02!$B$6:$F$6</c:f>
              <c:strCache>
                <c:ptCount val="5"/>
                <c:pt idx="0">
                  <c:v>採卵鶏</c:v>
                </c:pt>
                <c:pt idx="1">
                  <c:v>肉用牛</c:v>
                </c:pt>
                <c:pt idx="2">
                  <c:v>乳用牛</c:v>
                </c:pt>
                <c:pt idx="3">
                  <c:v>豚</c:v>
                </c:pt>
                <c:pt idx="4">
                  <c:v>肉用鶏</c:v>
                </c:pt>
              </c:strCache>
            </c:strRef>
          </c:cat>
          <c:val>
            <c:numRef>
              <c:f>畜種別利用割合R02!$B$12:$F$12</c:f>
              <c:numCache>
                <c:formatCode>#,##0\t</c:formatCode>
                <c:ptCount val="5"/>
                <c:pt idx="0">
                  <c:v>327</c:v>
                </c:pt>
                <c:pt idx="1">
                  <c:v>467</c:v>
                </c:pt>
                <c:pt idx="2">
                  <c:v>158</c:v>
                </c:pt>
                <c:pt idx="3">
                  <c:v>50</c:v>
                </c:pt>
                <c:pt idx="4">
                  <c:v>19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baseline="0">
          <a:latin typeface="HG丸ｺﾞｼｯｸM-PRO" panose="020F0600000000000000" pitchFamily="50" charset="-128"/>
          <a:ea typeface="HG丸ｺﾞｼｯｸM-PRO" panose="020F0600000000000000" pitchFamily="50" charset="-128"/>
        </a:defRPr>
      </a:pPr>
      <a:endParaRPr lang="ja-JP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0.08076</cdr:x>
      <cdr:y>0.08942</cdr:y>
    </cdr:from>
    <cdr:to>
      <cdr:x>0.17419</cdr:x>
      <cdr:y>0.1699</cdr:y>
    </cdr:to>
    <cdr:sp macro="" textlink="">
      <cdr:nvSpPr>
        <cdr:cNvPr id="3" name="テキスト ボックス 2"/>
        <cdr:cNvSpPr txBox="1"/>
      </cdr:nvSpPr>
      <cdr:spPr>
        <a:xfrm xmlns:a="http://schemas.openxmlformats.org/drawingml/2006/main">
          <a:off x="485775" y="285750"/>
          <a:ext cx="56197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ja-JP" altLang="en-US" sz="110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（</a:t>
          </a:r>
          <a:r>
            <a:rPr lang="en-US" altLang="ja-JP" sz="110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ha</a:t>
          </a:r>
          <a:r>
            <a:rPr lang="ja-JP" altLang="en-US" sz="110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）</a:t>
          </a:r>
        </a:p>
      </cdr:txBody>
    </cdr:sp>
  </cdr:relSizeAnchor>
  <cdr:relSizeAnchor xmlns:cdr="http://schemas.openxmlformats.org/drawingml/2006/chartDrawing">
    <cdr:from>
      <cdr:x>0.61721</cdr:x>
      <cdr:y>0.93299</cdr:y>
    </cdr:from>
    <cdr:to>
      <cdr:x>0.89771</cdr:x>
      <cdr:y>0.99444</cdr:y>
    </cdr:to>
    <cdr:sp macro="" textlink="">
      <cdr:nvSpPr>
        <cdr:cNvPr id="4" name="テキスト ボックス 3"/>
        <cdr:cNvSpPr txBox="1"/>
      </cdr:nvSpPr>
      <cdr:spPr>
        <a:xfrm xmlns:a="http://schemas.openxmlformats.org/drawingml/2006/main">
          <a:off x="4171127" y="3285129"/>
          <a:ext cx="1895616" cy="2163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ja-JP" altLang="en-US" sz="110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（資料：県畜産課調べ）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0.00396</cdr:x>
      <cdr:y>0.00894</cdr:y>
    </cdr:from>
    <cdr:to>
      <cdr:x>0.66429</cdr:x>
      <cdr:y>0.09538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23812" y="28575"/>
          <a:ext cx="3971925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ja-JP" altLang="en-US" sz="1600"/>
        </a:p>
      </cdr:txBody>
    </cdr:sp>
  </cdr:relSizeAnchor>
  <cdr:relSizeAnchor xmlns:cdr="http://schemas.openxmlformats.org/drawingml/2006/chartDrawing">
    <cdr:from>
      <cdr:x>0.08076</cdr:x>
      <cdr:y>0.08942</cdr:y>
    </cdr:from>
    <cdr:to>
      <cdr:x>0.17419</cdr:x>
      <cdr:y>0.1699</cdr:y>
    </cdr:to>
    <cdr:sp macro="" textlink="">
      <cdr:nvSpPr>
        <cdr:cNvPr id="3" name="テキスト ボックス 2"/>
        <cdr:cNvSpPr txBox="1"/>
      </cdr:nvSpPr>
      <cdr:spPr>
        <a:xfrm xmlns:a="http://schemas.openxmlformats.org/drawingml/2006/main">
          <a:off x="485775" y="285750"/>
          <a:ext cx="56197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ja-JP" altLang="en-US" sz="90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（％）</a:t>
          </a:r>
        </a:p>
      </cdr:txBody>
    </cdr:sp>
  </cdr:relSizeAnchor>
  <cdr:relSizeAnchor xmlns:cdr="http://schemas.openxmlformats.org/drawingml/2006/chartDrawing">
    <cdr:from>
      <cdr:x>0.6182</cdr:x>
      <cdr:y>0.925</cdr:y>
    </cdr:from>
    <cdr:to>
      <cdr:x>0.90922</cdr:x>
      <cdr:y>0.99252</cdr:y>
    </cdr:to>
    <cdr:sp macro="" textlink="">
      <cdr:nvSpPr>
        <cdr:cNvPr id="4" name="テキスト ボックス 3"/>
        <cdr:cNvSpPr txBox="1"/>
      </cdr:nvSpPr>
      <cdr:spPr>
        <a:xfrm xmlns:a="http://schemas.openxmlformats.org/drawingml/2006/main">
          <a:off x="3718496" y="3171825"/>
          <a:ext cx="1750496" cy="2315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ja-JP" altLang="en-US" sz="110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（資料：県畜産課調べ）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0.13075</cdr:x>
      <cdr:y>0.04155</cdr:y>
    </cdr:from>
    <cdr:to>
      <cdr:x>0.55039</cdr:x>
      <cdr:y>0.12799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730970" y="136479"/>
          <a:ext cx="2346081" cy="2839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飼料用米取組面積の推移（</a:t>
          </a:r>
          <a:r>
            <a: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ha</a:t>
          </a:r>
          <a:r>
            <a:rPr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）</a:t>
          </a:r>
        </a:p>
      </cdr:txBody>
    </cdr:sp>
  </cdr:relSizeAnchor>
  <cdr:relSizeAnchor xmlns:cdr="http://schemas.openxmlformats.org/drawingml/2006/chartDrawing">
    <cdr:from>
      <cdr:x>0.00804</cdr:x>
      <cdr:y>0.06036</cdr:y>
    </cdr:from>
    <cdr:to>
      <cdr:x>0.125</cdr:x>
      <cdr:y>0.14812</cdr:y>
    </cdr:to>
    <cdr:sp macro="" textlink="">
      <cdr:nvSpPr>
        <cdr:cNvPr id="3" name="テキスト ボックス 2"/>
        <cdr:cNvSpPr txBox="1"/>
      </cdr:nvSpPr>
      <cdr:spPr>
        <a:xfrm xmlns:a="http://schemas.openxmlformats.org/drawingml/2006/main">
          <a:off x="48704" y="230981"/>
          <a:ext cx="708533" cy="3358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ja-JP" altLang="en-US" sz="110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（</a:t>
          </a:r>
          <a:r>
            <a:rPr lang="en-US" altLang="ja-JP" sz="110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ha</a:t>
          </a:r>
          <a:r>
            <a:rPr lang="ja-JP" altLang="en-US" sz="110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）</a:t>
          </a:r>
        </a:p>
      </cdr:txBody>
    </cdr:sp>
  </cdr:relSizeAnchor>
  <cdr:relSizeAnchor xmlns:cdr="http://schemas.openxmlformats.org/drawingml/2006/chartDrawing">
    <cdr:from>
      <cdr:x>0.52253</cdr:x>
      <cdr:y>0.91737</cdr:y>
    </cdr:from>
    <cdr:to>
      <cdr:x>0.83932</cdr:x>
      <cdr:y>0.9961</cdr:y>
    </cdr:to>
    <cdr:sp macro="" textlink="">
      <cdr:nvSpPr>
        <cdr:cNvPr id="4" name="テキスト ボックス 3"/>
        <cdr:cNvSpPr txBox="1"/>
      </cdr:nvSpPr>
      <cdr:spPr>
        <a:xfrm xmlns:a="http://schemas.openxmlformats.org/drawingml/2006/main">
          <a:off x="2921298" y="3013150"/>
          <a:ext cx="1771091" cy="2585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ja-JP" altLang="en-US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（資料：県畜産課調べ）</a:t>
          </a:r>
        </a:p>
      </cdr:txBody>
    </cdr:sp>
  </cdr:relSizeAnchor>
  <cdr:relSizeAnchor xmlns:cdr="http://schemas.openxmlformats.org/drawingml/2006/chartDrawing">
    <cdr:from>
      <cdr:x>0.87075</cdr:x>
      <cdr:y>0.9112</cdr:y>
    </cdr:from>
    <cdr:to>
      <cdr:x>1</cdr:x>
      <cdr:y>0.99343</cdr:y>
    </cdr:to>
    <cdr:sp macro="" textlink="">
      <cdr:nvSpPr>
        <cdr:cNvPr id="6" name="テキスト ボックス 1"/>
        <cdr:cNvSpPr txBox="1"/>
      </cdr:nvSpPr>
      <cdr:spPr>
        <a:xfrm xmlns:a="http://schemas.openxmlformats.org/drawingml/2006/main">
          <a:off x="4868074" y="2992875"/>
          <a:ext cx="722625" cy="27007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ja-JP"/>
          </a:defPPr>
          <a:lvl1pPr algn="ctr" rtl="0" fontAlgn="base">
            <a:lnSpc>
              <a:spcPct val="110000"/>
            </a:lnSpc>
            <a:spcBef>
              <a:spcPct val="50000"/>
            </a:spcBef>
            <a:spcAft>
              <a:spcPct val="0"/>
            </a:spcAft>
            <a:defRPr kumimoji="1" sz="1400" kern="1200">
              <a:solidFill>
                <a:schemeClr val="tx1"/>
              </a:solidFill>
              <a:latin typeface="Arial" pitchFamily="34" charset="0"/>
              <a:ea typeface="ＭＳ Ｐゴシック" pitchFamily="50" charset="-128"/>
              <a:cs typeface="+mn-cs"/>
            </a:defRPr>
          </a:lvl1pPr>
          <a:lvl2pPr marL="457200" algn="ctr" rtl="0" fontAlgn="base">
            <a:lnSpc>
              <a:spcPct val="110000"/>
            </a:lnSpc>
            <a:spcBef>
              <a:spcPct val="50000"/>
            </a:spcBef>
            <a:spcAft>
              <a:spcPct val="0"/>
            </a:spcAft>
            <a:defRPr kumimoji="1" sz="1400" kern="1200">
              <a:solidFill>
                <a:schemeClr val="tx1"/>
              </a:solidFill>
              <a:latin typeface="Arial" pitchFamily="34" charset="0"/>
              <a:ea typeface="ＭＳ Ｐゴシック" pitchFamily="50" charset="-128"/>
              <a:cs typeface="+mn-cs"/>
            </a:defRPr>
          </a:lvl2pPr>
          <a:lvl3pPr marL="914400" algn="ctr" rtl="0" fontAlgn="base">
            <a:lnSpc>
              <a:spcPct val="110000"/>
            </a:lnSpc>
            <a:spcBef>
              <a:spcPct val="50000"/>
            </a:spcBef>
            <a:spcAft>
              <a:spcPct val="0"/>
            </a:spcAft>
            <a:defRPr kumimoji="1" sz="1400" kern="1200">
              <a:solidFill>
                <a:schemeClr val="tx1"/>
              </a:solidFill>
              <a:latin typeface="Arial" pitchFamily="34" charset="0"/>
              <a:ea typeface="ＭＳ Ｐゴシック" pitchFamily="50" charset="-128"/>
              <a:cs typeface="+mn-cs"/>
            </a:defRPr>
          </a:lvl3pPr>
          <a:lvl4pPr marL="1371600" algn="ctr" rtl="0" fontAlgn="base">
            <a:lnSpc>
              <a:spcPct val="110000"/>
            </a:lnSpc>
            <a:spcBef>
              <a:spcPct val="50000"/>
            </a:spcBef>
            <a:spcAft>
              <a:spcPct val="0"/>
            </a:spcAft>
            <a:defRPr kumimoji="1" sz="1400" kern="1200">
              <a:solidFill>
                <a:schemeClr val="tx1"/>
              </a:solidFill>
              <a:latin typeface="Arial" pitchFamily="34" charset="0"/>
              <a:ea typeface="ＭＳ Ｐゴシック" pitchFamily="50" charset="-128"/>
              <a:cs typeface="+mn-cs"/>
            </a:defRPr>
          </a:lvl4pPr>
          <a:lvl5pPr marL="1828800" algn="ctr" rtl="0" fontAlgn="base">
            <a:lnSpc>
              <a:spcPct val="110000"/>
            </a:lnSpc>
            <a:spcBef>
              <a:spcPct val="50000"/>
            </a:spcBef>
            <a:spcAft>
              <a:spcPct val="0"/>
            </a:spcAft>
            <a:defRPr kumimoji="1" sz="1400" kern="1200">
              <a:solidFill>
                <a:schemeClr val="tx1"/>
              </a:solidFill>
              <a:latin typeface="Arial" pitchFamily="34" charset="0"/>
              <a:ea typeface="ＭＳ Ｐゴシック" pitchFamily="50" charset="-128"/>
              <a:cs typeface="+mn-cs"/>
            </a:defRPr>
          </a:lvl5pPr>
          <a:lvl6pPr marL="2286000" algn="l" defTabSz="914400" rtl="0" eaLnBrk="1" latinLnBrk="0" hangingPunct="1">
            <a:defRPr kumimoji="1" sz="1400" kern="1200">
              <a:solidFill>
                <a:schemeClr val="tx1"/>
              </a:solidFill>
              <a:latin typeface="Arial" pitchFamily="34" charset="0"/>
              <a:ea typeface="ＭＳ Ｐゴシック" pitchFamily="50" charset="-128"/>
              <a:cs typeface="+mn-cs"/>
            </a:defRPr>
          </a:lvl6pPr>
          <a:lvl7pPr marL="2743200" algn="l" defTabSz="914400" rtl="0" eaLnBrk="1" latinLnBrk="0" hangingPunct="1">
            <a:defRPr kumimoji="1" sz="1400" kern="1200">
              <a:solidFill>
                <a:schemeClr val="tx1"/>
              </a:solidFill>
              <a:latin typeface="Arial" pitchFamily="34" charset="0"/>
              <a:ea typeface="ＭＳ Ｐゴシック" pitchFamily="50" charset="-128"/>
              <a:cs typeface="+mn-cs"/>
            </a:defRPr>
          </a:lvl7pPr>
          <a:lvl8pPr marL="3200400" algn="l" defTabSz="914400" rtl="0" eaLnBrk="1" latinLnBrk="0" hangingPunct="1">
            <a:defRPr kumimoji="1" sz="1400" kern="1200">
              <a:solidFill>
                <a:schemeClr val="tx1"/>
              </a:solidFill>
              <a:latin typeface="Arial" pitchFamily="34" charset="0"/>
              <a:ea typeface="ＭＳ Ｐゴシック" pitchFamily="50" charset="-128"/>
              <a:cs typeface="+mn-cs"/>
            </a:defRPr>
          </a:lvl8pPr>
          <a:lvl9pPr marL="3657600" algn="l" defTabSz="914400" rtl="0" eaLnBrk="1" latinLnBrk="0" hangingPunct="1">
            <a:defRPr kumimoji="1" sz="1400" kern="1200">
              <a:solidFill>
                <a:schemeClr val="tx1"/>
              </a:solidFill>
              <a:latin typeface="Arial" pitchFamily="34" charset="0"/>
              <a:ea typeface="ＭＳ Ｐゴシック" pitchFamily="50" charset="-128"/>
              <a:cs typeface="+mn-cs"/>
            </a:defRPr>
          </a:lvl9pPr>
        </a:lstStyle>
        <a:p xmlns:a="http://schemas.openxmlformats.org/drawingml/2006/main">
          <a:r>
            <a:rPr kumimoji="1" lang="ja-JP" altLang="en-US" sz="105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（年度）</a:t>
          </a:r>
          <a:endParaRPr kumimoji="1" lang="ja-JP" altLang="en-US" sz="1050" dirty="0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0.00052</cdr:x>
      <cdr:y>0.09219</cdr:y>
    </cdr:from>
    <cdr:to>
      <cdr:x>0.12738</cdr:x>
      <cdr:y>0.17267</cdr:y>
    </cdr:to>
    <cdr:sp macro="" textlink="">
      <cdr:nvSpPr>
        <cdr:cNvPr id="3" name="テキスト ボックス 2"/>
        <cdr:cNvSpPr txBox="1"/>
      </cdr:nvSpPr>
      <cdr:spPr>
        <a:xfrm xmlns:a="http://schemas.openxmlformats.org/drawingml/2006/main">
          <a:off x="2476" y="316131"/>
          <a:ext cx="602358" cy="2759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ja-JP" altLang="en-US" sz="90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（</a:t>
          </a:r>
          <a:r>
            <a:rPr lang="en-US" altLang="ja-JP" sz="90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ha</a:t>
          </a:r>
          <a:r>
            <a:rPr lang="ja-JP" altLang="en-US" sz="90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）</a:t>
          </a:r>
        </a:p>
      </cdr:txBody>
    </cdr:sp>
  </cdr:relSizeAnchor>
  <cdr:relSizeAnchor xmlns:cdr="http://schemas.openxmlformats.org/drawingml/2006/chartDrawing">
    <cdr:from>
      <cdr:x>0.28586</cdr:x>
      <cdr:y>0.90555</cdr:y>
    </cdr:from>
    <cdr:to>
      <cdr:x>0.77934</cdr:x>
      <cdr:y>0.975</cdr:y>
    </cdr:to>
    <cdr:sp macro="" textlink="">
      <cdr:nvSpPr>
        <cdr:cNvPr id="6" name="テキスト ボックス 5"/>
        <cdr:cNvSpPr txBox="1"/>
      </cdr:nvSpPr>
      <cdr:spPr>
        <a:xfrm xmlns:a="http://schemas.openxmlformats.org/drawingml/2006/main">
          <a:off x="1357326" y="3105127"/>
          <a:ext cx="2343148" cy="2381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ja-JP" altLang="en-US" sz="1200" dirty="0"/>
            <a:t> </a:t>
          </a:r>
          <a:r>
            <a:rPr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稲</a:t>
          </a:r>
          <a:r>
            <a: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WCS</a:t>
          </a:r>
          <a:r>
            <a:rPr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作付面積の推移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0.64222</cdr:x>
      <cdr:y>0.6793</cdr:y>
    </cdr:from>
    <cdr:to>
      <cdr:x>1</cdr:x>
      <cdr:y>0.75936</cdr:y>
    </cdr:to>
    <cdr:sp macro="" textlink="">
      <cdr:nvSpPr>
        <cdr:cNvPr id="4" name="テキスト ボックス 3"/>
        <cdr:cNvSpPr txBox="1"/>
      </cdr:nvSpPr>
      <cdr:spPr>
        <a:xfrm xmlns:a="http://schemas.openxmlformats.org/drawingml/2006/main">
          <a:off x="3176290" y="2243043"/>
          <a:ext cx="1769508" cy="2643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ja-JP" altLang="en-US" sz="1100" baseline="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（資料：県畜産課調べ）</a:t>
          </a:r>
        </a:p>
      </cdr:txBody>
    </cdr:sp>
  </cdr:relSizeAnchor>
  <cdr:relSizeAnchor xmlns:cdr="http://schemas.openxmlformats.org/drawingml/2006/chartDrawing">
    <cdr:from>
      <cdr:x>0.1662</cdr:x>
      <cdr:y>0</cdr:y>
    </cdr:from>
    <cdr:to>
      <cdr:x>0.65968</cdr:x>
      <cdr:y>0.06945</cdr:y>
    </cdr:to>
    <cdr:sp macro="" textlink="">
      <cdr:nvSpPr>
        <cdr:cNvPr id="6" name="テキスト ボックス 5"/>
        <cdr:cNvSpPr txBox="1"/>
      </cdr:nvSpPr>
      <cdr:spPr>
        <a:xfrm xmlns:a="http://schemas.openxmlformats.org/drawingml/2006/main">
          <a:off x="821992" y="-3798606"/>
          <a:ext cx="2440652" cy="2293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畜種別利用状況</a:t>
          </a:r>
          <a:r>
            <a:rPr lang="ja-JP" altLang="en-US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（令和２年度）</a:t>
          </a:r>
          <a:endParaRPr lang="ja-JP" altLang="en-US" sz="1200" dirty="0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</cdr:txBody>
    </cdr:sp>
  </cdr:relSizeAnchor>
  <cdr:relSizeAnchor xmlns:cdr="http://schemas.openxmlformats.org/drawingml/2006/chartDrawing">
    <cdr:from>
      <cdr:x>0.5691</cdr:x>
      <cdr:y>0.30998</cdr:y>
    </cdr:from>
    <cdr:to>
      <cdr:x>0.71755</cdr:x>
      <cdr:y>0.39609</cdr:y>
    </cdr:to>
    <cdr:sp macro="" textlink="">
      <cdr:nvSpPr>
        <cdr:cNvPr id="5" name="テキスト ボックス 4"/>
        <cdr:cNvSpPr txBox="1"/>
      </cdr:nvSpPr>
      <cdr:spPr>
        <a:xfrm xmlns:a="http://schemas.openxmlformats.org/drawingml/2006/main">
          <a:off x="2814664" y="1023538"/>
          <a:ext cx="734203" cy="2843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ja-JP" altLang="en-US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採卵鶏</a:t>
          </a:r>
        </a:p>
      </cdr:txBody>
    </cdr:sp>
  </cdr:relSizeAnchor>
  <cdr:relSizeAnchor xmlns:cdr="http://schemas.openxmlformats.org/drawingml/2006/chartDrawing">
    <cdr:from>
      <cdr:x>0.41224</cdr:x>
      <cdr:y>0.58889</cdr:y>
    </cdr:from>
    <cdr:to>
      <cdr:x>0.56068</cdr:x>
      <cdr:y>0.675</cdr:y>
    </cdr:to>
    <cdr:sp macro="" textlink="">
      <cdr:nvSpPr>
        <cdr:cNvPr id="7" name="テキスト ボックス 6"/>
        <cdr:cNvSpPr txBox="1"/>
      </cdr:nvSpPr>
      <cdr:spPr>
        <a:xfrm xmlns:a="http://schemas.openxmlformats.org/drawingml/2006/main">
          <a:off x="1957394" y="2019315"/>
          <a:ext cx="704824" cy="2952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ja-JP" altLang="en-US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肉用牛</a:t>
          </a:r>
        </a:p>
      </cdr:txBody>
    </cdr:sp>
  </cdr:relSizeAnchor>
  <cdr:relSizeAnchor xmlns:cdr="http://schemas.openxmlformats.org/drawingml/2006/chartDrawing">
    <cdr:from>
      <cdr:x>0.3096</cdr:x>
      <cdr:y>0.28704</cdr:y>
    </cdr:from>
    <cdr:to>
      <cdr:x>0.45804</cdr:x>
      <cdr:y>0.37315</cdr:y>
    </cdr:to>
    <cdr:sp macro="" textlink="">
      <cdr:nvSpPr>
        <cdr:cNvPr id="8" name="テキスト ボックス 1"/>
        <cdr:cNvSpPr txBox="1"/>
      </cdr:nvSpPr>
      <cdr:spPr>
        <a:xfrm xmlns:a="http://schemas.openxmlformats.org/drawingml/2006/main">
          <a:off x="1470049" y="984260"/>
          <a:ext cx="704825" cy="2952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ja-JP" altLang="en-US" sz="1100" baseline="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乳用牛</a:t>
          </a:r>
        </a:p>
      </cdr:txBody>
    </cdr:sp>
  </cdr:relSizeAnchor>
  <cdr:relSizeAnchor xmlns:cdr="http://schemas.openxmlformats.org/drawingml/2006/chartDrawing">
    <cdr:from>
      <cdr:x>0.36966</cdr:x>
      <cdr:y>0.14443</cdr:y>
    </cdr:from>
    <cdr:to>
      <cdr:x>0.46093</cdr:x>
      <cdr:y>0.23054</cdr:y>
    </cdr:to>
    <cdr:sp macro="" textlink="">
      <cdr:nvSpPr>
        <cdr:cNvPr id="9" name="テキスト ボックス 1"/>
        <cdr:cNvSpPr txBox="1"/>
      </cdr:nvSpPr>
      <cdr:spPr>
        <a:xfrm xmlns:a="http://schemas.openxmlformats.org/drawingml/2006/main">
          <a:off x="1828259" y="476904"/>
          <a:ext cx="451403" cy="2843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ja-JP" altLang="en-US" sz="1100" baseline="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豚</a:t>
          </a:r>
        </a:p>
      </cdr:txBody>
    </cdr:sp>
  </cdr:relSizeAnchor>
  <cdr:relSizeAnchor xmlns:cdr="http://schemas.openxmlformats.org/drawingml/2006/chartDrawing">
    <cdr:from>
      <cdr:x>0.45189</cdr:x>
      <cdr:y>0.06309</cdr:y>
    </cdr:from>
    <cdr:to>
      <cdr:x>0.58462</cdr:x>
      <cdr:y>0.1492</cdr:y>
    </cdr:to>
    <cdr:sp macro="" textlink="">
      <cdr:nvSpPr>
        <cdr:cNvPr id="10" name="テキスト ボックス 1"/>
        <cdr:cNvSpPr txBox="1"/>
      </cdr:nvSpPr>
      <cdr:spPr>
        <a:xfrm xmlns:a="http://schemas.openxmlformats.org/drawingml/2006/main">
          <a:off x="2234939" y="208328"/>
          <a:ext cx="656456" cy="2843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ja-JP" altLang="en-US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肉用鶏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2972393" cy="494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5" tIns="46052" rIns="92105" bIns="46052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991" y="3"/>
            <a:ext cx="2972392" cy="494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5" tIns="46052" rIns="92105" bIns="46052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378552"/>
            <a:ext cx="2972393" cy="494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5" tIns="46052" rIns="92105" bIns="46052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991" y="9378552"/>
            <a:ext cx="2972392" cy="494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5" tIns="46052" rIns="92105" bIns="46052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C699E045-043A-4F63-BE80-A973E823D7B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31839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2972393" cy="494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5" tIns="46052" rIns="92105" bIns="46052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991" y="3"/>
            <a:ext cx="2972392" cy="494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5" tIns="46052" rIns="92105" bIns="46052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47888" y="739775"/>
            <a:ext cx="2563812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317" y="4690070"/>
            <a:ext cx="5487370" cy="444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5" tIns="46052" rIns="92105" bIns="460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378552"/>
            <a:ext cx="2972393" cy="494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5" tIns="46052" rIns="92105" bIns="46052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991" y="9378552"/>
            <a:ext cx="2972392" cy="494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5" tIns="46052" rIns="92105" bIns="46052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481D37A5-90C1-4B5A-B242-A9616B3F0EE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82849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6575"/>
            <a:ext cx="5829300" cy="212407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20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72722-918F-4019-BE70-99BBACB9D24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5149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7F09C-D417-4EF2-9C5B-7CC846F27D8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33955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6875"/>
            <a:ext cx="1543050" cy="84518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96875"/>
            <a:ext cx="4476750" cy="84518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952F4-88B9-439A-AF08-DFC627045C2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83137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09900" cy="65373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3505200" y="2311400"/>
            <a:ext cx="3009900" cy="31924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3505200" y="5656263"/>
            <a:ext cx="3009900" cy="319246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6B614-E60C-48D4-AA86-C15760DE1F2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27088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342900" y="396875"/>
            <a:ext cx="6172200" cy="1651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342900" y="2311400"/>
            <a:ext cx="3009900" cy="31924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3505200" y="2311400"/>
            <a:ext cx="3009900" cy="31924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342900" y="5656263"/>
            <a:ext cx="3009900" cy="319246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505200" y="5656263"/>
            <a:ext cx="3009900" cy="319246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760C3-E00C-4FC9-BA78-818E9EF3A93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40127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342900" y="396875"/>
            <a:ext cx="6172200" cy="845185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C211A-CC1E-472F-A932-5EBACD03551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2802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D27CE-47C0-48E8-A444-CFD66E28952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9476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338" y="6365875"/>
            <a:ext cx="5829300" cy="19669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338" y="4198938"/>
            <a:ext cx="5829300" cy="21669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6615A-1A90-4CD6-9DAD-109C3BD7874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9159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5052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59F59-C9BD-4328-8EB0-A34C167F78D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58517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738"/>
            <a:ext cx="3030538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4563" y="2217738"/>
            <a:ext cx="3030537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4563" y="3141663"/>
            <a:ext cx="3030537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C8F4D-B751-4150-A3FD-6FB38C9DBCD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69542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1F227-0138-4729-AF79-EC67494FD75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34459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C083E-A3FB-46AD-AFA9-579F49D5459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23735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2255838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93700"/>
            <a:ext cx="3833812" cy="8455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5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16C82-AA5A-435C-B660-573241A550E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39637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613" y="885825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613" y="7753350"/>
            <a:ext cx="4114800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1C8EA-2B0E-4C58-9F21-50F2191FAA5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34306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14600" y="9067800"/>
            <a:ext cx="16002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kumimoji="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C6563D06-7529-4225-923B-0808EE80A04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chart" Target="../charts/chart5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グラフ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898963"/>
              </p:ext>
            </p:extLst>
          </p:nvPr>
        </p:nvGraphicFramePr>
        <p:xfrm>
          <a:off x="-3565" y="2851528"/>
          <a:ext cx="6632965" cy="3467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グラフ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5802709"/>
              </p:ext>
            </p:extLst>
          </p:nvPr>
        </p:nvGraphicFramePr>
        <p:xfrm>
          <a:off x="192471" y="6315006"/>
          <a:ext cx="6428908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412" name="Rectangle 11"/>
          <p:cNvSpPr>
            <a:spLocks noChangeArrowheads="1"/>
          </p:cNvSpPr>
          <p:nvPr/>
        </p:nvSpPr>
        <p:spPr bwMode="auto">
          <a:xfrm>
            <a:off x="-3565" y="88355"/>
            <a:ext cx="6858000" cy="533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自給飼料</a:t>
            </a:r>
          </a:p>
        </p:txBody>
      </p:sp>
      <p:sp>
        <p:nvSpPr>
          <p:cNvPr id="17413" name="AutoShape 12"/>
          <p:cNvSpPr>
            <a:spLocks noChangeArrowheads="1"/>
          </p:cNvSpPr>
          <p:nvPr/>
        </p:nvSpPr>
        <p:spPr bwMode="auto">
          <a:xfrm>
            <a:off x="228600" y="762000"/>
            <a:ext cx="6400800" cy="1524000"/>
          </a:xfrm>
          <a:prstGeom prst="roundRect">
            <a:avLst>
              <a:gd name="adj" fmla="val 16667"/>
            </a:avLst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14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414" name="Rectangle 13"/>
          <p:cNvSpPr>
            <a:spLocks noChangeArrowheads="1"/>
          </p:cNvSpPr>
          <p:nvPr/>
        </p:nvSpPr>
        <p:spPr bwMode="auto">
          <a:xfrm>
            <a:off x="228600" y="991749"/>
            <a:ext cx="6400800" cy="114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水田化率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の高い本県では、水田を活用した飼料生産が必要となります。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近年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、麦・大豆の定着していない地域を中心に、水稲を飼料として利用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する稲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ＷＣＳ</a:t>
            </a:r>
            <a:r>
              <a:rPr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や飼料用米の取組が拡大しています。これらの取組は、耕種農家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が米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の生産調整として稲ＷＣＳや飼料用米を作付けし、コントラクター</a:t>
            </a:r>
            <a:r>
              <a:rPr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等が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収穫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調製を行い、畜産農家が利用するという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『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耕畜連携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』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により実施されています。</a:t>
            </a:r>
          </a:p>
        </p:txBody>
      </p:sp>
      <p:sp>
        <p:nvSpPr>
          <p:cNvPr id="17415" name="Text Box 15"/>
          <p:cNvSpPr txBox="1">
            <a:spLocks noChangeArrowheads="1"/>
          </p:cNvSpPr>
          <p:nvPr/>
        </p:nvSpPr>
        <p:spPr bwMode="auto">
          <a:xfrm>
            <a:off x="381000" y="2362200"/>
            <a:ext cx="6477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１：稲</a:t>
            </a:r>
            <a:r>
              <a:rPr lang="en-US" altLang="ja-JP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WCS</a:t>
            </a:r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（ホールクロップサイレージ）：稲発酵粗飼料のこと。稲の子実が完熟する前に、子実と茎葉を同時に収穫し、発酵させて飼料とするもの。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２：コントラクター：畜産農家や耕種農家（水稲、野菜等を栽培する農家）から、飼料の収穫・調製作業を請け負う組織（飼料生産作業受託組織）</a:t>
            </a:r>
          </a:p>
        </p:txBody>
      </p:sp>
      <p:sp>
        <p:nvSpPr>
          <p:cNvPr id="17416" name="Text Box 16"/>
          <p:cNvSpPr txBox="1">
            <a:spLocks noChangeArrowheads="1"/>
          </p:cNvSpPr>
          <p:nvPr/>
        </p:nvSpPr>
        <p:spPr bwMode="auto">
          <a:xfrm>
            <a:off x="2895600" y="9645650"/>
            <a:ext cx="914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 </a:t>
            </a:r>
            <a:r>
              <a:rPr lang="en-US" altLang="ja-JP" sz="1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14 </a:t>
            </a:r>
            <a:r>
              <a:rPr lang="ja-JP" altLang="en-US" sz="1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</a:p>
        </p:txBody>
      </p:sp>
      <p:sp>
        <p:nvSpPr>
          <p:cNvPr id="17417" name="テキスト ボックス 2"/>
          <p:cNvSpPr txBox="1">
            <a:spLocks noChangeArrowheads="1"/>
          </p:cNvSpPr>
          <p:nvPr/>
        </p:nvSpPr>
        <p:spPr bwMode="auto">
          <a:xfrm>
            <a:off x="2803235" y="7181850"/>
            <a:ext cx="184731" cy="32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1400" b="1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89316" y="2785646"/>
            <a:ext cx="3505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（１）飼料用作物の作付面積の推移</a:t>
            </a:r>
          </a:p>
        </p:txBody>
      </p:sp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381000" y="6244514"/>
            <a:ext cx="244169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（２）飼料自給率の推移</a:t>
            </a:r>
          </a:p>
        </p:txBody>
      </p:sp>
      <p:sp>
        <p:nvSpPr>
          <p:cNvPr id="14" name="テキスト ボックス 1"/>
          <p:cNvSpPr txBox="1"/>
          <p:nvPr/>
        </p:nvSpPr>
        <p:spPr>
          <a:xfrm>
            <a:off x="6041655" y="9437647"/>
            <a:ext cx="640164" cy="29520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（年度）</a:t>
            </a:r>
            <a:endParaRPr lang="ja-JP" altLang="en-US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405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グラフ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2536307"/>
              </p:ext>
            </p:extLst>
          </p:nvPr>
        </p:nvGraphicFramePr>
        <p:xfrm>
          <a:off x="738901" y="6573697"/>
          <a:ext cx="5590699" cy="3284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グラフ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5227383"/>
              </p:ext>
            </p:extLst>
          </p:nvPr>
        </p:nvGraphicFramePr>
        <p:xfrm>
          <a:off x="135491" y="44970"/>
          <a:ext cx="4080551" cy="3060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8434" name="Picture 6" descr="!)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57193"/>
            <a:ext cx="2125662" cy="1513729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8" descr="52w-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5366544"/>
            <a:ext cx="1444625" cy="1084263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13"/>
          <p:cNvSpPr txBox="1">
            <a:spLocks noChangeArrowheads="1"/>
          </p:cNvSpPr>
          <p:nvPr/>
        </p:nvSpPr>
        <p:spPr bwMode="auto">
          <a:xfrm>
            <a:off x="4216043" y="2602978"/>
            <a:ext cx="23647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汎用型飼料収穫機を利用した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コントラクターによる稲ＷＣＳの収穫</a:t>
            </a:r>
          </a:p>
        </p:txBody>
      </p:sp>
      <p:sp>
        <p:nvSpPr>
          <p:cNvPr id="18441" name="Text Box 569"/>
          <p:cNvSpPr txBox="1">
            <a:spLocks noChangeArrowheads="1"/>
          </p:cNvSpPr>
          <p:nvPr/>
        </p:nvSpPr>
        <p:spPr bwMode="auto">
          <a:xfrm>
            <a:off x="2895600" y="9645650"/>
            <a:ext cx="914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 </a:t>
            </a:r>
            <a:r>
              <a:rPr lang="en-US" altLang="ja-JP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15 </a:t>
            </a:r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</a:p>
        </p:txBody>
      </p:sp>
      <p:sp>
        <p:nvSpPr>
          <p:cNvPr id="18447" name="テキスト ボックス 1"/>
          <p:cNvSpPr txBox="1">
            <a:spLocks noChangeArrowheads="1"/>
          </p:cNvSpPr>
          <p:nvPr/>
        </p:nvSpPr>
        <p:spPr bwMode="auto">
          <a:xfrm>
            <a:off x="135490" y="67161"/>
            <a:ext cx="2129109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３）稲</a:t>
            </a: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WCS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の取組</a:t>
            </a:r>
          </a:p>
        </p:txBody>
      </p:sp>
      <p:sp>
        <p:nvSpPr>
          <p:cNvPr id="18448" name="正方形/長方形 2"/>
          <p:cNvSpPr>
            <a:spLocks noChangeArrowheads="1"/>
          </p:cNvSpPr>
          <p:nvPr/>
        </p:nvSpPr>
        <p:spPr bwMode="auto">
          <a:xfrm>
            <a:off x="135490" y="3372087"/>
            <a:ext cx="2305439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（４）飼料用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米の取組</a:t>
            </a:r>
          </a:p>
        </p:txBody>
      </p:sp>
      <p:sp>
        <p:nvSpPr>
          <p:cNvPr id="18438" name="Text Box 14"/>
          <p:cNvSpPr txBox="1">
            <a:spLocks noChangeArrowheads="1"/>
          </p:cNvSpPr>
          <p:nvPr/>
        </p:nvSpPr>
        <p:spPr bwMode="auto">
          <a:xfrm>
            <a:off x="3534251" y="5699125"/>
            <a:ext cx="172354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飼料用米</a:t>
            </a:r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採卵鶏</a:t>
            </a:r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へ</a:t>
            </a:r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の給与</a:t>
            </a:r>
          </a:p>
        </p:txBody>
      </p:sp>
      <p:sp>
        <p:nvSpPr>
          <p:cNvPr id="18439" name="Text Box 15"/>
          <p:cNvSpPr txBox="1">
            <a:spLocks noChangeArrowheads="1"/>
          </p:cNvSpPr>
          <p:nvPr/>
        </p:nvSpPr>
        <p:spPr bwMode="auto">
          <a:xfrm>
            <a:off x="4825931" y="6477000"/>
            <a:ext cx="210826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飼料用米を多給して生産した鶏卵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425" y="633525"/>
            <a:ext cx="2694759" cy="1921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9" name="グラフ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9529587"/>
              </p:ext>
            </p:extLst>
          </p:nvPr>
        </p:nvGraphicFramePr>
        <p:xfrm>
          <a:off x="-842274" y="3798606"/>
          <a:ext cx="4945798" cy="330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3616545" y="2748647"/>
            <a:ext cx="722625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（年度）</a:t>
            </a:r>
            <a:endParaRPr kumimoji="1" lang="ja-JP" altLang="en-US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テキスト ボックス 1"/>
          <p:cNvSpPr txBox="1"/>
          <p:nvPr/>
        </p:nvSpPr>
        <p:spPr>
          <a:xfrm>
            <a:off x="2038918" y="3071274"/>
            <a:ext cx="1771082" cy="2585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（資料：県畜産課調べ）</a:t>
            </a:r>
          </a:p>
        </p:txBody>
      </p:sp>
    </p:spTree>
    <p:extLst>
      <p:ext uri="{BB962C8B-B14F-4D97-AF65-F5344CB8AC3E}">
        <p14:creationId xmlns:p14="http://schemas.microsoft.com/office/powerpoint/2010/main" val="180383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5133</TotalTime>
  <Words>273</Words>
  <Application>Microsoft Office PowerPoint</Application>
  <PresentationFormat>A4 210 x 297 mm</PresentationFormat>
  <Paragraphs>70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HG丸ｺﾞｼｯｸM-PRO</vt:lpstr>
      <vt:lpstr>ＭＳ Ｐゴシック</vt:lpstr>
      <vt:lpstr>ＭＳ Ｐ明朝</vt:lpstr>
      <vt:lpstr>Arial</vt:lpstr>
      <vt:lpstr>Calibri</vt:lpstr>
      <vt:lpstr>標準デザイン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井口　信行</dc:creator>
  <cp:lastModifiedBy>楠居　里奈</cp:lastModifiedBy>
  <cp:revision>314</cp:revision>
  <cp:lastPrinted>2020-04-07T10:22:44Z</cp:lastPrinted>
  <dcterms:created xsi:type="dcterms:W3CDTF">1601-01-01T00:00:00Z</dcterms:created>
  <dcterms:modified xsi:type="dcterms:W3CDTF">2021-08-19T06:39:34Z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