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6858000" cy="9906000" type="A4"/>
  <p:notesSz cx="6858000" cy="9945688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00CC"/>
    <a:srgbClr val="CCECFF"/>
    <a:srgbClr val="FFFF66"/>
    <a:srgbClr val="CCFF99"/>
    <a:srgbClr val="99CCFF"/>
    <a:srgbClr val="FFFF99"/>
    <a:srgbClr val="FFFFCC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>
        <p:scale>
          <a:sx n="154" d="100"/>
          <a:sy n="154" d="100"/>
        </p:scale>
        <p:origin x="528" y="-510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02\GE00$\&#28363;&#36032;&#12398;&#30044;&#29987;\2021\&#39135;&#32905;&#27969;&#36890;&#12288;&#25407;&#20837;&#12487;&#12540;&#12479;&#12464;&#12521;&#1250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02\GE00$\&#28363;&#36032;&#12398;&#30044;&#29987;\2021\&#39135;&#32905;&#27969;&#36890;&#12288;&#25407;&#20837;&#12487;&#12540;&#12479;&#12464;&#12521;&#12501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02\GE00$\&#28363;&#36032;&#12398;&#30044;&#29987;\2021\&#39135;&#32905;&#27969;&#36890;&#12288;&#25407;&#20837;&#12487;&#12540;&#12479;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r>
              <a:rPr lang="ja-JP" sz="600" baseline="0"/>
              <a:t>（重量：トン）</a:t>
            </a:r>
          </a:p>
        </c:rich>
      </c:tx>
      <c:layout>
        <c:manualLayout>
          <c:xMode val="edge"/>
          <c:yMode val="edge"/>
          <c:x val="7.2885500409102287E-3"/>
          <c:y val="2.16231755530378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0949087549755378E-2"/>
          <c:y val="6.4929419745966735E-2"/>
          <c:w val="0.87302410482876269"/>
          <c:h val="0.76703732307318717"/>
        </c:manualLayout>
      </c:layout>
      <c:barChart>
        <c:barDir val="col"/>
        <c:grouping val="clustered"/>
        <c:varyColors val="0"/>
        <c:ser>
          <c:idx val="7"/>
          <c:order val="7"/>
          <c:tx>
            <c:strRef>
              <c:f>'輸出（グラフ）'!$B$76</c:f>
              <c:strCache>
                <c:ptCount val="1"/>
                <c:pt idx="0">
                  <c:v>輸出向けと畜頭数（右軸目盛）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'輸出（グラフ）'!$D$76:$N$76</c:f>
              <c:numCache>
                <c:formatCode>#,##0_);[Red]\(#,##0\)</c:formatCode>
                <c:ptCount val="10"/>
                <c:pt idx="0">
                  <c:v>94</c:v>
                </c:pt>
                <c:pt idx="1">
                  <c:v>260</c:v>
                </c:pt>
                <c:pt idx="2">
                  <c:v>246</c:v>
                </c:pt>
                <c:pt idx="3">
                  <c:v>304</c:v>
                </c:pt>
                <c:pt idx="4">
                  <c:v>356</c:v>
                </c:pt>
                <c:pt idx="5">
                  <c:v>457</c:v>
                </c:pt>
                <c:pt idx="6">
                  <c:v>389</c:v>
                </c:pt>
                <c:pt idx="7">
                  <c:v>580</c:v>
                </c:pt>
                <c:pt idx="8">
                  <c:v>715</c:v>
                </c:pt>
                <c:pt idx="9">
                  <c:v>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442048"/>
        <c:axId val="519622336"/>
      </c:barChart>
      <c:lineChart>
        <c:grouping val="standard"/>
        <c:varyColors val="0"/>
        <c:ser>
          <c:idx val="0"/>
          <c:order val="0"/>
          <c:tx>
            <c:strRef>
              <c:f>'輸出（グラフ）'!$B$36</c:f>
              <c:strCache>
                <c:ptCount val="1"/>
                <c:pt idx="0">
                  <c:v>マカオ向け重量（左軸目盛、以下同じ）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'輸出（グラフ）'!$D$36:$N$36</c:f>
              <c:numCache>
                <c:formatCode>####.0\t</c:formatCode>
                <c:ptCount val="10"/>
                <c:pt idx="0">
                  <c:v>1.3240999999999998</c:v>
                </c:pt>
                <c:pt idx="1">
                  <c:v>0.81399999999999995</c:v>
                </c:pt>
                <c:pt idx="2">
                  <c:v>0.62960000000000005</c:v>
                </c:pt>
                <c:pt idx="3">
                  <c:v>1.3095000000000001</c:v>
                </c:pt>
                <c:pt idx="4">
                  <c:v>7.3799999999999991E-2</c:v>
                </c:pt>
                <c:pt idx="5">
                  <c:v>0.68620000000000003</c:v>
                </c:pt>
                <c:pt idx="6">
                  <c:v>5.8000000000000003E-2</c:v>
                </c:pt>
                <c:pt idx="7">
                  <c:v>0.91849999999999998</c:v>
                </c:pt>
                <c:pt idx="8">
                  <c:v>0.91139999999999999</c:v>
                </c:pt>
                <c:pt idx="9">
                  <c:v>1.9965999999999999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'輸出（グラフ）'!$B$38</c:f>
              <c:strCache>
                <c:ptCount val="1"/>
                <c:pt idx="0">
                  <c:v>シンガポール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'輸出（グラフ）'!$D$38:$N$38</c:f>
              <c:numCache>
                <c:formatCode>####.0\t</c:formatCode>
                <c:ptCount val="10"/>
                <c:pt idx="0">
                  <c:v>3.7754000000000003</c:v>
                </c:pt>
                <c:pt idx="1">
                  <c:v>12.086000000000002</c:v>
                </c:pt>
                <c:pt idx="2">
                  <c:v>10.766999999999999</c:v>
                </c:pt>
                <c:pt idx="3">
                  <c:v>12.523100000000003</c:v>
                </c:pt>
                <c:pt idx="4">
                  <c:v>11.95</c:v>
                </c:pt>
                <c:pt idx="5">
                  <c:v>16.287299999999998</c:v>
                </c:pt>
                <c:pt idx="6">
                  <c:v>19.846599999999999</c:v>
                </c:pt>
                <c:pt idx="7">
                  <c:v>16.3826</c:v>
                </c:pt>
                <c:pt idx="8">
                  <c:v>29.186700000000002</c:v>
                </c:pt>
                <c:pt idx="9">
                  <c:v>36.643000000000001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'輸出（グラフ）'!$B$40</c:f>
              <c:strCache>
                <c:ptCount val="1"/>
                <c:pt idx="0">
                  <c:v>タイ</c:v>
                </c:pt>
              </c:strCache>
            </c:strRef>
          </c:tx>
          <c:spPr>
            <a:ln w="28575" cap="rnd">
              <a:solidFill>
                <a:srgbClr val="99CC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99CC00"/>
              </a:solidFill>
              <a:ln w="9525">
                <a:solidFill>
                  <a:srgbClr val="99CC00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'輸出（グラフ）'!$D$40:$N$40</c:f>
              <c:numCache>
                <c:formatCode>####.0\t</c:formatCode>
                <c:ptCount val="10"/>
                <c:pt idx="1">
                  <c:v>1.5942000000000001</c:v>
                </c:pt>
                <c:pt idx="2">
                  <c:v>3.0991</c:v>
                </c:pt>
                <c:pt idx="3">
                  <c:v>4.0545000000000009</c:v>
                </c:pt>
                <c:pt idx="4">
                  <c:v>7.2231000000000005</c:v>
                </c:pt>
                <c:pt idx="5">
                  <c:v>7.6829999999999998</c:v>
                </c:pt>
                <c:pt idx="6">
                  <c:v>8.8625000000000007</c:v>
                </c:pt>
                <c:pt idx="7">
                  <c:v>10.0129</c:v>
                </c:pt>
                <c:pt idx="8">
                  <c:v>18.294700000000002</c:v>
                </c:pt>
                <c:pt idx="9">
                  <c:v>18.631599999999999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'輸出（グラフ）'!$B$42</c:f>
              <c:strCache>
                <c:ptCount val="1"/>
                <c:pt idx="0">
                  <c:v>フィリピン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'輸出（グラフ）'!$D$42:$N$42</c:f>
              <c:numCache>
                <c:formatCode>####.0\t</c:formatCode>
                <c:ptCount val="10"/>
                <c:pt idx="4">
                  <c:v>2.0504000000000002</c:v>
                </c:pt>
                <c:pt idx="5">
                  <c:v>4.2137000000000002</c:v>
                </c:pt>
                <c:pt idx="6">
                  <c:v>3.9794</c:v>
                </c:pt>
                <c:pt idx="7">
                  <c:v>3.9794</c:v>
                </c:pt>
                <c:pt idx="8">
                  <c:v>3.9739</c:v>
                </c:pt>
                <c:pt idx="9">
                  <c:v>1.8027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'輸出（グラフ）'!$B$44</c:f>
              <c:strCache>
                <c:ptCount val="1"/>
                <c:pt idx="0">
                  <c:v>ベトナム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star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'輸出（グラフ）'!$D$44:$N$44</c:f>
              <c:numCache>
                <c:formatCode>####.0\t</c:formatCode>
                <c:ptCount val="10"/>
                <c:pt idx="4">
                  <c:v>1.5300000000000001E-2</c:v>
                </c:pt>
                <c:pt idx="5">
                  <c:v>4.4999999999999997E-3</c:v>
                </c:pt>
                <c:pt idx="7">
                  <c:v>5.5899999999999998E-2</c:v>
                </c:pt>
                <c:pt idx="8">
                  <c:v>0.59340000000000004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'輸出（グラフ）'!$B$46</c:f>
              <c:strCache>
                <c:ptCount val="1"/>
                <c:pt idx="0">
                  <c:v>ミャンマー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FFFF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  <c:pt idx="10">
                  <c:v>2</c:v>
                </c:pt>
              </c:strCache>
            </c:strRef>
          </c:cat>
          <c:val>
            <c:numRef>
              <c:f>'輸出（グラフ）'!$D$46:$M$46</c:f>
              <c:numCache>
                <c:formatCode>####.0\t</c:formatCode>
                <c:ptCount val="10"/>
                <c:pt idx="6">
                  <c:v>0.66189999999999993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'輸出（グラフ）'!$B$48</c:f>
              <c:strCache>
                <c:ptCount val="1"/>
                <c:pt idx="0">
                  <c:v>台湾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'輸出（グラフ）'!$D$33:$N$33</c:f>
              <c:strCache>
                <c:ptCount val="10"/>
                <c:pt idx="0">
                  <c:v>平成22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令和元</c:v>
                </c:pt>
              </c:strCache>
            </c:strRef>
          </c:cat>
          <c:val>
            <c:numRef>
              <c:f>'輸出（グラフ）'!$D$48:$N$48</c:f>
              <c:numCache>
                <c:formatCode>####.0\t</c:formatCode>
                <c:ptCount val="10"/>
                <c:pt idx="7">
                  <c:v>26.895099999999999</c:v>
                </c:pt>
                <c:pt idx="8">
                  <c:v>51.690199999999997</c:v>
                </c:pt>
                <c:pt idx="9">
                  <c:v>19.972799999999999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686640"/>
        <c:axId val="512694256"/>
      </c:lineChart>
      <c:catAx>
        <c:axId val="51268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2694256"/>
        <c:crosses val="autoZero"/>
        <c:auto val="1"/>
        <c:lblAlgn val="ctr"/>
        <c:lblOffset val="100"/>
        <c:noMultiLvlLbl val="0"/>
      </c:catAx>
      <c:valAx>
        <c:axId val="512694256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2686640"/>
        <c:crosses val="autoZero"/>
        <c:crossBetween val="between"/>
      </c:valAx>
      <c:valAx>
        <c:axId val="519622336"/>
        <c:scaling>
          <c:orientation val="minMax"/>
        </c:scaling>
        <c:delete val="0"/>
        <c:axPos val="r"/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91442048"/>
        <c:crosses val="max"/>
        <c:crossBetween val="between"/>
      </c:valAx>
      <c:catAx>
        <c:axId val="591442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622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467563140618408E-2"/>
          <c:y val="6.3309419831459643E-2"/>
          <c:w val="0.62685497972296023"/>
          <c:h val="0.44908133277355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 baseline="0">
          <a:latin typeface="HG丸ｺﾞｼｯｸM-PRO" panose="020F0600000000000000" pitchFamily="50" charset="-128"/>
          <a:ea typeface="HG丸ｺﾞｼｯｸM-PRO" panose="020F06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7300337457818E-2"/>
          <c:y val="0.18675974702417686"/>
          <c:w val="0.83567132606985728"/>
          <c:h val="0.66580841065373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'各種データ（グラフ）'!$C$37</c:f>
              <c:strCache>
                <c:ptCount val="1"/>
                <c:pt idx="0">
                  <c:v>セリ上場頭数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1.2638840650094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603690000072237E-3"/>
                  <c:y val="2.5277681300188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146284628793686E-2"/>
                  <c:y val="1.8180358578173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1207380000147084E-3"/>
                  <c:y val="2.1064734416823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1207380000145775E-3"/>
                  <c:y val="-1.6851787533458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4241476000029155E-2"/>
                  <c:y val="4.2129468833647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3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</c:strCache>
            </c:strRef>
          </c:cat>
          <c:val>
            <c:numRef>
              <c:f>'各種データ（グラフ）'!$D$37:$Q$37</c:f>
              <c:numCache>
                <c:formatCode>#,##0;"▲ "#,##0</c:formatCode>
                <c:ptCount val="13"/>
                <c:pt idx="0">
                  <c:v>992</c:v>
                </c:pt>
                <c:pt idx="1">
                  <c:v>1327</c:v>
                </c:pt>
                <c:pt idx="2">
                  <c:v>1554</c:v>
                </c:pt>
                <c:pt idx="3">
                  <c:v>1974</c:v>
                </c:pt>
                <c:pt idx="4">
                  <c:v>2146</c:v>
                </c:pt>
                <c:pt idx="5">
                  <c:v>2281</c:v>
                </c:pt>
                <c:pt idx="6">
                  <c:v>2582</c:v>
                </c:pt>
                <c:pt idx="7">
                  <c:v>2477</c:v>
                </c:pt>
                <c:pt idx="8">
                  <c:v>2814</c:v>
                </c:pt>
                <c:pt idx="9">
                  <c:v>2585</c:v>
                </c:pt>
                <c:pt idx="10">
                  <c:v>2507</c:v>
                </c:pt>
                <c:pt idx="11">
                  <c:v>2597</c:v>
                </c:pt>
                <c:pt idx="12">
                  <c:v>2736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'[食肉流通　挿入データグラフ.xlsx]各種データ（グラフ）'!$Q$37</c15:sqref>
                  <c15:dLbl>
                    <c:idx val="12"/>
                    <c:layout>
                      <c:manualLayout>
                        <c:x val="-1.3054535526251673E-16"/>
                        <c:y val="1.263884065009419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layout/>
                      </c:ext>
                    </c:extLst>
                  </c15:dLbl>
                </c15:categoryFilterException>
              </c15:categoryFilterExceptions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998384"/>
        <c:axId val="517999472"/>
      </c:barChart>
      <c:lineChart>
        <c:grouping val="standard"/>
        <c:varyColors val="0"/>
        <c:ser>
          <c:idx val="1"/>
          <c:order val="1"/>
          <c:tx>
            <c:strRef>
              <c:f>'各種データ（グラフ）'!$B$39</c:f>
              <c:strCache>
                <c:ptCount val="1"/>
                <c:pt idx="0">
                  <c:v>和牛(去勢）格付A5率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7460317460317484E-2"/>
                  <c:y val="-3.582907275347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523809523809562E-2"/>
                  <c:y val="5.3743609130206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68253968253968E-2"/>
                  <c:y val="4.4786340941839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658456885613475E-2"/>
                  <c:y val="-4.03076181026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492063492063489E-2"/>
                  <c:y val="4.478634094183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5555493256885455E-2"/>
                  <c:y val="-3.6626099637188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618954171042373E-2"/>
                  <c:y val="3.689181384613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9523809523809521E-2"/>
                  <c:y val="-3.135043865928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58730158730173E-2"/>
                  <c:y val="3.5829072753471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345747713934722E-2"/>
                  <c:y val="3.6626099637188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3377478171013213E-2"/>
                  <c:y val="3.6626099637188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7753648256848946E-2"/>
                  <c:y val="6.7179584656513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1860430171071526E-2"/>
                  <c:y val="4.9264940287283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1" u="none" strike="noStrike" kern="1200" baseline="0">
                    <a:solidFill>
                      <a:srgbClr val="0000CC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3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</c:strCache>
            </c:strRef>
          </c:cat>
          <c:val>
            <c:numRef>
              <c:f>'各種データ（グラフ）'!$D$39:$Q$39</c:f>
              <c:numCache>
                <c:formatCode>#,##0.0;"▲ "#,##0.0</c:formatCode>
                <c:ptCount val="13"/>
                <c:pt idx="0">
                  <c:v>21.6</c:v>
                </c:pt>
                <c:pt idx="1">
                  <c:v>19</c:v>
                </c:pt>
                <c:pt idx="2">
                  <c:v>18.5</c:v>
                </c:pt>
                <c:pt idx="3">
                  <c:v>21.2</c:v>
                </c:pt>
                <c:pt idx="4">
                  <c:v>20.3</c:v>
                </c:pt>
                <c:pt idx="5">
                  <c:v>24</c:v>
                </c:pt>
                <c:pt idx="6">
                  <c:v>25.1</c:v>
                </c:pt>
                <c:pt idx="7">
                  <c:v>25.2</c:v>
                </c:pt>
                <c:pt idx="8">
                  <c:v>24.5</c:v>
                </c:pt>
                <c:pt idx="9">
                  <c:v>30.4</c:v>
                </c:pt>
                <c:pt idx="10">
                  <c:v>35.799999999999997</c:v>
                </c:pt>
                <c:pt idx="11">
                  <c:v>43</c:v>
                </c:pt>
                <c:pt idx="12">
                  <c:v>45.5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18004368"/>
        <c:axId val="518003280"/>
      </c:lineChart>
      <c:catAx>
        <c:axId val="51799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7999472"/>
        <c:crosses val="autoZero"/>
        <c:auto val="1"/>
        <c:lblAlgn val="ctr"/>
        <c:lblOffset val="100"/>
        <c:noMultiLvlLbl val="0"/>
      </c:catAx>
      <c:valAx>
        <c:axId val="51799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7998384"/>
        <c:crosses val="autoZero"/>
        <c:crossBetween val="between"/>
      </c:valAx>
      <c:valAx>
        <c:axId val="518003280"/>
        <c:scaling>
          <c:orientation val="minMax"/>
        </c:scaling>
        <c:delete val="0"/>
        <c:axPos val="r"/>
        <c:numFmt formatCode="#,##0.0;&quot;▲ 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1" u="none" strike="noStrike" kern="1200" baseline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8004368"/>
        <c:crosses val="max"/>
        <c:crossBetween val="between"/>
      </c:valAx>
      <c:catAx>
        <c:axId val="518004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8003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56104182564509"/>
          <c:y val="9.886857496574078E-2"/>
          <c:w val="0.38285401824771903"/>
          <c:h val="0.13275415008490848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4878582502819"/>
          <c:y val="0.13166073566309713"/>
          <c:w val="0.85862729658792647"/>
          <c:h val="0.74188927983816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'各種データ（グラフ）'!$C$32</c:f>
              <c:strCache>
                <c:ptCount val="1"/>
                <c:pt idx="0">
                  <c:v>　和牛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626087010468291E-3"/>
                  <c:y val="9.5803473326883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743913051570219E-2"/>
                  <c:y val="7.49766312992997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626087010468126E-3"/>
                  <c:y val="4.9984420866199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813043505234063E-3"/>
                  <c:y val="4.16536840551665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325217402093625E-2"/>
                  <c:y val="1.24961052165499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1626087010468126E-3"/>
                  <c:y val="-2.49922104330999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5813043505234718E-3"/>
                  <c:y val="-4.58190524606833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656487956910881E-17"/>
                  <c:y val="-7.08112628937831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8.33073681103331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7.08112628937831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2.91575788386165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5813043505234063E-3"/>
                  <c:y val="-3.33229472441332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813043505234063E-3"/>
                  <c:y val="1.24961052165498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3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</c:strCache>
            </c:strRef>
          </c:cat>
          <c:val>
            <c:numRef>
              <c:f>'各種データ（グラフ）'!$D$32:$Q$32</c:f>
              <c:numCache>
                <c:formatCode>#,##0;"▲ "#,##0</c:formatCode>
                <c:ptCount val="13"/>
                <c:pt idx="0">
                  <c:v>4401</c:v>
                </c:pt>
                <c:pt idx="1">
                  <c:v>4824</c:v>
                </c:pt>
                <c:pt idx="2">
                  <c:v>5075</c:v>
                </c:pt>
                <c:pt idx="3">
                  <c:v>5743</c:v>
                </c:pt>
                <c:pt idx="4">
                  <c:v>5816</c:v>
                </c:pt>
                <c:pt idx="5">
                  <c:v>5833</c:v>
                </c:pt>
                <c:pt idx="6">
                  <c:v>6066</c:v>
                </c:pt>
                <c:pt idx="7">
                  <c:v>6040</c:v>
                </c:pt>
                <c:pt idx="8">
                  <c:v>6423</c:v>
                </c:pt>
                <c:pt idx="9">
                  <c:v>6079</c:v>
                </c:pt>
                <c:pt idx="10">
                  <c:v>6213</c:v>
                </c:pt>
                <c:pt idx="11">
                  <c:v>6506</c:v>
                </c:pt>
                <c:pt idx="12">
                  <c:v>6475</c:v>
                </c:pt>
              </c:numCache>
            </c:numRef>
          </c:val>
        </c:ser>
        <c:ser>
          <c:idx val="1"/>
          <c:order val="1"/>
          <c:tx>
            <c:strRef>
              <c:f>'各種データ（グラフ）'!$C$33</c:f>
              <c:strCache>
                <c:ptCount val="1"/>
                <c:pt idx="0">
                  <c:v>　交雑種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626087010468291E-3"/>
                  <c:y val="2.0826842027583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743913051570219E-2"/>
                  <c:y val="8.33073681103323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813043505234063E-3"/>
                  <c:y val="-1.66614736220666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813043505234063E-3"/>
                  <c:y val="1.66614736220666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325217402093625E-2"/>
                  <c:y val="-3.7488315649649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656487956910881E-17"/>
                  <c:y val="1.66614736220665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656487956910881E-17"/>
                  <c:y val="-2.91575788386166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8.33073681103330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2.91575788386164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5813043505234063E-3"/>
                  <c:y val="2.0826842027583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5813043505234063E-3"/>
                  <c:y val="-2.49922104330999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813043505234063E-3"/>
                  <c:y val="1.66614736220666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3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</c:strCache>
            </c:strRef>
          </c:cat>
          <c:val>
            <c:numRef>
              <c:f>'各種データ（グラフ）'!$D$33:$Q$33</c:f>
              <c:numCache>
                <c:formatCode>#,##0;"▲ "#,##0</c:formatCode>
                <c:ptCount val="13"/>
                <c:pt idx="0">
                  <c:v>2387</c:v>
                </c:pt>
                <c:pt idx="1">
                  <c:v>2226</c:v>
                </c:pt>
                <c:pt idx="2">
                  <c:v>2072</c:v>
                </c:pt>
                <c:pt idx="3">
                  <c:v>1873</c:v>
                </c:pt>
                <c:pt idx="4">
                  <c:v>1629</c:v>
                </c:pt>
                <c:pt idx="5">
                  <c:v>1771</c:v>
                </c:pt>
                <c:pt idx="6">
                  <c:v>1904</c:v>
                </c:pt>
                <c:pt idx="7">
                  <c:v>1962</c:v>
                </c:pt>
                <c:pt idx="8">
                  <c:v>1702</c:v>
                </c:pt>
                <c:pt idx="9">
                  <c:v>1833</c:v>
                </c:pt>
                <c:pt idx="10">
                  <c:v>1789</c:v>
                </c:pt>
                <c:pt idx="11">
                  <c:v>1830</c:v>
                </c:pt>
                <c:pt idx="12">
                  <c:v>1823</c:v>
                </c:pt>
              </c:numCache>
            </c:numRef>
          </c:val>
        </c:ser>
        <c:ser>
          <c:idx val="2"/>
          <c:order val="2"/>
          <c:tx>
            <c:strRef>
              <c:f>'各種データ（グラフ）'!$C$34</c:f>
              <c:strCache>
                <c:ptCount val="1"/>
                <c:pt idx="0">
                  <c:v>　乳用種</c:v>
                </c:pt>
              </c:strCache>
            </c:strRef>
          </c:tx>
          <c:spPr>
            <a:solidFill>
              <a:srgbClr val="CCECFF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-1.66614736220666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24961052165499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1.66614736220666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08268420275833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3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</c:strCache>
            </c:strRef>
          </c:cat>
          <c:val>
            <c:numRef>
              <c:f>'各種データ（グラフ）'!$D$34:$Q$34</c:f>
              <c:numCache>
                <c:formatCode>#,##0;"▲ "#,##0</c:formatCode>
                <c:ptCount val="13"/>
                <c:pt idx="0">
                  <c:v>1533</c:v>
                </c:pt>
                <c:pt idx="1">
                  <c:v>1509</c:v>
                </c:pt>
                <c:pt idx="2">
                  <c:v>1027</c:v>
                </c:pt>
                <c:pt idx="3">
                  <c:v>1083</c:v>
                </c:pt>
                <c:pt idx="4">
                  <c:v>1025</c:v>
                </c:pt>
                <c:pt idx="5">
                  <c:v>793</c:v>
                </c:pt>
                <c:pt idx="6">
                  <c:v>694</c:v>
                </c:pt>
                <c:pt idx="7">
                  <c:v>673</c:v>
                </c:pt>
                <c:pt idx="8">
                  <c:v>269</c:v>
                </c:pt>
                <c:pt idx="9">
                  <c:v>67</c:v>
                </c:pt>
                <c:pt idx="10">
                  <c:v>57</c:v>
                </c:pt>
                <c:pt idx="11">
                  <c:v>56</c:v>
                </c:pt>
                <c:pt idx="12">
                  <c:v>41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18004912"/>
        <c:axId val="518005456"/>
      </c:barChart>
      <c:lineChart>
        <c:grouping val="standard"/>
        <c:varyColors val="0"/>
        <c:ser>
          <c:idx val="3"/>
          <c:order val="3"/>
          <c:tx>
            <c:strRef>
              <c:f>'各種データ（グラフ）'!$B$42</c:f>
              <c:strCache>
                <c:ptCount val="1"/>
                <c:pt idx="0">
                  <c:v>豚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6.898494555007427E-2"/>
                  <c:y val="-6.2480526082749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659728147980625E-2"/>
                  <c:y val="-4.5819052460683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566249900597693E-2"/>
                  <c:y val="-5.4149789271716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959465274601443E-2"/>
                  <c:y val="-2.9157578838616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334510745887002E-2"/>
                  <c:y val="-3.7488315649649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7635380354261503E-2"/>
                  <c:y val="2.4992210433099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2566249900597721E-2"/>
                  <c:y val="2.9157578838616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8223368490275E-2"/>
                  <c:y val="7.4976631299299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3310162952167879E-2"/>
                  <c:y val="7.0811262893783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5403641199550847E-2"/>
                  <c:y val="8.7472736515849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7497119446933814E-2"/>
                  <c:y val="-6.2480526082749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5403641199550847E-2"/>
                  <c:y val="5.8315157677233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3.7488315649649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1" u="none" strike="noStrike" kern="1200" baseline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'各種データ（グラフ）'!$D$3:$Q$3</c:f>
              <c:strCache>
                <c:ptCount val="14"/>
                <c:pt idx="0">
                  <c:v>平成19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令和元</c:v>
                </c:pt>
                <c:pt idx="13">
                  <c:v>2</c:v>
                </c:pt>
              </c:strCache>
            </c:strRef>
          </c:cat>
          <c:val>
            <c:numRef>
              <c:f>'各種データ（グラフ）'!$D$42:$P$42</c:f>
              <c:numCache>
                <c:formatCode>#,##0;"▲ "#,##0</c:formatCode>
                <c:ptCount val="13"/>
                <c:pt idx="0">
                  <c:v>8426</c:v>
                </c:pt>
                <c:pt idx="1">
                  <c:v>8695</c:v>
                </c:pt>
                <c:pt idx="2">
                  <c:v>9349</c:v>
                </c:pt>
                <c:pt idx="3">
                  <c:v>10655</c:v>
                </c:pt>
                <c:pt idx="4">
                  <c:v>9231</c:v>
                </c:pt>
                <c:pt idx="5">
                  <c:v>5839</c:v>
                </c:pt>
                <c:pt idx="6">
                  <c:v>5290</c:v>
                </c:pt>
                <c:pt idx="7">
                  <c:v>6947</c:v>
                </c:pt>
                <c:pt idx="8">
                  <c:v>6459</c:v>
                </c:pt>
                <c:pt idx="9">
                  <c:v>6734</c:v>
                </c:pt>
                <c:pt idx="10">
                  <c:v>4517</c:v>
                </c:pt>
                <c:pt idx="11">
                  <c:v>1875</c:v>
                </c:pt>
                <c:pt idx="12">
                  <c:v>2100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004912"/>
        <c:axId val="518005456"/>
      </c:lineChart>
      <c:catAx>
        <c:axId val="51800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8005456"/>
        <c:crosses val="autoZero"/>
        <c:auto val="1"/>
        <c:lblAlgn val="ctr"/>
        <c:lblOffset val="100"/>
        <c:noMultiLvlLbl val="0"/>
      </c:catAx>
      <c:valAx>
        <c:axId val="518005456"/>
        <c:scaling>
          <c:orientation val="minMax"/>
          <c:max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51800491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65686280037596512"/>
          <c:y val="6.0176914795247255E-2"/>
          <c:w val="0.25355596540083863"/>
          <c:h val="0.24391933397293694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0.09614</cdr:y>
    </cdr:from>
    <cdr:to>
      <cdr:x>0.0978</cdr:x>
      <cdr:y>0.20069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242807" y="272632"/>
          <a:ext cx="312999" cy="296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（頭）</a:t>
          </a:r>
          <a:endParaRPr lang="ja-JP" altLang="en-US" sz="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0.90012</cdr:x>
      <cdr:y>0.10992</cdr:y>
    </cdr:from>
    <cdr:to>
      <cdr:x>0.99792</cdr:x>
      <cdr:y>0.21447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3210776" y="331347"/>
          <a:ext cx="348857" cy="31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（％）</a:t>
          </a:r>
        </a:p>
      </cdr:txBody>
    </cdr:sp>
  </cdr:relSizeAnchor>
  <cdr:relSizeAnchor xmlns:cdr="http://schemas.openxmlformats.org/drawingml/2006/chartDrawing">
    <cdr:from>
      <cdr:x>0.82551</cdr:x>
      <cdr:y>0.88281</cdr:y>
    </cdr:from>
    <cdr:to>
      <cdr:x>0.95556</cdr:x>
      <cdr:y>0.9796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641977" y="2503373"/>
          <a:ext cx="416212" cy="27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（年度）</a:t>
          </a:r>
        </a:p>
      </cdr:txBody>
    </cdr:sp>
  </cdr:relSizeAnchor>
  <cdr:relSizeAnchor xmlns:cdr="http://schemas.openxmlformats.org/drawingml/2006/chartDrawing">
    <cdr:from>
      <cdr:x>0.02666</cdr:x>
      <cdr:y>0.8829</cdr:y>
    </cdr:from>
    <cdr:to>
      <cdr:x>0.92387</cdr:x>
      <cdr:y>0.98428</cdr:y>
    </cdr:to>
    <cdr:grpSp>
      <cdr:nvGrpSpPr>
        <cdr:cNvPr id="7" name="グループ化 6"/>
        <cdr:cNvGrpSpPr/>
      </cdr:nvGrpSpPr>
      <cdr:grpSpPr>
        <a:xfrm xmlns:a="http://schemas.openxmlformats.org/drawingml/2006/main">
          <a:off x="95097" y="2661517"/>
          <a:ext cx="3200390" cy="305612"/>
          <a:chOff x="228612" y="2699320"/>
          <a:chExt cx="3178666" cy="315198"/>
        </a:xfrm>
      </cdr:grpSpPr>
      <cdr:sp macro="" textlink="">
        <cdr:nvSpPr>
          <cdr:cNvPr id="4" name="テキスト ボックス 1"/>
          <cdr:cNvSpPr txBox="1"/>
        </cdr:nvSpPr>
        <cdr:spPr>
          <a:xfrm xmlns:a="http://schemas.openxmlformats.org/drawingml/2006/main">
            <a:off x="228612" y="2699320"/>
            <a:ext cx="3178666" cy="31519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　セリ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上場頭数：（株）滋賀食肉市場事業</a:t>
            </a:r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 xmlns:a="http://schemas.openxmlformats.org/drawingml/2006/main"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和牛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（去勢）格付</a:t>
            </a:r>
            <a:r>
              <a: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A5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率：（公財）日本食肉格付協会　牛枝肉格付結果情報</a:t>
            </a: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cdr:txBody>
      </cdr:sp>
      <cdr:sp macro="" textlink="">
        <cdr:nvSpPr>
          <cdr:cNvPr id="6" name="大かっこ 5"/>
          <cdr:cNvSpPr/>
        </cdr:nvSpPr>
        <cdr:spPr bwMode="auto">
          <a:xfrm xmlns:a="http://schemas.openxmlformats.org/drawingml/2006/main">
            <a:off x="283269" y="2738643"/>
            <a:ext cx="2840932" cy="266163"/>
          </a:xfrm>
          <a:prstGeom xmlns:a="http://schemas.openxmlformats.org/drawingml/2006/main" prst="bracketPair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ex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 xmlns:a="http://schemas.openxmlformats.org/drawingml/2006/main"/>
          <a:p xmlns:a="http://schemas.openxmlformats.org/drawingml/2006/main">
            <a:endParaRPr lang="ja-JP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0.56724</cdr:x>
      <cdr:y>0.90174</cdr:y>
    </cdr:from>
    <cdr:to>
      <cdr:x>1</cdr:x>
      <cdr:y>0.95287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174579" y="2749364"/>
          <a:ext cx="1659068" cy="155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</a:t>
          </a:r>
          <a:r>
            <a:rPr lang="ja-JP" altLang="en-US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資料：（</a:t>
          </a:r>
          <a:r>
            <a: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株）滋賀食肉市場事業</a:t>
          </a:r>
          <a:r>
            <a:rPr lang="ja-JP" altLang="en-US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報告）　</a:t>
          </a:r>
          <a:r>
            <a:rPr lang="ja-JP" altLang="en-US" sz="600" dirty="0" smtClean="0"/>
            <a:t>　　　　　</a:t>
          </a:r>
          <a:r>
            <a:rPr lang="ja-JP" altLang="en-US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ja-JP" altLang="en-US" sz="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</cdr:x>
      <cdr:y>0.03872</cdr:y>
    </cdr:from>
    <cdr:to>
      <cdr:x>0.10163</cdr:x>
      <cdr:y>0.10368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-282903" y="118066"/>
          <a:ext cx="360399" cy="19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600" baseline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（頭）</a:t>
          </a:r>
        </a:p>
      </cdr:txBody>
    </cdr:sp>
  </cdr:relSizeAnchor>
  <cdr:relSizeAnchor xmlns:cdr="http://schemas.openxmlformats.org/drawingml/2006/chartDrawing">
    <cdr:from>
      <cdr:x>0.10078</cdr:x>
      <cdr:y>0.90153</cdr:y>
    </cdr:from>
    <cdr:to>
      <cdr:x>0.41576</cdr:x>
      <cdr:y>0.94948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386369" y="2748708"/>
          <a:ext cx="1207522" cy="146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 altLang="en-US" sz="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72393" cy="49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6404"/>
            <a:ext cx="2972393" cy="49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446404"/>
            <a:ext cx="2972392" cy="49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72393" cy="49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8363" y="746125"/>
            <a:ext cx="2582862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8" y="4724001"/>
            <a:ext cx="5487370" cy="447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6404"/>
            <a:ext cx="2972393" cy="49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446404"/>
            <a:ext cx="2972392" cy="49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3" tIns="46246" rIns="92493" bIns="4624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D37A5-90C1-4B5A-B242-A9616B3F0EE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19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3543"/>
              </p:ext>
            </p:extLst>
          </p:nvPr>
        </p:nvGraphicFramePr>
        <p:xfrm>
          <a:off x="3537862" y="6942923"/>
          <a:ext cx="3290954" cy="2949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87305"/>
              </p:ext>
            </p:extLst>
          </p:nvPr>
        </p:nvGraphicFramePr>
        <p:xfrm>
          <a:off x="0" y="6785665"/>
          <a:ext cx="3567046" cy="301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"/>
            <a:ext cx="6858000" cy="45719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食肉の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流通　＜滋賀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食肉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</a:p>
        </p:txBody>
      </p:sp>
      <p:pic>
        <p:nvPicPr>
          <p:cNvPr id="2063" name="Picture 15" descr="C:\Users\w233846\Desktop\滋賀の畜産（改）\食肉センター写真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896" y="1900033"/>
            <a:ext cx="2362200" cy="1618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228600" y="661824"/>
            <a:ext cx="6400800" cy="1143000"/>
          </a:xfrm>
          <a:prstGeom prst="roundRect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spcBef>
                <a:spcPts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滋賀食肉センターは、ＨＡＣＣＰ方式による高度な衛生管理手法を取り入れ、県内の食肉流通の拠点として平成１９年４月に操業を開始しました。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Bef>
                <a:spcPts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マカオ、タイ、シンガポール、フィリピン、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ベトナム、ミャンマーおよび台湾の輸出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食肉取扱施設の認定を取得し、近江牛の輸出拠点となっています。</a:t>
            </a:r>
          </a:p>
        </p:txBody>
      </p:sp>
      <p:sp>
        <p:nvSpPr>
          <p:cNvPr id="3" name="テキスト ボックス 2"/>
          <p:cNvSpPr txBox="1">
            <a:spLocks noChangeAspect="1"/>
          </p:cNvSpPr>
          <p:nvPr/>
        </p:nvSpPr>
        <p:spPr>
          <a:xfrm>
            <a:off x="4129513" y="3518598"/>
            <a:ext cx="2321282" cy="466281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900" dirty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滋賀食肉センター大規模太陽光発電施設</a:t>
            </a:r>
            <a:endParaRPr lang="en-US" altLang="ja-JP" sz="900" dirty="0">
              <a:solidFill>
                <a:schemeClr val="accent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（撮影・提供：滋賀報知新聞社）</a:t>
            </a:r>
            <a:endParaRPr lang="en-US" altLang="ja-JP" sz="900" dirty="0">
              <a:solidFill>
                <a:schemeClr val="accent4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一時保存フォルダ\食肉センター写真\航空画像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8" t="8452" r="1638" b="11776"/>
          <a:stretch/>
        </p:blipFill>
        <p:spPr bwMode="auto">
          <a:xfrm>
            <a:off x="117881" y="1853928"/>
            <a:ext cx="3816222" cy="200791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一時保存フォルダ\食肉センター写真\格付け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109" y="4376595"/>
            <a:ext cx="2385291" cy="180222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895579" y="6242729"/>
            <a:ext cx="1082349" cy="24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牛枝肉の格付け</a:t>
            </a: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305506" y="9538573"/>
            <a:ext cx="73309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366646" y="6698464"/>
            <a:ext cx="1723549" cy="2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ea typeface="HG丸ｺﾞｼｯｸM-PRO" pitchFamily="50" charset="-128"/>
              </a:rPr>
              <a:t>（２）セリ上場の状況</a:t>
            </a: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463514" y="3856388"/>
            <a:ext cx="1723549" cy="2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ea typeface="HG丸ｺﾞｼｯｸM-PRO" pitchFamily="50" charset="-128"/>
              </a:rPr>
              <a:t>（１）と畜頭数の推移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3560522" y="6689804"/>
            <a:ext cx="1415772" cy="2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>
                <a:ea typeface="HG丸ｺﾞｼｯｸM-PRO" pitchFamily="50" charset="-128"/>
              </a:rPr>
              <a:t>（３）輸出の</a:t>
            </a:r>
            <a:r>
              <a:rPr lang="ja-JP" altLang="en-US" sz="1200" dirty="0" smtClean="0">
                <a:ea typeface="HG丸ｺﾞｼｯｸM-PRO" pitchFamily="50" charset="-128"/>
              </a:rPr>
              <a:t>取組</a:t>
            </a:r>
            <a:endParaRPr lang="ja-JP" altLang="en-US" sz="1200" dirty="0">
              <a:ea typeface="HG丸ｺﾞｼｯｸM-PRO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7263" y="9509495"/>
            <a:ext cx="569253" cy="196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（年度）</a:t>
            </a:r>
            <a:endParaRPr lang="ja-JP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89708" y="9608889"/>
            <a:ext cx="2352182" cy="210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　輸出実績：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（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株）滋賀食肉市場事業報告）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799755"/>
              </p:ext>
            </p:extLst>
          </p:nvPr>
        </p:nvGraphicFramePr>
        <p:xfrm>
          <a:off x="147933" y="3814943"/>
          <a:ext cx="3833647" cy="304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6383701" y="6744637"/>
            <a:ext cx="569253" cy="18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（頭）</a:t>
            </a:r>
            <a:endParaRPr lang="ja-JP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17218" y="6460519"/>
            <a:ext cx="441146" cy="17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（年度）</a:t>
            </a:r>
          </a:p>
        </p:txBody>
      </p:sp>
    </p:spTree>
    <p:extLst>
      <p:ext uri="{BB962C8B-B14F-4D97-AF65-F5344CB8AC3E}">
        <p14:creationId xmlns:p14="http://schemas.microsoft.com/office/powerpoint/2010/main" val="10037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5331</TotalTime>
  <Words>152</Words>
  <Application>Microsoft Office PowerPoint</Application>
  <PresentationFormat>A4 210 x 297 mm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Arial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324</cp:revision>
  <cp:lastPrinted>2021-06-14T00:32:50Z</cp:lastPrinted>
  <dcterms:created xsi:type="dcterms:W3CDTF">1601-01-01T00:00:00Z</dcterms:created>
  <dcterms:modified xsi:type="dcterms:W3CDTF">2021-06-22T07:32:52Z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