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6858000" cy="9906000" type="A4"/>
  <p:notesSz cx="6858000" cy="9874250"/>
  <p:defaultTextStyle>
    <a:defPPr>
      <a:defRPr lang="ja-JP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99"/>
    <a:srgbClr val="CCECFF"/>
    <a:srgbClr val="99CCFF"/>
    <a:srgbClr val="FFFF99"/>
    <a:srgbClr val="FFFFCC"/>
    <a:srgbClr val="99CC00"/>
    <a:srgbClr val="CCFFCC"/>
    <a:srgbClr val="FFCCCC"/>
    <a:srgbClr val="D5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585" autoAdjust="0"/>
  </p:normalViewPr>
  <p:slideViewPr>
    <p:cSldViewPr>
      <p:cViewPr>
        <p:scale>
          <a:sx n="148" d="100"/>
          <a:sy n="148" d="100"/>
        </p:scale>
        <p:origin x="76" y="-450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0843176670164051"/>
          <c:y val="0.1317273167096823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900"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title>
    <c:autoTitleDeleted val="0"/>
    <c:view3D>
      <c:rotX val="15"/>
      <c:hPercent val="493"/>
      <c:rotY val="20"/>
      <c:depthPercent val="15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145719489981782E-2"/>
          <c:y val="0.22368421052631579"/>
          <c:w val="0.8574765887763407"/>
          <c:h val="0.7024309523976468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市町別!$B$8</c:f>
              <c:strCache>
                <c:ptCount val="1"/>
                <c:pt idx="0">
                  <c:v>高島管内</c:v>
                </c:pt>
              </c:strCache>
            </c:strRef>
          </c:tx>
          <c:spPr>
            <a:solidFill>
              <a:srgbClr val="C0C0C0"/>
            </a:solidFill>
            <a:ln w="1289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880124729116208E-2"/>
                  <c:y val="-8.6670843933200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00000000000000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333333333333334E-2"/>
                  <c:y val="-3.466954396582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市町別!$C$2:$G$2</c:f>
              <c:strCache>
                <c:ptCount val="5"/>
                <c:pt idx="0">
                  <c:v>肉用鶏</c:v>
                </c:pt>
                <c:pt idx="1">
                  <c:v>採卵鶏</c:v>
                </c:pt>
                <c:pt idx="2">
                  <c:v>豚</c:v>
                </c:pt>
                <c:pt idx="3">
                  <c:v>肉用牛</c:v>
                </c:pt>
                <c:pt idx="4">
                  <c:v>乳牛</c:v>
                </c:pt>
              </c:strCache>
            </c:strRef>
          </c:cat>
          <c:val>
            <c:numRef>
              <c:f>市町別!$C$8:$G$8</c:f>
              <c:numCache>
                <c:formatCode>#,##0;[Red]#,##0</c:formatCode>
                <c:ptCount val="5"/>
                <c:pt idx="0">
                  <c:v>4</c:v>
                </c:pt>
                <c:pt idx="1">
                  <c:v>390</c:v>
                </c:pt>
                <c:pt idx="2">
                  <c:v>100</c:v>
                </c:pt>
                <c:pt idx="3">
                  <c:v>3700</c:v>
                </c:pt>
                <c:pt idx="4">
                  <c:v>461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gapDepth val="130"/>
        <c:shape val="cylinder"/>
        <c:axId val="-1105591328"/>
        <c:axId val="-1105592416"/>
        <c:axId val="0"/>
      </c:bar3DChart>
      <c:catAx>
        <c:axId val="-110559132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9669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defRPr>
            </a:pPr>
            <a:endParaRPr lang="ja-JP"/>
          </a:p>
        </c:txPr>
        <c:crossAx val="-110559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105592416"/>
        <c:scaling>
          <c:orientation val="minMax"/>
          <c:max val="14000"/>
        </c:scaling>
        <c:delete val="0"/>
        <c:axPos val="b"/>
        <c:numFmt formatCode="#,##0;[Red]#,##0" sourceLinked="1"/>
        <c:majorTickMark val="none"/>
        <c:minorTickMark val="none"/>
        <c:tickLblPos val="none"/>
        <c:spPr>
          <a:ln w="9669">
            <a:noFill/>
          </a:ln>
        </c:spPr>
        <c:crossAx val="-1105591328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3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7.5613843426639737E-2"/>
          <c:y val="5.9709084751502835E-2"/>
        </c:manualLayout>
      </c:layout>
      <c:overlay val="0"/>
      <c:spPr>
        <a:noFill/>
        <a:ln w="6350">
          <a:solidFill>
            <a:srgbClr val="000000"/>
          </a:solidFill>
          <a:prstDash val="solid"/>
        </a:ln>
      </c:spPr>
      <c:txPr>
        <a:bodyPr/>
        <a:lstStyle/>
        <a:p>
          <a:pPr>
            <a:defRPr sz="900"/>
          </a:pPr>
          <a:endParaRPr lang="ja-JP"/>
        </a:p>
      </c:txPr>
    </c:title>
    <c:autoTitleDeleted val="0"/>
    <c:view3D>
      <c:rotX val="15"/>
      <c:hPercent val="438"/>
      <c:rotY val="20"/>
      <c:depthPercent val="15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6642599277978335E-2"/>
          <c:y val="0.21764705882352942"/>
          <c:w val="0.89169675090252709"/>
          <c:h val="0.7176470588235294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市町別!$B$4</c:f>
              <c:strCache>
                <c:ptCount val="1"/>
                <c:pt idx="0">
                  <c:v>甲賀管内</c:v>
                </c:pt>
              </c:strCache>
            </c:strRef>
          </c:tx>
          <c:spPr>
            <a:solidFill>
              <a:srgbClr val="C0C0C0"/>
            </a:solidFill>
            <a:ln w="11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8534031413612562E-3"/>
                  <c:y val="-8.60215053763440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7068062827225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71204188481652E-2"/>
                  <c:y val="-3.4408602150537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市町別!$C$2:$G$2</c:f>
              <c:strCache>
                <c:ptCount val="5"/>
                <c:pt idx="0">
                  <c:v>肉用鶏</c:v>
                </c:pt>
                <c:pt idx="1">
                  <c:v>採卵鶏</c:v>
                </c:pt>
                <c:pt idx="2">
                  <c:v>豚</c:v>
                </c:pt>
                <c:pt idx="3">
                  <c:v>肉用牛</c:v>
                </c:pt>
                <c:pt idx="4">
                  <c:v>乳牛</c:v>
                </c:pt>
              </c:strCache>
            </c:strRef>
          </c:cat>
          <c:val>
            <c:numRef>
              <c:f>市町別!$C$4:$G$4</c:f>
              <c:numCache>
                <c:formatCode>#,##0;[Red]#,##0</c:formatCode>
                <c:ptCount val="5"/>
                <c:pt idx="0">
                  <c:v>598</c:v>
                </c:pt>
                <c:pt idx="1">
                  <c:v>685</c:v>
                </c:pt>
                <c:pt idx="2">
                  <c:v>16</c:v>
                </c:pt>
                <c:pt idx="3">
                  <c:v>1105</c:v>
                </c:pt>
                <c:pt idx="4">
                  <c:v>736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gapDepth val="130"/>
        <c:shape val="cylinder"/>
        <c:axId val="-1105590784"/>
        <c:axId val="-1105590240"/>
        <c:axId val="0"/>
      </c:bar3DChart>
      <c:catAx>
        <c:axId val="-1105590784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8775">
            <a:noFill/>
          </a:ln>
        </c:spPr>
        <c:txPr>
          <a:bodyPr rot="0" vert="horz"/>
          <a:lstStyle/>
          <a:p>
            <a:pPr>
              <a:defRPr/>
            </a:pPr>
            <a:endParaRPr lang="ja-JP"/>
          </a:p>
        </c:txPr>
        <c:crossAx val="-1105590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105590240"/>
        <c:scaling>
          <c:orientation val="minMax"/>
          <c:max val="14000"/>
        </c:scaling>
        <c:delete val="0"/>
        <c:axPos val="b"/>
        <c:numFmt formatCode="#,##0;[Red]#,##0" sourceLinked="1"/>
        <c:majorTickMark val="none"/>
        <c:minorTickMark val="none"/>
        <c:tickLblPos val="none"/>
        <c:spPr>
          <a:ln w="8775">
            <a:noFill/>
          </a:ln>
        </c:spPr>
        <c:crossAx val="-1105590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MS UI Gothic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"/>
          <c:y val="0.31856149137451306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900"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title>
    <c:autoTitleDeleted val="0"/>
    <c:view3D>
      <c:rotX val="15"/>
      <c:hPercent val="493"/>
      <c:rotY val="20"/>
      <c:depthPercent val="15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9048568210776252E-2"/>
          <c:y val="0.35796382860322762"/>
          <c:w val="0.6749535246768642"/>
          <c:h val="0.5762470784641068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市町別!$B$6</c:f>
              <c:strCache>
                <c:ptCount val="1"/>
                <c:pt idx="0">
                  <c:v>湖東管内</c:v>
                </c:pt>
              </c:strCache>
            </c:strRef>
          </c:tx>
          <c:spPr>
            <a:solidFill>
              <a:srgbClr val="C0C0C0"/>
            </a:solidFill>
            <a:ln w="1289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0000219150538274E-3"/>
                  <c:y val="-8.66722314969393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00000000000000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333333333333334E-2"/>
                  <c:y val="-3.466954396582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市町別!$C$2:$G$2</c:f>
              <c:strCache>
                <c:ptCount val="5"/>
                <c:pt idx="0">
                  <c:v>肉用鶏</c:v>
                </c:pt>
                <c:pt idx="1">
                  <c:v>採卵鶏</c:v>
                </c:pt>
                <c:pt idx="2">
                  <c:v>豚</c:v>
                </c:pt>
                <c:pt idx="3">
                  <c:v>肉用牛</c:v>
                </c:pt>
                <c:pt idx="4">
                  <c:v>乳牛</c:v>
                </c:pt>
              </c:strCache>
            </c:strRef>
          </c:cat>
          <c:val>
            <c:numRef>
              <c:f>市町別!$C$6:$G$6</c:f>
              <c:numCache>
                <c:formatCode>#,##0;[Red]#,##0</c:formatCode>
                <c:ptCount val="5"/>
                <c:pt idx="0">
                  <c:v>0</c:v>
                </c:pt>
                <c:pt idx="1">
                  <c:v>139</c:v>
                </c:pt>
                <c:pt idx="2">
                  <c:v>0</c:v>
                </c:pt>
                <c:pt idx="3">
                  <c:v>282</c:v>
                </c:pt>
                <c:pt idx="4">
                  <c:v>179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gapDepth val="130"/>
        <c:shape val="cylinder"/>
        <c:axId val="-1299387040"/>
        <c:axId val="-1101028784"/>
        <c:axId val="0"/>
      </c:bar3DChart>
      <c:catAx>
        <c:axId val="-1299387040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9669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defRPr>
            </a:pPr>
            <a:endParaRPr lang="ja-JP"/>
          </a:p>
        </c:txPr>
        <c:crossAx val="-1101028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101028784"/>
        <c:scaling>
          <c:orientation val="minMax"/>
          <c:max val="14000"/>
        </c:scaling>
        <c:delete val="0"/>
        <c:axPos val="b"/>
        <c:numFmt formatCode="#,##0;[Red]#,##0" sourceLinked="1"/>
        <c:majorTickMark val="none"/>
        <c:minorTickMark val="none"/>
        <c:tickLblPos val="none"/>
        <c:spPr>
          <a:ln w="9669">
            <a:noFill/>
          </a:ln>
        </c:spPr>
        <c:crossAx val="-1299387040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3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8.6879358275481836E-2"/>
          <c:y val="6.3491980169145534E-2"/>
        </c:manualLayout>
      </c:layout>
      <c:overlay val="0"/>
      <c:spPr>
        <a:noFill/>
        <a:ln w="6350" cmpd="sng">
          <a:solidFill>
            <a:srgbClr val="000000"/>
          </a:solidFill>
          <a:prstDash val="solid"/>
        </a:ln>
      </c:spPr>
      <c:txPr>
        <a:bodyPr/>
        <a:lstStyle/>
        <a:p>
          <a:pPr>
            <a:defRPr sz="900"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title>
    <c:autoTitleDeleted val="0"/>
    <c:view3D>
      <c:rotX val="15"/>
      <c:hPercent val="382"/>
      <c:rotY val="20"/>
      <c:depthPercent val="15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1115550211395988E-2"/>
          <c:y val="0.20523636574948431"/>
          <c:w val="0.89184397163120566"/>
          <c:h val="0.7566137566137566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市町別!$B$3</c:f>
              <c:strCache>
                <c:ptCount val="1"/>
                <c:pt idx="0">
                  <c:v>大津・南部管内</c:v>
                </c:pt>
              </c:strCache>
            </c:strRef>
          </c:tx>
          <c:spPr>
            <a:solidFill>
              <a:srgbClr val="C0C0C0"/>
            </a:solidFill>
            <a:ln w="1221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241379310344827E-2"/>
                  <c:y val="-7.38007380073800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52216748768473E-3"/>
                  <c:y val="-2.9520295202952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556650246305417E-2"/>
                  <c:y val="-2.9520876311125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市町別!$C$2:$G$2</c:f>
              <c:strCache>
                <c:ptCount val="5"/>
                <c:pt idx="0">
                  <c:v>肉用鶏</c:v>
                </c:pt>
                <c:pt idx="1">
                  <c:v>採卵鶏</c:v>
                </c:pt>
                <c:pt idx="2">
                  <c:v>豚</c:v>
                </c:pt>
                <c:pt idx="3">
                  <c:v>肉用牛</c:v>
                </c:pt>
                <c:pt idx="4">
                  <c:v>乳牛</c:v>
                </c:pt>
              </c:strCache>
            </c:strRef>
          </c:cat>
          <c:val>
            <c:numRef>
              <c:f>市町別!$C$3:$G$3</c:f>
              <c:numCache>
                <c:formatCode>#,##0;[Red]#,##0</c:formatCode>
                <c:ptCount val="5"/>
                <c:pt idx="0">
                  <c:v>21</c:v>
                </c:pt>
                <c:pt idx="1">
                  <c:v>229</c:v>
                </c:pt>
                <c:pt idx="2">
                  <c:v>13</c:v>
                </c:pt>
                <c:pt idx="3">
                  <c:v>109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gapDepth val="130"/>
        <c:shape val="cylinder"/>
        <c:axId val="-1101030416"/>
        <c:axId val="-1101029872"/>
        <c:axId val="0"/>
      </c:bar3DChart>
      <c:catAx>
        <c:axId val="-110103041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9158">
            <a:noFill/>
          </a:ln>
        </c:spPr>
        <c:txPr>
          <a:bodyPr rot="0" vert="horz"/>
          <a:lstStyle/>
          <a:p>
            <a:pPr>
              <a:defRPr sz="8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-1101029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101029872"/>
        <c:scaling>
          <c:orientation val="minMax"/>
          <c:max val="14000"/>
        </c:scaling>
        <c:delete val="0"/>
        <c:axPos val="b"/>
        <c:numFmt formatCode="#,##0;[Red]#,##0" sourceLinked="1"/>
        <c:majorTickMark val="none"/>
        <c:minorTickMark val="none"/>
        <c:tickLblPos val="none"/>
        <c:spPr>
          <a:ln w="9158">
            <a:noFill/>
          </a:ln>
        </c:spPr>
        <c:crossAx val="-1101030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ja-JP" altLang="en-US"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6314646062500614E-2"/>
          <c:y val="9.9204358614378818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900"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title>
    <c:autoTitleDeleted val="0"/>
    <c:view3D>
      <c:rotX val="15"/>
      <c:hPercent val="493"/>
      <c:rotY val="20"/>
      <c:depthPercent val="15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145719489981782E-2"/>
          <c:y val="0.22368421052631579"/>
          <c:w val="0.89981785063752273"/>
          <c:h val="0.7105263157894736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市町別!$B$7</c:f>
              <c:strCache>
                <c:ptCount val="1"/>
                <c:pt idx="0">
                  <c:v>湖北管内</c:v>
                </c:pt>
              </c:strCache>
            </c:strRef>
          </c:tx>
          <c:spPr>
            <a:solidFill>
              <a:srgbClr val="C0C0C0"/>
            </a:solidFill>
            <a:ln w="1289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0000000000000002E-3"/>
                  <c:y val="-8.6673859914568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00000000000000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333333333333334E-2"/>
                  <c:y val="-3.466954396582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市町別!$C$2:$G$2</c:f>
              <c:strCache>
                <c:ptCount val="5"/>
                <c:pt idx="0">
                  <c:v>肉用鶏</c:v>
                </c:pt>
                <c:pt idx="1">
                  <c:v>採卵鶏</c:v>
                </c:pt>
                <c:pt idx="2">
                  <c:v>豚</c:v>
                </c:pt>
                <c:pt idx="3">
                  <c:v>肉用牛</c:v>
                </c:pt>
                <c:pt idx="4">
                  <c:v>乳牛</c:v>
                </c:pt>
              </c:strCache>
            </c:strRef>
          </c:cat>
          <c:val>
            <c:numRef>
              <c:f>市町別!$C$7:$G$7</c:f>
              <c:numCache>
                <c:formatCode>#,##0;[Red]#,##0</c:formatCode>
                <c:ptCount val="5"/>
                <c:pt idx="0">
                  <c:v>7</c:v>
                </c:pt>
                <c:pt idx="1">
                  <c:v>240</c:v>
                </c:pt>
                <c:pt idx="2">
                  <c:v>0</c:v>
                </c:pt>
                <c:pt idx="3">
                  <c:v>61</c:v>
                </c:pt>
                <c:pt idx="4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gapDepth val="130"/>
        <c:shape val="cylinder"/>
        <c:axId val="-1101034768"/>
        <c:axId val="-1101029328"/>
        <c:axId val="0"/>
      </c:bar3DChart>
      <c:catAx>
        <c:axId val="-110103476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9669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defRPr>
            </a:pPr>
            <a:endParaRPr lang="ja-JP"/>
          </a:p>
        </c:txPr>
        <c:crossAx val="-1101029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101029328"/>
        <c:scaling>
          <c:orientation val="minMax"/>
          <c:max val="14000"/>
        </c:scaling>
        <c:delete val="0"/>
        <c:axPos val="b"/>
        <c:numFmt formatCode="#,##0;[Red]#,##0" sourceLinked="1"/>
        <c:majorTickMark val="none"/>
        <c:minorTickMark val="none"/>
        <c:tickLblPos val="none"/>
        <c:spPr>
          <a:ln w="9669">
            <a:noFill/>
          </a:ln>
        </c:spPr>
        <c:crossAx val="-1101034768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3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4487278334618355E-2"/>
          <c:y val="9.2783505154639179E-2"/>
        </c:manualLayout>
      </c:layout>
      <c:overlay val="0"/>
      <c:spPr>
        <a:noFill/>
        <a:ln w="10984">
          <a:solidFill>
            <a:srgbClr val="000000"/>
          </a:solidFill>
          <a:prstDash val="solid"/>
        </a:ln>
      </c:spPr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S UI Gothic"/>
            </a:defRPr>
          </a:pPr>
          <a:endParaRPr lang="ja-JP"/>
        </a:p>
      </c:txPr>
    </c:title>
    <c:autoTitleDeleted val="0"/>
    <c:view3D>
      <c:rotX val="15"/>
      <c:hPercent val="474"/>
      <c:rotY val="20"/>
      <c:depthPercent val="15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674234967788117"/>
          <c:y val="0.200230565680412"/>
          <c:w val="0.847689468503937"/>
          <c:h val="0.7986182273358152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市町別!$B$5</c:f>
              <c:strCache>
                <c:ptCount val="1"/>
                <c:pt idx="0">
                  <c:v>東近江管内</c:v>
                </c:pt>
              </c:strCache>
            </c:strRef>
          </c:tx>
          <c:spPr>
            <a:solidFill>
              <a:srgbClr val="C0C0C0"/>
            </a:solidFill>
            <a:ln w="1098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045454545454544E-2"/>
                  <c:y val="-1.0309278350515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6966409460960788E-2"/>
                  <c:y val="-0.154639175257731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5227272727272721E-3"/>
                  <c:y val="-4.1237113402061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市町別!$C$2:$G$2</c:f>
              <c:strCache>
                <c:ptCount val="5"/>
                <c:pt idx="0">
                  <c:v>肉用鶏</c:v>
                </c:pt>
                <c:pt idx="1">
                  <c:v>採卵鶏</c:v>
                </c:pt>
                <c:pt idx="2">
                  <c:v>豚</c:v>
                </c:pt>
                <c:pt idx="3">
                  <c:v>肉用牛</c:v>
                </c:pt>
                <c:pt idx="4">
                  <c:v>乳牛</c:v>
                </c:pt>
              </c:strCache>
            </c:strRef>
          </c:cat>
          <c:val>
            <c:numRef>
              <c:f>市町別!$C$5:$G$5</c:f>
              <c:numCache>
                <c:formatCode>#,##0;[Red]#,##0</c:formatCode>
                <c:ptCount val="5"/>
                <c:pt idx="0">
                  <c:v>168</c:v>
                </c:pt>
                <c:pt idx="1">
                  <c:v>1983</c:v>
                </c:pt>
                <c:pt idx="2">
                  <c:v>3248</c:v>
                </c:pt>
                <c:pt idx="3">
                  <c:v>15502</c:v>
                </c:pt>
                <c:pt idx="4">
                  <c:v>1288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gapDepth val="130"/>
        <c:shape val="cylinder"/>
        <c:axId val="-1105589696"/>
        <c:axId val="-1299716400"/>
        <c:axId val="0"/>
      </c:bar3DChart>
      <c:catAx>
        <c:axId val="-110558969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8238">
            <a:noFill/>
          </a:ln>
        </c:spPr>
        <c:txPr>
          <a:bodyPr rot="0" vert="horz"/>
          <a:lstStyle/>
          <a:p>
            <a:pPr>
              <a:defRPr sz="800" b="0" i="0" u="none" strike="noStrike" spc="0" baseline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defRPr>
            </a:pPr>
            <a:endParaRPr lang="ja-JP"/>
          </a:p>
        </c:txPr>
        <c:crossAx val="-1299716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299716400"/>
        <c:scaling>
          <c:orientation val="minMax"/>
        </c:scaling>
        <c:delete val="0"/>
        <c:axPos val="b"/>
        <c:numFmt formatCode="#,##0;[Red]#,##0" sourceLinked="1"/>
        <c:majorTickMark val="none"/>
        <c:minorTickMark val="none"/>
        <c:tickLblPos val="none"/>
        <c:spPr>
          <a:ln w="8238">
            <a:noFill/>
          </a:ln>
        </c:spPr>
        <c:crossAx val="-11055896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7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91" y="2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99E045-043A-4F63-BE80-A973E823D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83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1" y="2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7888" y="739775"/>
            <a:ext cx="256381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17" y="4690070"/>
            <a:ext cx="5487370" cy="444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81D37A5-90C1-4B5A-B242-A9616B3F0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84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D37A5-90C1-4B5A-B242-A9616B3F0EEE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3464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2722-918F-4019-BE70-99BBACB9D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09C-D417-4EF2-9C5B-7CC846F27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2F4-88B9-439A-AF08-DFC627045C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B614-E60C-48D4-AA86-C15760DE1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8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429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60C3-E00C-4FC9-BA78-818E9EF3A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12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211A-CC1E-472F-A932-5EBACD035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7CE-47C0-48E8-A444-CFD66E2895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7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615A-1A90-4CD6-9DAD-109C3BD78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5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9F59-C9BD-4328-8EB0-A34C167F7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5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8F4D-B751-4150-A3FD-6FB38C9DBC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5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F227-0138-4729-AF79-EC67494FD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083E-A3FB-46AD-AFA9-579F49D54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7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6C82-AA5A-435C-B660-573241A55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6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C8EA-2B0E-4C58-9F21-50F2191FA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3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9067800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563D06-7529-4225-923B-0808EE80A0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管内図(琵琶湖白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21" y="2367152"/>
            <a:ext cx="5099050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175045"/>
              </p:ext>
            </p:extLst>
          </p:nvPr>
        </p:nvGraphicFramePr>
        <p:xfrm>
          <a:off x="1517317" y="4257942"/>
          <a:ext cx="5099050" cy="1568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77019601"/>
              </p:ext>
            </p:extLst>
          </p:nvPr>
        </p:nvGraphicFramePr>
        <p:xfrm>
          <a:off x="2590800" y="7685646"/>
          <a:ext cx="4851400" cy="147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4223154" y="9027531"/>
            <a:ext cx="2438400" cy="43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　牛・豚は頭。鶏は羽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採卵鶏および肉用鶏はグラフの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表示は１</a:t>
            </a: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/100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グラフ横に表示されている数値は実数</a:t>
            </a:r>
          </a:p>
        </p:txBody>
      </p:sp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3336417" y="8838610"/>
            <a:ext cx="533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43,130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57" name="Rectangle 19"/>
          <p:cNvSpPr>
            <a:spLocks noChangeArrowheads="1"/>
          </p:cNvSpPr>
          <p:nvPr/>
        </p:nvSpPr>
        <p:spPr bwMode="auto">
          <a:xfrm>
            <a:off x="3352800" y="8640000"/>
            <a:ext cx="609600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94,048</a:t>
            </a:r>
          </a:p>
        </p:txBody>
      </p:sp>
      <p:graphicFrame>
        <p:nvGraphicFramePr>
          <p:cNvPr id="2" name="Object 2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68743337"/>
              </p:ext>
            </p:extLst>
          </p:nvPr>
        </p:nvGraphicFramePr>
        <p:xfrm>
          <a:off x="3543188" y="4954749"/>
          <a:ext cx="5840734" cy="179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159" name="Rectangle 21"/>
          <p:cNvSpPr>
            <a:spLocks noChangeArrowheads="1"/>
          </p:cNvSpPr>
          <p:nvPr/>
        </p:nvSpPr>
        <p:spPr bwMode="auto">
          <a:xfrm>
            <a:off x="4247626" y="6204426"/>
            <a:ext cx="3968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14,420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444397"/>
              </p:ext>
            </p:extLst>
          </p:nvPr>
        </p:nvGraphicFramePr>
        <p:xfrm>
          <a:off x="88900" y="6311274"/>
          <a:ext cx="5156200" cy="172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161" name="Rectangle 23"/>
          <p:cNvSpPr>
            <a:spLocks noChangeArrowheads="1"/>
          </p:cNvSpPr>
          <p:nvPr/>
        </p:nvSpPr>
        <p:spPr bwMode="auto">
          <a:xfrm>
            <a:off x="771395" y="7459894"/>
            <a:ext cx="4953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22,900</a:t>
            </a:r>
          </a:p>
        </p:txBody>
      </p:sp>
      <p:sp>
        <p:nvSpPr>
          <p:cNvPr id="6162" name="Rectangle 24"/>
          <p:cNvSpPr>
            <a:spLocks noChangeArrowheads="1"/>
          </p:cNvSpPr>
          <p:nvPr/>
        </p:nvSpPr>
        <p:spPr bwMode="auto">
          <a:xfrm>
            <a:off x="762251" y="7647496"/>
            <a:ext cx="4953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2,060</a:t>
            </a:r>
          </a:p>
        </p:txBody>
      </p:sp>
      <p:sp>
        <p:nvSpPr>
          <p:cNvPr id="6163" name="Rectangle 25"/>
          <p:cNvSpPr>
            <a:spLocks noChangeArrowheads="1"/>
          </p:cNvSpPr>
          <p:nvPr/>
        </p:nvSpPr>
        <p:spPr bwMode="auto">
          <a:xfrm>
            <a:off x="4015979" y="7287442"/>
            <a:ext cx="4572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161,132</a:t>
            </a:r>
          </a:p>
        </p:txBody>
      </p:sp>
      <p:sp>
        <p:nvSpPr>
          <p:cNvPr id="6164" name="Rectangle 26"/>
          <p:cNvSpPr>
            <a:spLocks noChangeArrowheads="1"/>
          </p:cNvSpPr>
          <p:nvPr/>
        </p:nvSpPr>
        <p:spPr bwMode="auto">
          <a:xfrm>
            <a:off x="3628692" y="7428459"/>
            <a:ext cx="4381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38,665</a:t>
            </a:r>
          </a:p>
        </p:txBody>
      </p:sp>
      <p:sp>
        <p:nvSpPr>
          <p:cNvPr id="6165" name="Rectangle 27"/>
          <p:cNvSpPr>
            <a:spLocks noChangeArrowheads="1"/>
          </p:cNvSpPr>
          <p:nvPr/>
        </p:nvSpPr>
        <p:spPr bwMode="auto">
          <a:xfrm>
            <a:off x="4210733" y="6356826"/>
            <a:ext cx="67691" cy="16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66" name="Rectangle 28"/>
          <p:cNvSpPr>
            <a:spLocks noChangeArrowheads="1"/>
          </p:cNvSpPr>
          <p:nvPr/>
        </p:nvSpPr>
        <p:spPr bwMode="auto">
          <a:xfrm>
            <a:off x="0" y="0"/>
            <a:ext cx="6858000" cy="5334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畜産の概要</a:t>
            </a:r>
          </a:p>
        </p:txBody>
      </p:sp>
      <p:sp>
        <p:nvSpPr>
          <p:cNvPr id="6167" name="Text Box 29"/>
          <p:cNvSpPr txBox="1">
            <a:spLocks noChangeArrowheads="1"/>
          </p:cNvSpPr>
          <p:nvPr/>
        </p:nvSpPr>
        <p:spPr bwMode="auto">
          <a:xfrm>
            <a:off x="381000" y="1731963"/>
            <a:ext cx="510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1800" dirty="0">
                <a:latin typeface="HG丸ｺﾞｼｯｸM-PRO" pitchFamily="50" charset="-128"/>
                <a:ea typeface="HG丸ｺﾞｼｯｸM-PRO" pitchFamily="50" charset="-128"/>
              </a:rPr>
              <a:t>地域別家畜飼養状況</a:t>
            </a:r>
            <a:r>
              <a:rPr lang="ja-JP" altLang="en-US" sz="1800" dirty="0" smtClean="0">
                <a:latin typeface="HG丸ｺﾞｼｯｸM-PRO" pitchFamily="50" charset="-128"/>
                <a:ea typeface="HG丸ｺﾞｼｯｸM-PRO" pitchFamily="50" charset="-128"/>
              </a:rPr>
              <a:t>（令和２年</a:t>
            </a: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800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800" smtClean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lang="ja-JP" altLang="en-US" sz="1800">
                <a:latin typeface="HG丸ｺﾞｼｯｸM-PRO" pitchFamily="50" charset="-128"/>
                <a:ea typeface="HG丸ｺﾞｼｯｸM-PRO" pitchFamily="50" charset="-128"/>
              </a:rPr>
              <a:t>時点</a:t>
            </a:r>
            <a:r>
              <a:rPr lang="ja-JP" altLang="en-US" sz="180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1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168" name="Text Box 267"/>
          <p:cNvSpPr txBox="1">
            <a:spLocks noChangeArrowheads="1"/>
          </p:cNvSpPr>
          <p:nvPr/>
        </p:nvSpPr>
        <p:spPr bwMode="auto">
          <a:xfrm>
            <a:off x="2895600" y="9645650"/>
            <a:ext cx="914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３ －</a:t>
            </a:r>
          </a:p>
        </p:txBody>
      </p:sp>
      <p:sp>
        <p:nvSpPr>
          <p:cNvPr id="6169" name="AutoShape 268"/>
          <p:cNvSpPr>
            <a:spLocks noChangeArrowheads="1"/>
          </p:cNvSpPr>
          <p:nvPr/>
        </p:nvSpPr>
        <p:spPr bwMode="auto">
          <a:xfrm>
            <a:off x="457200" y="838200"/>
            <a:ext cx="5791200" cy="762000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近江牛をはじめ、高品質で安全な畜産物の生産に努めています。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地域別では、全畜種において東近江地域で多く飼養されています。</a:t>
            </a:r>
          </a:p>
        </p:txBody>
      </p:sp>
      <p:sp>
        <p:nvSpPr>
          <p:cNvPr id="6153" name="Rectangle 13"/>
          <p:cNvSpPr>
            <a:spLocks noChangeArrowheads="1"/>
          </p:cNvSpPr>
          <p:nvPr/>
        </p:nvSpPr>
        <p:spPr bwMode="auto">
          <a:xfrm>
            <a:off x="2133600" y="5262563"/>
            <a:ext cx="533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21,475</a:t>
            </a:r>
          </a:p>
        </p:txBody>
      </p:sp>
      <p:sp>
        <p:nvSpPr>
          <p:cNvPr id="6154" name="Rectangle 14"/>
          <p:cNvSpPr>
            <a:spLocks noChangeArrowheads="1"/>
          </p:cNvSpPr>
          <p:nvPr/>
        </p:nvSpPr>
        <p:spPr bwMode="auto">
          <a:xfrm>
            <a:off x="2068601" y="5432278"/>
            <a:ext cx="30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440</a:t>
            </a:r>
          </a:p>
        </p:txBody>
      </p:sp>
      <p:graphicFrame>
        <p:nvGraphicFramePr>
          <p:cNvPr id="3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983597"/>
              </p:ext>
            </p:extLst>
          </p:nvPr>
        </p:nvGraphicFramePr>
        <p:xfrm>
          <a:off x="3705225" y="3294516"/>
          <a:ext cx="5086350" cy="1564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4305300" y="4311691"/>
            <a:ext cx="533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20,000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4299013" y="4495846"/>
            <a:ext cx="30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767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708810120"/>
              </p:ext>
            </p:extLst>
          </p:nvPr>
        </p:nvGraphicFramePr>
        <p:xfrm>
          <a:off x="2892552" y="6461125"/>
          <a:ext cx="4117975" cy="123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75882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5286</TotalTime>
  <Words>67</Words>
  <Application>Microsoft Office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ＭＳ Ｐ明朝</vt:lpstr>
      <vt:lpstr>MS UI Gothic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井口　信行</dc:creator>
  <cp:lastModifiedBy>楠居　里奈</cp:lastModifiedBy>
  <cp:revision>300</cp:revision>
  <cp:lastPrinted>2020-03-11T00:42:16Z</cp:lastPrinted>
  <dcterms:created xsi:type="dcterms:W3CDTF">1601-01-01T00:00:00Z</dcterms:created>
  <dcterms:modified xsi:type="dcterms:W3CDTF">2021-06-28T04:18:52Z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