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2"/>
    <p:sldId id="261" r:id="rId3"/>
  </p:sldIdLst>
  <p:sldSz cx="10693400" cy="15122525"/>
  <p:notesSz cx="9866313" cy="6735763"/>
  <p:defaultTextStyle>
    <a:defPPr>
      <a:defRPr lang="ja-JP"/>
    </a:defPPr>
    <a:lvl1pPr marL="0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1pPr>
    <a:lvl2pPr marL="737564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2pPr>
    <a:lvl3pPr marL="1475128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3pPr>
    <a:lvl4pPr marL="2212693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4pPr>
    <a:lvl5pPr marL="2950257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5pPr>
    <a:lvl6pPr marL="3687821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6pPr>
    <a:lvl7pPr marL="4425385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7pPr>
    <a:lvl8pPr marL="5162949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8pPr>
    <a:lvl9pPr marL="5900513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3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 userDrawn="1">
          <p15:clr>
            <a:srgbClr val="A4A3A4"/>
          </p15:clr>
        </p15:guide>
        <p15:guide id="2" pos="3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  <a:srgbClr val="FFCCFF"/>
    <a:srgbClr val="0099FF"/>
    <a:srgbClr val="FFFFCC"/>
    <a:srgbClr val="D1ECFF"/>
    <a:srgbClr val="0000CC"/>
    <a:srgbClr val="00B0F0"/>
    <a:srgbClr val="02FFCC"/>
    <a:srgbClr val="00B7C0"/>
    <a:srgbClr val="1BB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40" autoAdjust="0"/>
    <p:restoredTop sz="94651" autoAdjust="0"/>
  </p:normalViewPr>
  <p:slideViewPr>
    <p:cSldViewPr>
      <p:cViewPr varScale="1">
        <p:scale>
          <a:sx n="52" d="100"/>
          <a:sy n="52" d="100"/>
        </p:scale>
        <p:origin x="1734" y="96"/>
      </p:cViewPr>
      <p:guideLst>
        <p:guide orient="horz" pos="4763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19" d="100"/>
          <a:sy n="119" d="100"/>
        </p:scale>
        <p:origin x="-1968" y="-96"/>
      </p:cViewPr>
      <p:guideLst>
        <p:guide orient="horz" pos="2122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75402" cy="336788"/>
          </a:xfrm>
          <a:prstGeom prst="rect">
            <a:avLst/>
          </a:prstGeom>
        </p:spPr>
        <p:txBody>
          <a:bodyPr vert="horz" lIns="91404" tIns="45702" rIns="91404" bIns="4570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9198" y="1"/>
            <a:ext cx="4275402" cy="336788"/>
          </a:xfrm>
          <a:prstGeom prst="rect">
            <a:avLst/>
          </a:prstGeom>
        </p:spPr>
        <p:txBody>
          <a:bodyPr vert="horz" lIns="91404" tIns="45702" rIns="91404" bIns="45702" rtlCol="0"/>
          <a:lstStyle>
            <a:lvl1pPr algn="r">
              <a:defRPr sz="1200"/>
            </a:lvl1pPr>
          </a:lstStyle>
          <a:p>
            <a:fld id="{DB875BC2-C89F-46FE-9751-FDB55519674D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6397417"/>
            <a:ext cx="4275402" cy="336788"/>
          </a:xfrm>
          <a:prstGeom prst="rect">
            <a:avLst/>
          </a:prstGeom>
        </p:spPr>
        <p:txBody>
          <a:bodyPr vert="horz" lIns="91404" tIns="45702" rIns="91404" bIns="4570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9198" y="6397417"/>
            <a:ext cx="4275402" cy="336788"/>
          </a:xfrm>
          <a:prstGeom prst="rect">
            <a:avLst/>
          </a:prstGeom>
        </p:spPr>
        <p:txBody>
          <a:bodyPr vert="horz" lIns="91404" tIns="45702" rIns="91404" bIns="45702" rtlCol="0" anchor="b"/>
          <a:lstStyle>
            <a:lvl1pPr algn="r">
              <a:defRPr sz="1200"/>
            </a:lvl1pPr>
          </a:lstStyle>
          <a:p>
            <a:fld id="{0F049480-0509-4F2E-A754-24842B94C2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778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 イメージ プレースホルダー 7"/>
          <p:cNvSpPr>
            <a:spLocks noGrp="1" noRot="1" noChangeAspect="1"/>
          </p:cNvSpPr>
          <p:nvPr>
            <p:ph type="sldImg" idx="2"/>
          </p:nvPr>
        </p:nvSpPr>
        <p:spPr>
          <a:xfrm>
            <a:off x="2530475" y="-26988"/>
            <a:ext cx="4783138" cy="676275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4" tIns="45702" rIns="91404" bIns="45702" rtlCol="0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2384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737564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1475128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2212693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2950257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3687821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4425385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5162949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5900513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4697787"/>
            <a:ext cx="9089390" cy="3241541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8569430"/>
            <a:ext cx="7485380" cy="38646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86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29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72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1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258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301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34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52715" y="605606"/>
            <a:ext cx="2406015" cy="1290315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34671" y="605606"/>
            <a:ext cx="7039821" cy="1290315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9717626"/>
            <a:ext cx="9089390" cy="3003501"/>
          </a:xfrm>
        </p:spPr>
        <p:txBody>
          <a:bodyPr anchor="t"/>
          <a:lstStyle>
            <a:lvl1pPr algn="l">
              <a:defRPr sz="9192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44705" y="6409573"/>
            <a:ext cx="9089390" cy="3308052"/>
          </a:xfrm>
        </p:spPr>
        <p:txBody>
          <a:bodyPr anchor="b"/>
          <a:lstStyle>
            <a:lvl1pPr marL="0" indent="0">
              <a:buNone/>
              <a:defRPr sz="4525">
                <a:solidFill>
                  <a:schemeClr val="tx1">
                    <a:tint val="75000"/>
                  </a:schemeClr>
                </a:solidFill>
              </a:defRPr>
            </a:lvl1pPr>
            <a:lvl2pPr marL="1043063" indent="0">
              <a:buNone/>
              <a:defRPr sz="4101">
                <a:solidFill>
                  <a:schemeClr val="tx1">
                    <a:tint val="75000"/>
                  </a:schemeClr>
                </a:solidFill>
              </a:defRPr>
            </a:lvl2pPr>
            <a:lvl3pPr marL="2086126" indent="0">
              <a:buNone/>
              <a:defRPr sz="3535">
                <a:solidFill>
                  <a:schemeClr val="tx1">
                    <a:tint val="75000"/>
                  </a:schemeClr>
                </a:solidFill>
              </a:defRPr>
            </a:lvl3pPr>
            <a:lvl4pPr marL="3129190" indent="0">
              <a:buNone/>
              <a:defRPr sz="3253">
                <a:solidFill>
                  <a:schemeClr val="tx1">
                    <a:tint val="75000"/>
                  </a:schemeClr>
                </a:solidFill>
              </a:defRPr>
            </a:lvl4pPr>
            <a:lvl5pPr marL="4172253" indent="0">
              <a:buNone/>
              <a:defRPr sz="3253">
                <a:solidFill>
                  <a:schemeClr val="tx1">
                    <a:tint val="75000"/>
                  </a:schemeClr>
                </a:solidFill>
              </a:defRPr>
            </a:lvl5pPr>
            <a:lvl6pPr marL="5215316" indent="0">
              <a:buNone/>
              <a:defRPr sz="3253">
                <a:solidFill>
                  <a:schemeClr val="tx1">
                    <a:tint val="75000"/>
                  </a:schemeClr>
                </a:solidFill>
              </a:defRPr>
            </a:lvl6pPr>
            <a:lvl7pPr marL="6258379" indent="0">
              <a:buNone/>
              <a:defRPr sz="3253">
                <a:solidFill>
                  <a:schemeClr val="tx1">
                    <a:tint val="75000"/>
                  </a:schemeClr>
                </a:solidFill>
              </a:defRPr>
            </a:lvl7pPr>
            <a:lvl8pPr marL="7301442" indent="0">
              <a:buNone/>
              <a:defRPr sz="3253">
                <a:solidFill>
                  <a:schemeClr val="tx1">
                    <a:tint val="75000"/>
                  </a:schemeClr>
                </a:solidFill>
              </a:defRPr>
            </a:lvl8pPr>
            <a:lvl9pPr marL="8344505" indent="0">
              <a:buNone/>
              <a:defRPr sz="32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34670" y="3528593"/>
            <a:ext cx="4722918" cy="9980166"/>
          </a:xfrm>
        </p:spPr>
        <p:txBody>
          <a:bodyPr/>
          <a:lstStyle>
            <a:lvl1pPr>
              <a:defRPr sz="6364"/>
            </a:lvl1pPr>
            <a:lvl2pPr>
              <a:defRPr sz="5515"/>
            </a:lvl2pPr>
            <a:lvl3pPr>
              <a:defRPr sz="4525"/>
            </a:lvl3pPr>
            <a:lvl4pPr>
              <a:defRPr sz="4101"/>
            </a:lvl4pPr>
            <a:lvl5pPr>
              <a:defRPr sz="4101"/>
            </a:lvl5pPr>
            <a:lvl6pPr>
              <a:defRPr sz="4101"/>
            </a:lvl6pPr>
            <a:lvl7pPr>
              <a:defRPr sz="4101"/>
            </a:lvl7pPr>
            <a:lvl8pPr>
              <a:defRPr sz="4101"/>
            </a:lvl8pPr>
            <a:lvl9pPr>
              <a:defRPr sz="410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435812" y="3528593"/>
            <a:ext cx="4722918" cy="9980166"/>
          </a:xfrm>
        </p:spPr>
        <p:txBody>
          <a:bodyPr/>
          <a:lstStyle>
            <a:lvl1pPr>
              <a:defRPr sz="6364"/>
            </a:lvl1pPr>
            <a:lvl2pPr>
              <a:defRPr sz="5515"/>
            </a:lvl2pPr>
            <a:lvl3pPr>
              <a:defRPr sz="4525"/>
            </a:lvl3pPr>
            <a:lvl4pPr>
              <a:defRPr sz="4101"/>
            </a:lvl4pPr>
            <a:lvl5pPr>
              <a:defRPr sz="4101"/>
            </a:lvl5pPr>
            <a:lvl6pPr>
              <a:defRPr sz="4101"/>
            </a:lvl6pPr>
            <a:lvl7pPr>
              <a:defRPr sz="4101"/>
            </a:lvl7pPr>
            <a:lvl8pPr>
              <a:defRPr sz="4101"/>
            </a:lvl8pPr>
            <a:lvl9pPr>
              <a:defRPr sz="410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672" y="3385069"/>
            <a:ext cx="4724775" cy="1410735"/>
          </a:xfrm>
        </p:spPr>
        <p:txBody>
          <a:bodyPr anchor="b"/>
          <a:lstStyle>
            <a:lvl1pPr marL="0" indent="0">
              <a:buNone/>
              <a:defRPr sz="5515" b="1"/>
            </a:lvl1pPr>
            <a:lvl2pPr marL="1043063" indent="0">
              <a:buNone/>
              <a:defRPr sz="4525" b="1"/>
            </a:lvl2pPr>
            <a:lvl3pPr marL="2086126" indent="0">
              <a:buNone/>
              <a:defRPr sz="4101" b="1"/>
            </a:lvl3pPr>
            <a:lvl4pPr marL="3129190" indent="0">
              <a:buNone/>
              <a:defRPr sz="3535" b="1"/>
            </a:lvl4pPr>
            <a:lvl5pPr marL="4172253" indent="0">
              <a:buNone/>
              <a:defRPr sz="3535" b="1"/>
            </a:lvl5pPr>
            <a:lvl6pPr marL="5215316" indent="0">
              <a:buNone/>
              <a:defRPr sz="3535" b="1"/>
            </a:lvl6pPr>
            <a:lvl7pPr marL="6258379" indent="0">
              <a:buNone/>
              <a:defRPr sz="3535" b="1"/>
            </a:lvl7pPr>
            <a:lvl8pPr marL="7301442" indent="0">
              <a:buNone/>
              <a:defRPr sz="3535" b="1"/>
            </a:lvl8pPr>
            <a:lvl9pPr marL="8344505" indent="0">
              <a:buNone/>
              <a:defRPr sz="3535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4672" y="4795802"/>
            <a:ext cx="4724775" cy="8712955"/>
          </a:xfrm>
        </p:spPr>
        <p:txBody>
          <a:bodyPr/>
          <a:lstStyle>
            <a:lvl1pPr>
              <a:defRPr sz="5515"/>
            </a:lvl1pPr>
            <a:lvl2pPr>
              <a:defRPr sz="4525"/>
            </a:lvl2pPr>
            <a:lvl3pPr>
              <a:defRPr sz="4101"/>
            </a:lvl3pPr>
            <a:lvl4pPr>
              <a:defRPr sz="3535"/>
            </a:lvl4pPr>
            <a:lvl5pPr>
              <a:defRPr sz="3535"/>
            </a:lvl5pPr>
            <a:lvl6pPr>
              <a:defRPr sz="3535"/>
            </a:lvl6pPr>
            <a:lvl7pPr>
              <a:defRPr sz="3535"/>
            </a:lvl7pPr>
            <a:lvl8pPr>
              <a:defRPr sz="3535"/>
            </a:lvl8pPr>
            <a:lvl9pPr>
              <a:defRPr sz="3535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432100" y="3385069"/>
            <a:ext cx="4726631" cy="1410735"/>
          </a:xfrm>
        </p:spPr>
        <p:txBody>
          <a:bodyPr anchor="b"/>
          <a:lstStyle>
            <a:lvl1pPr marL="0" indent="0">
              <a:buNone/>
              <a:defRPr sz="5515" b="1"/>
            </a:lvl1pPr>
            <a:lvl2pPr marL="1043063" indent="0">
              <a:buNone/>
              <a:defRPr sz="4525" b="1"/>
            </a:lvl2pPr>
            <a:lvl3pPr marL="2086126" indent="0">
              <a:buNone/>
              <a:defRPr sz="4101" b="1"/>
            </a:lvl3pPr>
            <a:lvl4pPr marL="3129190" indent="0">
              <a:buNone/>
              <a:defRPr sz="3535" b="1"/>
            </a:lvl4pPr>
            <a:lvl5pPr marL="4172253" indent="0">
              <a:buNone/>
              <a:defRPr sz="3535" b="1"/>
            </a:lvl5pPr>
            <a:lvl6pPr marL="5215316" indent="0">
              <a:buNone/>
              <a:defRPr sz="3535" b="1"/>
            </a:lvl6pPr>
            <a:lvl7pPr marL="6258379" indent="0">
              <a:buNone/>
              <a:defRPr sz="3535" b="1"/>
            </a:lvl7pPr>
            <a:lvl8pPr marL="7301442" indent="0">
              <a:buNone/>
              <a:defRPr sz="3535" b="1"/>
            </a:lvl8pPr>
            <a:lvl9pPr marL="8344505" indent="0">
              <a:buNone/>
              <a:defRPr sz="3535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432100" y="4795802"/>
            <a:ext cx="4726631" cy="8712955"/>
          </a:xfrm>
        </p:spPr>
        <p:txBody>
          <a:bodyPr/>
          <a:lstStyle>
            <a:lvl1pPr>
              <a:defRPr sz="5515"/>
            </a:lvl1pPr>
            <a:lvl2pPr>
              <a:defRPr sz="4525"/>
            </a:lvl2pPr>
            <a:lvl3pPr>
              <a:defRPr sz="4101"/>
            </a:lvl3pPr>
            <a:lvl4pPr>
              <a:defRPr sz="3535"/>
            </a:lvl4pPr>
            <a:lvl5pPr>
              <a:defRPr sz="3535"/>
            </a:lvl5pPr>
            <a:lvl6pPr>
              <a:defRPr sz="3535"/>
            </a:lvl6pPr>
            <a:lvl7pPr>
              <a:defRPr sz="3535"/>
            </a:lvl7pPr>
            <a:lvl8pPr>
              <a:defRPr sz="3535"/>
            </a:lvl8pPr>
            <a:lvl9pPr>
              <a:defRPr sz="3535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2" y="602101"/>
            <a:ext cx="3518055" cy="2562428"/>
          </a:xfrm>
        </p:spPr>
        <p:txBody>
          <a:bodyPr anchor="b"/>
          <a:lstStyle>
            <a:lvl1pPr algn="l">
              <a:defRPr sz="4525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180822" y="602102"/>
            <a:ext cx="5977908" cy="12906655"/>
          </a:xfrm>
        </p:spPr>
        <p:txBody>
          <a:bodyPr/>
          <a:lstStyle>
            <a:lvl1pPr>
              <a:defRPr sz="7354"/>
            </a:lvl1pPr>
            <a:lvl2pPr>
              <a:defRPr sz="6364"/>
            </a:lvl2pPr>
            <a:lvl3pPr>
              <a:defRPr sz="5515"/>
            </a:lvl3pPr>
            <a:lvl4pPr>
              <a:defRPr sz="4525"/>
            </a:lvl4pPr>
            <a:lvl5pPr>
              <a:defRPr sz="4525"/>
            </a:lvl5pPr>
            <a:lvl6pPr>
              <a:defRPr sz="4525"/>
            </a:lvl6pPr>
            <a:lvl7pPr>
              <a:defRPr sz="4525"/>
            </a:lvl7pPr>
            <a:lvl8pPr>
              <a:defRPr sz="4525"/>
            </a:lvl8pPr>
            <a:lvl9pPr>
              <a:defRPr sz="4525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34672" y="3164530"/>
            <a:ext cx="3518055" cy="10344228"/>
          </a:xfrm>
        </p:spPr>
        <p:txBody>
          <a:bodyPr/>
          <a:lstStyle>
            <a:lvl1pPr marL="0" indent="0">
              <a:buNone/>
              <a:defRPr sz="3253"/>
            </a:lvl1pPr>
            <a:lvl2pPr marL="1043063" indent="0">
              <a:buNone/>
              <a:defRPr sz="2828"/>
            </a:lvl2pPr>
            <a:lvl3pPr marL="2086126" indent="0">
              <a:buNone/>
              <a:defRPr sz="2263"/>
            </a:lvl3pPr>
            <a:lvl4pPr marL="3129190" indent="0">
              <a:buNone/>
              <a:defRPr sz="2121"/>
            </a:lvl4pPr>
            <a:lvl5pPr marL="4172253" indent="0">
              <a:buNone/>
              <a:defRPr sz="2121"/>
            </a:lvl5pPr>
            <a:lvl6pPr marL="5215316" indent="0">
              <a:buNone/>
              <a:defRPr sz="2121"/>
            </a:lvl6pPr>
            <a:lvl7pPr marL="6258379" indent="0">
              <a:buNone/>
              <a:defRPr sz="2121"/>
            </a:lvl7pPr>
            <a:lvl8pPr marL="7301442" indent="0">
              <a:buNone/>
              <a:defRPr sz="2121"/>
            </a:lvl8pPr>
            <a:lvl9pPr marL="8344505" indent="0">
              <a:buNone/>
              <a:defRPr sz="212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2" y="10585771"/>
            <a:ext cx="6416040" cy="1249709"/>
          </a:xfrm>
        </p:spPr>
        <p:txBody>
          <a:bodyPr anchor="b"/>
          <a:lstStyle>
            <a:lvl1pPr algn="l">
              <a:defRPr sz="4525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95982" y="1351225"/>
            <a:ext cx="6416040" cy="9073515"/>
          </a:xfrm>
        </p:spPr>
        <p:txBody>
          <a:bodyPr/>
          <a:lstStyle>
            <a:lvl1pPr marL="0" indent="0">
              <a:buNone/>
              <a:defRPr sz="7354"/>
            </a:lvl1pPr>
            <a:lvl2pPr marL="1043063" indent="0">
              <a:buNone/>
              <a:defRPr sz="6364"/>
            </a:lvl2pPr>
            <a:lvl3pPr marL="2086126" indent="0">
              <a:buNone/>
              <a:defRPr sz="5515"/>
            </a:lvl3pPr>
            <a:lvl4pPr marL="3129190" indent="0">
              <a:buNone/>
              <a:defRPr sz="4525"/>
            </a:lvl4pPr>
            <a:lvl5pPr marL="4172253" indent="0">
              <a:buNone/>
              <a:defRPr sz="4525"/>
            </a:lvl5pPr>
            <a:lvl6pPr marL="5215316" indent="0">
              <a:buNone/>
              <a:defRPr sz="4525"/>
            </a:lvl6pPr>
            <a:lvl7pPr marL="6258379" indent="0">
              <a:buNone/>
              <a:defRPr sz="4525"/>
            </a:lvl7pPr>
            <a:lvl8pPr marL="7301442" indent="0">
              <a:buNone/>
              <a:defRPr sz="4525"/>
            </a:lvl8pPr>
            <a:lvl9pPr marL="8344505" indent="0">
              <a:buNone/>
              <a:defRPr sz="45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95982" y="11835480"/>
            <a:ext cx="6416040" cy="1774796"/>
          </a:xfrm>
        </p:spPr>
        <p:txBody>
          <a:bodyPr/>
          <a:lstStyle>
            <a:lvl1pPr marL="0" indent="0">
              <a:buNone/>
              <a:defRPr sz="3253"/>
            </a:lvl1pPr>
            <a:lvl2pPr marL="1043063" indent="0">
              <a:buNone/>
              <a:defRPr sz="2828"/>
            </a:lvl2pPr>
            <a:lvl3pPr marL="2086126" indent="0">
              <a:buNone/>
              <a:defRPr sz="2263"/>
            </a:lvl3pPr>
            <a:lvl4pPr marL="3129190" indent="0">
              <a:buNone/>
              <a:defRPr sz="2121"/>
            </a:lvl4pPr>
            <a:lvl5pPr marL="4172253" indent="0">
              <a:buNone/>
              <a:defRPr sz="2121"/>
            </a:lvl5pPr>
            <a:lvl6pPr marL="5215316" indent="0">
              <a:buNone/>
              <a:defRPr sz="2121"/>
            </a:lvl6pPr>
            <a:lvl7pPr marL="6258379" indent="0">
              <a:buNone/>
              <a:defRPr sz="2121"/>
            </a:lvl7pPr>
            <a:lvl8pPr marL="7301442" indent="0">
              <a:buNone/>
              <a:defRPr sz="2121"/>
            </a:lvl8pPr>
            <a:lvl9pPr marL="8344505" indent="0">
              <a:buNone/>
              <a:defRPr sz="212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534670" y="605603"/>
            <a:ext cx="9624060" cy="2520420"/>
          </a:xfrm>
          <a:prstGeom prst="rect">
            <a:avLst/>
          </a:prstGeom>
        </p:spPr>
        <p:txBody>
          <a:bodyPr vert="horz" lIns="147513" tIns="73756" rIns="147513" bIns="73756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670" y="3528593"/>
            <a:ext cx="9624060" cy="9980166"/>
          </a:xfrm>
          <a:prstGeom prst="rect">
            <a:avLst/>
          </a:prstGeom>
        </p:spPr>
        <p:txBody>
          <a:bodyPr vert="horz" lIns="147513" tIns="73756" rIns="147513" bIns="73756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534671" y="14016344"/>
            <a:ext cx="2495127" cy="80513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l">
              <a:defRPr sz="28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653578" y="14016344"/>
            <a:ext cx="3386244" cy="80513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ctr">
              <a:defRPr sz="28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663604" y="14016344"/>
            <a:ext cx="2495127" cy="80513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r">
              <a:defRPr sz="28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6126" rtl="0" eaLnBrk="1" latinLnBrk="0" hangingPunct="1">
        <a:spcBef>
          <a:spcPct val="0"/>
        </a:spcBef>
        <a:buNone/>
        <a:defRPr kumimoji="1" sz="100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82297" indent="-782297" algn="l" defTabSz="2086126" rtl="0" eaLnBrk="1" latinLnBrk="0" hangingPunct="1">
        <a:spcBef>
          <a:spcPct val="20000"/>
        </a:spcBef>
        <a:buFont typeface="Arial" pitchFamily="34" charset="0"/>
        <a:buChar char="•"/>
        <a:defRPr kumimoji="1" sz="7354" kern="1200">
          <a:solidFill>
            <a:schemeClr val="tx1"/>
          </a:solidFill>
          <a:latin typeface="+mn-lt"/>
          <a:ea typeface="+mn-ea"/>
          <a:cs typeface="+mn-cs"/>
        </a:defRPr>
      </a:lvl1pPr>
      <a:lvl2pPr marL="1694978" indent="-651915" algn="l" defTabSz="2086126" rtl="0" eaLnBrk="1" latinLnBrk="0" hangingPunct="1">
        <a:spcBef>
          <a:spcPct val="20000"/>
        </a:spcBef>
        <a:buFont typeface="Arial" pitchFamily="34" charset="0"/>
        <a:buChar char="–"/>
        <a:defRPr kumimoji="1" sz="6364" kern="1200">
          <a:solidFill>
            <a:schemeClr val="tx1"/>
          </a:solidFill>
          <a:latin typeface="+mn-lt"/>
          <a:ea typeface="+mn-ea"/>
          <a:cs typeface="+mn-cs"/>
        </a:defRPr>
      </a:lvl2pPr>
      <a:lvl3pPr marL="2607658" indent="-521532" algn="l" defTabSz="2086126" rtl="0" eaLnBrk="1" latinLnBrk="0" hangingPunct="1">
        <a:spcBef>
          <a:spcPct val="20000"/>
        </a:spcBef>
        <a:buFont typeface="Arial" pitchFamily="34" charset="0"/>
        <a:buChar char="•"/>
        <a:defRPr kumimoji="1" sz="5515" kern="1200">
          <a:solidFill>
            <a:schemeClr val="tx1"/>
          </a:solidFill>
          <a:latin typeface="+mn-lt"/>
          <a:ea typeface="+mn-ea"/>
          <a:cs typeface="+mn-cs"/>
        </a:defRPr>
      </a:lvl3pPr>
      <a:lvl4pPr marL="3650722" indent="-521532" algn="l" defTabSz="2086126" rtl="0" eaLnBrk="1" latinLnBrk="0" hangingPunct="1">
        <a:spcBef>
          <a:spcPct val="20000"/>
        </a:spcBef>
        <a:buFont typeface="Arial" pitchFamily="34" charset="0"/>
        <a:buChar char="–"/>
        <a:defRPr kumimoji="1" sz="4525" kern="1200">
          <a:solidFill>
            <a:schemeClr val="tx1"/>
          </a:solidFill>
          <a:latin typeface="+mn-lt"/>
          <a:ea typeface="+mn-ea"/>
          <a:cs typeface="+mn-cs"/>
        </a:defRPr>
      </a:lvl4pPr>
      <a:lvl5pPr marL="4693785" indent="-521532" algn="l" defTabSz="2086126" rtl="0" eaLnBrk="1" latinLnBrk="0" hangingPunct="1">
        <a:spcBef>
          <a:spcPct val="20000"/>
        </a:spcBef>
        <a:buFont typeface="Arial" pitchFamily="34" charset="0"/>
        <a:buChar char="»"/>
        <a:defRPr kumimoji="1" sz="4525" kern="1200">
          <a:solidFill>
            <a:schemeClr val="tx1"/>
          </a:solidFill>
          <a:latin typeface="+mn-lt"/>
          <a:ea typeface="+mn-ea"/>
          <a:cs typeface="+mn-cs"/>
        </a:defRPr>
      </a:lvl5pPr>
      <a:lvl6pPr marL="5736848" indent="-521532" algn="l" defTabSz="2086126" rtl="0" eaLnBrk="1" latinLnBrk="0" hangingPunct="1">
        <a:spcBef>
          <a:spcPct val="20000"/>
        </a:spcBef>
        <a:buFont typeface="Arial" pitchFamily="34" charset="0"/>
        <a:buChar char="•"/>
        <a:defRPr kumimoji="1" sz="4525" kern="1200">
          <a:solidFill>
            <a:schemeClr val="tx1"/>
          </a:solidFill>
          <a:latin typeface="+mn-lt"/>
          <a:ea typeface="+mn-ea"/>
          <a:cs typeface="+mn-cs"/>
        </a:defRPr>
      </a:lvl6pPr>
      <a:lvl7pPr marL="6779911" indent="-521532" algn="l" defTabSz="2086126" rtl="0" eaLnBrk="1" latinLnBrk="0" hangingPunct="1">
        <a:spcBef>
          <a:spcPct val="20000"/>
        </a:spcBef>
        <a:buFont typeface="Arial" pitchFamily="34" charset="0"/>
        <a:buChar char="•"/>
        <a:defRPr kumimoji="1" sz="4525" kern="1200">
          <a:solidFill>
            <a:schemeClr val="tx1"/>
          </a:solidFill>
          <a:latin typeface="+mn-lt"/>
          <a:ea typeface="+mn-ea"/>
          <a:cs typeface="+mn-cs"/>
        </a:defRPr>
      </a:lvl7pPr>
      <a:lvl8pPr marL="7822974" indent="-521532" algn="l" defTabSz="2086126" rtl="0" eaLnBrk="1" latinLnBrk="0" hangingPunct="1">
        <a:spcBef>
          <a:spcPct val="20000"/>
        </a:spcBef>
        <a:buFont typeface="Arial" pitchFamily="34" charset="0"/>
        <a:buChar char="•"/>
        <a:defRPr kumimoji="1" sz="4525" kern="1200">
          <a:solidFill>
            <a:schemeClr val="tx1"/>
          </a:solidFill>
          <a:latin typeface="+mn-lt"/>
          <a:ea typeface="+mn-ea"/>
          <a:cs typeface="+mn-cs"/>
        </a:defRPr>
      </a:lvl8pPr>
      <a:lvl9pPr marL="8866038" indent="-521532" algn="l" defTabSz="2086126" rtl="0" eaLnBrk="1" latinLnBrk="0" hangingPunct="1">
        <a:spcBef>
          <a:spcPct val="20000"/>
        </a:spcBef>
        <a:buFont typeface="Arial" pitchFamily="34" charset="0"/>
        <a:buChar char="•"/>
        <a:defRPr kumimoji="1" sz="45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1pPr>
      <a:lvl2pPr marL="1043063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2pPr>
      <a:lvl3pPr marL="2086126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3pPr>
      <a:lvl4pPr marL="3129190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4pPr>
      <a:lvl5pPr marL="4172253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5pPr>
      <a:lvl6pPr marL="5215316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6pPr>
      <a:lvl7pPr marL="6258379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7pPr>
      <a:lvl8pPr marL="7301442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8pPr>
      <a:lvl9pPr marL="8344505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www.pref.shiga.lg.jp/ippan/bousai/zishin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j-shis.bosai.go.jp/map/" TargetMode="External"/><Relationship Id="rId12" Type="http://schemas.openxmlformats.org/officeDocument/2006/relationships/hyperlink" Target="https://www.pref.shiga.lg.jp/ippan/bousai/sougo/12559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higa-bousai.jp/dmap/map/index?l=M_e_risk_map&amp;z=&amp;lon=&amp;lat=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1.tmp"/><Relationship Id="rId10" Type="http://schemas.openxmlformats.org/officeDocument/2006/relationships/image" Target="../media/image7.tm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角丸四角形 5">
            <a:extLst>
              <a:ext uri="{FF2B5EF4-FFF2-40B4-BE49-F238E27FC236}">
                <a16:creationId xmlns:a16="http://schemas.microsoft.com/office/drawing/2014/main" id="{A69186CF-D4AA-4055-B0A9-921B8B14A38C}"/>
              </a:ext>
            </a:extLst>
          </p:cNvPr>
          <p:cNvSpPr/>
          <p:nvPr/>
        </p:nvSpPr>
        <p:spPr>
          <a:xfrm>
            <a:off x="15817" y="1014107"/>
            <a:ext cx="3903382" cy="1039399"/>
          </a:xfrm>
          <a:prstGeom prst="roundRect">
            <a:avLst>
              <a:gd name="adj" fmla="val 9452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pPr>
              <a:spcBef>
                <a:spcPts val="1200"/>
              </a:spcBef>
            </a:pP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大地震発生時には、以下の基本方針に則り対応する。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57" name="表 156">
            <a:extLst>
              <a:ext uri="{FF2B5EF4-FFF2-40B4-BE49-F238E27FC236}">
                <a16:creationId xmlns:a16="http://schemas.microsoft.com/office/drawing/2014/main" id="{8865243D-EAE3-4CF5-9E4A-E8CEF0752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605788"/>
              </p:ext>
            </p:extLst>
          </p:nvPr>
        </p:nvGraphicFramePr>
        <p:xfrm>
          <a:off x="66647" y="1302139"/>
          <a:ext cx="3815832" cy="67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4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9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9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２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9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３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475128" rtl="0" eaLnBrk="1" latinLnBrk="0" hangingPunct="1"/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1" name="角丸四角形 12">
            <a:extLst>
              <a:ext uri="{FF2B5EF4-FFF2-40B4-BE49-F238E27FC236}">
                <a16:creationId xmlns:a16="http://schemas.microsoft.com/office/drawing/2014/main" id="{F076E9E5-5719-45E5-B461-13BFDFC6821D}"/>
              </a:ext>
            </a:extLst>
          </p:cNvPr>
          <p:cNvSpPr/>
          <p:nvPr/>
        </p:nvSpPr>
        <p:spPr>
          <a:xfrm>
            <a:off x="15816" y="3359655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．対応手順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2" name="角丸四角形 13">
            <a:extLst>
              <a:ext uri="{FF2B5EF4-FFF2-40B4-BE49-F238E27FC236}">
                <a16:creationId xmlns:a16="http://schemas.microsoft.com/office/drawing/2014/main" id="{65D23062-CF18-4625-BC38-7771CF033A2B}"/>
              </a:ext>
            </a:extLst>
          </p:cNvPr>
          <p:cNvSpPr/>
          <p:nvPr/>
        </p:nvSpPr>
        <p:spPr>
          <a:xfrm>
            <a:off x="15817" y="726075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１．基本方針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3" name="角丸四角形 14">
            <a:extLst>
              <a:ext uri="{FF2B5EF4-FFF2-40B4-BE49-F238E27FC236}">
                <a16:creationId xmlns:a16="http://schemas.microsoft.com/office/drawing/2014/main" id="{76D15A84-8BA6-45CF-835B-DE403BB0B619}"/>
              </a:ext>
            </a:extLst>
          </p:cNvPr>
          <p:cNvSpPr/>
          <p:nvPr/>
        </p:nvSpPr>
        <p:spPr>
          <a:xfrm>
            <a:off x="3906540" y="724373"/>
            <a:ext cx="2088232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３．対応責任者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66" name="表 165">
            <a:extLst>
              <a:ext uri="{FF2B5EF4-FFF2-40B4-BE49-F238E27FC236}">
                <a16:creationId xmlns:a16="http://schemas.microsoft.com/office/drawing/2014/main" id="{3D804BAC-B11B-4D25-9158-65BAD24CB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610544"/>
              </p:ext>
            </p:extLst>
          </p:nvPr>
        </p:nvGraphicFramePr>
        <p:xfrm>
          <a:off x="4034688" y="1077064"/>
          <a:ext cx="3830933" cy="2086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1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統括責任者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全社的な意思決定を行い、対応全体を統括する。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124">
                <a:tc gridSpan="2">
                  <a:txBody>
                    <a:bodyPr/>
                    <a:lstStyle/>
                    <a:p>
                      <a:pPr algn="r"/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（代行者　　　　　　　　　　　　　　　　　　　　　　）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76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本社機能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維持担当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安否確認や安全確保等、本社機能の維持に関する実務を指揮する。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69054"/>
                  </a:ext>
                </a:extLst>
              </a:tr>
              <a:tr h="313124">
                <a:tc gridSpan="2">
                  <a:txBody>
                    <a:bodyPr/>
                    <a:lstStyle/>
                    <a:p>
                      <a:pPr algn="r"/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（代行者　　　　　　　　　　　　　　　　　　　　　　）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638620417"/>
                  </a:ext>
                </a:extLst>
              </a:tr>
              <a:tr h="41676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事業継続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担当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重要事業の継続に関する実務を指揮する。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436114"/>
                  </a:ext>
                </a:extLst>
              </a:tr>
              <a:tr h="313124">
                <a:tc gridSpan="2">
                  <a:txBody>
                    <a:bodyPr/>
                    <a:lstStyle/>
                    <a:p>
                      <a:pPr algn="r"/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（代行者　　　　　　　　　　　　　　　　　　　　　　）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170958595"/>
                  </a:ext>
                </a:extLst>
              </a:tr>
            </a:tbl>
          </a:graphicData>
        </a:graphic>
      </p:graphicFrame>
      <p:sp>
        <p:nvSpPr>
          <p:cNvPr id="169" name="角丸四角形 21">
            <a:extLst>
              <a:ext uri="{FF2B5EF4-FFF2-40B4-BE49-F238E27FC236}">
                <a16:creationId xmlns:a16="http://schemas.microsoft.com/office/drawing/2014/main" id="{FB9D1DCF-4211-47E5-B9DA-048145054AD2}"/>
              </a:ext>
            </a:extLst>
          </p:cNvPr>
          <p:cNvSpPr/>
          <p:nvPr/>
        </p:nvSpPr>
        <p:spPr>
          <a:xfrm>
            <a:off x="3960294" y="5067174"/>
            <a:ext cx="6733106" cy="693888"/>
          </a:xfrm>
          <a:prstGeom prst="roundRect">
            <a:avLst>
              <a:gd name="adj" fmla="val 5493"/>
            </a:avLst>
          </a:prstGeom>
          <a:solidFill>
            <a:srgbClr val="D1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参集メンバーは自身が</a:t>
            </a: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安全に移動できることが確認でき次第（火災等が発生していない、夜間でない　等）、定められた場所に参集し、災害対応を行う。</a:t>
            </a:r>
          </a:p>
        </p:txBody>
      </p:sp>
      <p:cxnSp>
        <p:nvCxnSpPr>
          <p:cNvPr id="170" name="直線矢印コネクタ 169">
            <a:extLst>
              <a:ext uri="{FF2B5EF4-FFF2-40B4-BE49-F238E27FC236}">
                <a16:creationId xmlns:a16="http://schemas.microsoft.com/office/drawing/2014/main" id="{0B1B2727-5491-4C35-8AFB-D0A3F89D4EF4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89983" y="526852"/>
            <a:ext cx="0" cy="10656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2" name="表 171">
            <a:extLst>
              <a:ext uri="{FF2B5EF4-FFF2-40B4-BE49-F238E27FC236}">
                <a16:creationId xmlns:a16="http://schemas.microsoft.com/office/drawing/2014/main" id="{AAE5CA83-5C35-4A2B-9D5C-DF8BB9A3B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514167"/>
              </p:ext>
            </p:extLst>
          </p:nvPr>
        </p:nvGraphicFramePr>
        <p:xfrm>
          <a:off x="568349" y="3889415"/>
          <a:ext cx="3338191" cy="44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5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94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基準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4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避難場所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3" name="角丸四角形 25">
            <a:extLst>
              <a:ext uri="{FF2B5EF4-FFF2-40B4-BE49-F238E27FC236}">
                <a16:creationId xmlns:a16="http://schemas.microsoft.com/office/drawing/2014/main" id="{1EAB2D5E-672A-4DD9-A24E-D6DD59E64E9F}"/>
              </a:ext>
            </a:extLst>
          </p:cNvPr>
          <p:cNvSpPr/>
          <p:nvPr/>
        </p:nvSpPr>
        <p:spPr>
          <a:xfrm>
            <a:off x="596136" y="3637022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①避難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74" name="表 173">
            <a:extLst>
              <a:ext uri="{FF2B5EF4-FFF2-40B4-BE49-F238E27FC236}">
                <a16:creationId xmlns:a16="http://schemas.microsoft.com/office/drawing/2014/main" id="{2E7529F4-CB7F-4517-8599-217AC4FE3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105719"/>
              </p:ext>
            </p:extLst>
          </p:nvPr>
        </p:nvGraphicFramePr>
        <p:xfrm>
          <a:off x="585536" y="4634450"/>
          <a:ext cx="3338190" cy="109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5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7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救助・応急処置</a:t>
                      </a:r>
                      <a:br>
                        <a:rPr kumimoji="1" lang="en-US" altLang="ja-JP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</a:b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道具の所在</a:t>
                      </a:r>
                    </a:p>
                  </a:txBody>
                  <a:tcPr marL="71999" marR="71999" marT="3600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475128" rtl="0" eaLnBrk="1" latinLnBrk="0" hangingPunct="1"/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5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救急搬送先①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（☎：　　　　　　　　　　　　　　　　　　　）</a:t>
                      </a:r>
                    </a:p>
                  </a:txBody>
                  <a:tcPr marL="71999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5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救急搬送先②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u="none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1000" b="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</a:p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☎</a:t>
                      </a:r>
                      <a:r>
                        <a:rPr kumimoji="1" lang="ja-JP" altLang="en-US" sz="1000" b="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：　　　　　　　　　　　　　　　　　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</a:p>
                  </a:txBody>
                  <a:tcPr marL="71999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5" name="角丸四角形 27">
            <a:extLst>
              <a:ext uri="{FF2B5EF4-FFF2-40B4-BE49-F238E27FC236}">
                <a16:creationId xmlns:a16="http://schemas.microsoft.com/office/drawing/2014/main" id="{FCB2FF97-E14C-4901-93D5-DA182BB978A7}"/>
              </a:ext>
            </a:extLst>
          </p:cNvPr>
          <p:cNvSpPr/>
          <p:nvPr/>
        </p:nvSpPr>
        <p:spPr>
          <a:xfrm>
            <a:off x="585535" y="4360458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②救助・負傷者対応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76" name="表 175">
            <a:extLst>
              <a:ext uri="{FF2B5EF4-FFF2-40B4-BE49-F238E27FC236}">
                <a16:creationId xmlns:a16="http://schemas.microsoft.com/office/drawing/2014/main" id="{1FD45A5A-0C3F-48CB-9F2E-A5EFC68E9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831422"/>
              </p:ext>
            </p:extLst>
          </p:nvPr>
        </p:nvGraphicFramePr>
        <p:xfrm>
          <a:off x="3966076" y="3889079"/>
          <a:ext cx="6627978" cy="890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6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908">
                  <a:extLst>
                    <a:ext uri="{9D8B030D-6E8A-4147-A177-3AD203B41FA5}">
                      <a16:colId xmlns:a16="http://schemas.microsoft.com/office/drawing/2014/main" val="619666401"/>
                    </a:ext>
                  </a:extLst>
                </a:gridCol>
                <a:gridCol w="2467081">
                  <a:extLst>
                    <a:ext uri="{9D8B030D-6E8A-4147-A177-3AD203B41FA5}">
                      <a16:colId xmlns:a16="http://schemas.microsoft.com/office/drawing/2014/main" val="2443913053"/>
                    </a:ext>
                  </a:extLst>
                </a:gridCol>
              </a:tblGrid>
              <a:tr h="28942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基準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確認方法①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42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対象者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u="none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</a:p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総計　　　　人（　　　</a:t>
                      </a:r>
                      <a:r>
                        <a:rPr kumimoji="1" lang="ja-JP" altLang="en-US" sz="1000" u="none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10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kumimoji="1" lang="ja-JP" altLang="en-US" sz="1000" u="none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  <a:r>
                        <a:rPr kumimoji="1" lang="ja-JP" altLang="en-US" sz="10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月現在）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確認方法②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3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集計担当者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確認方法③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7" name="角丸四角形 29">
            <a:extLst>
              <a:ext uri="{FF2B5EF4-FFF2-40B4-BE49-F238E27FC236}">
                <a16:creationId xmlns:a16="http://schemas.microsoft.com/office/drawing/2014/main" id="{610CFDA6-E94D-4E34-8D62-3A2F65A3A499}"/>
              </a:ext>
            </a:extLst>
          </p:cNvPr>
          <p:cNvSpPr/>
          <p:nvPr/>
        </p:nvSpPr>
        <p:spPr>
          <a:xfrm>
            <a:off x="3882479" y="3635530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③安否確認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78" name="表 177">
            <a:extLst>
              <a:ext uri="{FF2B5EF4-FFF2-40B4-BE49-F238E27FC236}">
                <a16:creationId xmlns:a16="http://schemas.microsoft.com/office/drawing/2014/main" id="{0B15CBB7-127F-419E-9406-3011BB79B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02621"/>
              </p:ext>
            </p:extLst>
          </p:nvPr>
        </p:nvGraphicFramePr>
        <p:xfrm>
          <a:off x="120279" y="13592851"/>
          <a:ext cx="3384000" cy="148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5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⑴大地震発生直後</a:t>
                      </a:r>
                      <a:endParaRPr lang="en-US" altLang="ja-JP" sz="10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ﾁｪｯｸ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できていない場合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</a:t>
                      </a:r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年  月末</a:t>
                      </a:r>
                      <a:endParaRPr kumimoji="1" lang="en-US" altLang="ja-JP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</a:t>
                      </a:r>
                      <a:r>
                        <a:rPr kumimoji="1" lang="ja-JP" alt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年  月末</a:t>
                      </a:r>
                      <a:endParaRPr kumimoji="1" lang="en-US" altLang="ja-JP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  <a:endParaRPr kumimoji="1" lang="ja-JP" alt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</a:t>
                      </a:r>
                      <a:r>
                        <a:rPr kumimoji="1" lang="ja-JP" alt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年  月末</a:t>
                      </a:r>
                      <a:endParaRPr kumimoji="1" lang="en-US" altLang="ja-JP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  <a:endParaRPr kumimoji="1" lang="ja-JP" alt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</a:t>
                      </a:r>
                      <a:r>
                        <a:rPr kumimoji="1" lang="ja-JP" alt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年  月末</a:t>
                      </a:r>
                      <a:endParaRPr kumimoji="1" lang="en-US" altLang="ja-JP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9" name="表 178">
            <a:extLst>
              <a:ext uri="{FF2B5EF4-FFF2-40B4-BE49-F238E27FC236}">
                <a16:creationId xmlns:a16="http://schemas.microsoft.com/office/drawing/2014/main" id="{F2CDF328-5E1E-4511-813A-77CCED8D1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945255"/>
              </p:ext>
            </p:extLst>
          </p:nvPr>
        </p:nvGraphicFramePr>
        <p:xfrm>
          <a:off x="3973132" y="5257006"/>
          <a:ext cx="6620922" cy="44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2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8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95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参集メンバー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95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参集場所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u="none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　　　　　　　　　　　　　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代替場所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</a:t>
                      </a:r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0" name="角丸四角形 32">
            <a:extLst>
              <a:ext uri="{FF2B5EF4-FFF2-40B4-BE49-F238E27FC236}">
                <a16:creationId xmlns:a16="http://schemas.microsoft.com/office/drawing/2014/main" id="{11014490-610C-4CE2-AE94-5E9920E4458C}"/>
              </a:ext>
            </a:extLst>
          </p:cNvPr>
          <p:cNvSpPr/>
          <p:nvPr/>
        </p:nvSpPr>
        <p:spPr>
          <a:xfrm>
            <a:off x="1773263" y="5869182"/>
            <a:ext cx="2853357" cy="257867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①状況確認　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81" name="表 180">
            <a:extLst>
              <a:ext uri="{FF2B5EF4-FFF2-40B4-BE49-F238E27FC236}">
                <a16:creationId xmlns:a16="http://schemas.microsoft.com/office/drawing/2014/main" id="{0D71F2C9-590D-490F-96B4-6A5D2F1AD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372824"/>
              </p:ext>
            </p:extLst>
          </p:nvPr>
        </p:nvGraphicFramePr>
        <p:xfrm>
          <a:off x="1860653" y="6130726"/>
          <a:ext cx="3486047" cy="201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3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44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確認対象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担当者（部門）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400"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7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475128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400">
                <a:tc>
                  <a:txBody>
                    <a:bodyPr/>
                    <a:lstStyle/>
                    <a:p>
                      <a:pPr algn="l"/>
                      <a:endParaRPr kumimoji="1" lang="ja-JP" altLang="en-US" sz="9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400">
                <a:tc>
                  <a:txBody>
                    <a:bodyPr/>
                    <a:lstStyle/>
                    <a:p>
                      <a:pPr algn="l"/>
                      <a:endParaRPr kumimoji="1" lang="ja-JP" altLang="en-US" sz="9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400">
                <a:tc>
                  <a:txBody>
                    <a:bodyPr/>
                    <a:lstStyle/>
                    <a:p>
                      <a:pPr algn="l"/>
                      <a:endParaRPr kumimoji="1" lang="ja-JP" altLang="en-US" sz="9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475128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400">
                <a:tc>
                  <a:txBody>
                    <a:bodyPr/>
                    <a:lstStyle/>
                    <a:p>
                      <a:pPr marL="0" marR="0" lvl="0" indent="0" algn="l" defTabSz="2062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u="none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475128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400"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475128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892938"/>
                  </a:ext>
                </a:extLst>
              </a:tr>
              <a:tr h="224400">
                <a:tc>
                  <a:txBody>
                    <a:bodyPr/>
                    <a:lstStyle/>
                    <a:p>
                      <a:pPr algn="l"/>
                      <a:endParaRPr kumimoji="1" lang="ja-JP" altLang="en-US" sz="9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400">
                <a:tc>
                  <a:txBody>
                    <a:bodyPr/>
                    <a:lstStyle/>
                    <a:p>
                      <a:pPr algn="l"/>
                      <a:endParaRPr kumimoji="1" lang="ja-JP" altLang="en-US" sz="9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82" name="表 181">
            <a:extLst>
              <a:ext uri="{FF2B5EF4-FFF2-40B4-BE49-F238E27FC236}">
                <a16:creationId xmlns:a16="http://schemas.microsoft.com/office/drawing/2014/main" id="{51360045-5449-4EAE-9C1A-9C6B723B5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364781"/>
              </p:ext>
            </p:extLst>
          </p:nvPr>
        </p:nvGraphicFramePr>
        <p:xfrm>
          <a:off x="3665169" y="13574246"/>
          <a:ext cx="3384000" cy="148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5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8167"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⑵初動対応フェーズ</a:t>
                      </a:r>
                      <a:endParaRPr lang="en-US" altLang="ja-JP" sz="10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ﾁｪｯｸ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できていない場合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161">
                <a:tc>
                  <a:txBody>
                    <a:bodyPr/>
                    <a:lstStyle/>
                    <a:p>
                      <a:pPr algn="l"/>
                      <a:endParaRPr kumimoji="1" lang="ja-JP" altLang="en-US" sz="9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</a:t>
                      </a:r>
                      <a:r>
                        <a:rPr kumimoji="1" lang="ja-JP" alt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年  月末</a:t>
                      </a:r>
                      <a:endParaRPr kumimoji="1" lang="en-US" altLang="ja-JP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  <a:endParaRPr kumimoji="1" lang="ja-JP" alt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813">
                <a:tc>
                  <a:txBody>
                    <a:bodyPr/>
                    <a:lstStyle/>
                    <a:p>
                      <a:pPr algn="l"/>
                      <a:endParaRPr kumimoji="1" lang="ja-JP" altLang="en-US" sz="9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</a:t>
                      </a:r>
                      <a:r>
                        <a:rPr kumimoji="1" lang="ja-JP" alt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年  月末</a:t>
                      </a:r>
                      <a:endParaRPr kumimoji="1" lang="en-US" altLang="ja-JP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  <a:endParaRPr kumimoji="1" lang="ja-JP" alt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101"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</a:t>
                      </a:r>
                      <a:r>
                        <a:rPr kumimoji="1" lang="ja-JP" alt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年  月末</a:t>
                      </a:r>
                      <a:endParaRPr kumimoji="1" lang="en-US" altLang="ja-JP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  <a:endParaRPr kumimoji="1" lang="ja-JP" alt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101"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</a:t>
                      </a:r>
                      <a:r>
                        <a:rPr kumimoji="1" lang="ja-JP" alt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年  月末</a:t>
                      </a:r>
                      <a:endParaRPr kumimoji="1" lang="en-US" altLang="ja-JP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3" name="表 182">
            <a:extLst>
              <a:ext uri="{FF2B5EF4-FFF2-40B4-BE49-F238E27FC236}">
                <a16:creationId xmlns:a16="http://schemas.microsoft.com/office/drawing/2014/main" id="{05E73EFF-6007-45A4-8296-D46FDE9EA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569960"/>
              </p:ext>
            </p:extLst>
          </p:nvPr>
        </p:nvGraphicFramePr>
        <p:xfrm>
          <a:off x="7210059" y="13580472"/>
          <a:ext cx="3384000" cy="1423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1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772"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⑶事業継続フェーズ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ﾁｪｯｸ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できていない場合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581">
                <a:tc>
                  <a:txBody>
                    <a:bodyPr/>
                    <a:lstStyle/>
                    <a:p>
                      <a:pPr marL="0" algn="l" defTabSz="1475128" rtl="0" eaLnBrk="1" latinLnBrk="0" hangingPunct="1"/>
                      <a:endParaRPr kumimoji="1" lang="ja-JP" altLang="en-US" sz="9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</a:t>
                      </a:r>
                      <a:r>
                        <a:rPr kumimoji="1" lang="ja-JP" alt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年  月末</a:t>
                      </a:r>
                      <a:endParaRPr kumimoji="1" lang="en-US" altLang="ja-JP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  <a:endParaRPr kumimoji="1" lang="ja-JP" alt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581">
                <a:tc>
                  <a:txBody>
                    <a:bodyPr/>
                    <a:lstStyle/>
                    <a:p>
                      <a:pPr marL="0" algn="l" defTabSz="1475128" rtl="0" eaLnBrk="1" latinLnBrk="0" hangingPunct="1"/>
                      <a:endParaRPr kumimoji="1" lang="ja-JP" altLang="en-US" sz="9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</a:t>
                      </a:r>
                      <a:r>
                        <a:rPr kumimoji="1" lang="ja-JP" alt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年  月末</a:t>
                      </a:r>
                      <a:endParaRPr kumimoji="1" lang="en-US" altLang="ja-JP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  <a:endParaRPr kumimoji="1" lang="ja-JP" alt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581"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</a:t>
                      </a:r>
                      <a:r>
                        <a:rPr kumimoji="1" lang="ja-JP" alt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年  月末</a:t>
                      </a:r>
                      <a:endParaRPr kumimoji="1" lang="en-US" altLang="ja-JP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  <a:endParaRPr kumimoji="1" lang="ja-JP" alt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475128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</a:t>
                      </a:r>
                      <a:r>
                        <a:rPr kumimoji="1" lang="ja-JP" alt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年  月末</a:t>
                      </a:r>
                      <a:endParaRPr kumimoji="1" lang="en-US" altLang="ja-JP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4" name="角丸四角形 36">
            <a:extLst>
              <a:ext uri="{FF2B5EF4-FFF2-40B4-BE49-F238E27FC236}">
                <a16:creationId xmlns:a16="http://schemas.microsoft.com/office/drawing/2014/main" id="{3718A6BE-C44D-4F8B-B161-6714DF025A4C}"/>
              </a:ext>
            </a:extLst>
          </p:cNvPr>
          <p:cNvSpPr/>
          <p:nvPr/>
        </p:nvSpPr>
        <p:spPr>
          <a:xfrm>
            <a:off x="7561457" y="5869182"/>
            <a:ext cx="3041827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③備蓄品の状況　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6" name="角丸四角形 38">
            <a:extLst>
              <a:ext uri="{FF2B5EF4-FFF2-40B4-BE49-F238E27FC236}">
                <a16:creationId xmlns:a16="http://schemas.microsoft.com/office/drawing/2014/main" id="{6B131C34-693B-4B41-8E0E-A5F2A2F68F49}"/>
              </a:ext>
            </a:extLst>
          </p:cNvPr>
          <p:cNvSpPr/>
          <p:nvPr/>
        </p:nvSpPr>
        <p:spPr>
          <a:xfrm>
            <a:off x="5338226" y="5869182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②帰宅許可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87" name="表 186">
            <a:extLst>
              <a:ext uri="{FF2B5EF4-FFF2-40B4-BE49-F238E27FC236}">
                <a16:creationId xmlns:a16="http://schemas.microsoft.com/office/drawing/2014/main" id="{D1C77D5E-28B3-4BD9-B6BD-4DBA838B1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034445"/>
              </p:ext>
            </p:extLst>
          </p:nvPr>
        </p:nvGraphicFramePr>
        <p:xfrm>
          <a:off x="5431598" y="6127383"/>
          <a:ext cx="2114503" cy="2019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34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基準</a:t>
                      </a:r>
                    </a:p>
                  </a:txBody>
                  <a:tcPr marL="71999" marR="71999" marT="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36000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4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対象者</a:t>
                      </a:r>
                    </a:p>
                  </a:txBody>
                  <a:tcPr marL="71999" marR="71999" marT="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0" marB="36000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8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留意点</a:t>
                      </a:r>
                    </a:p>
                  </a:txBody>
                  <a:tcPr marL="71999" marR="71999" marT="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6" name="角丸四角形 48">
            <a:extLst>
              <a:ext uri="{FF2B5EF4-FFF2-40B4-BE49-F238E27FC236}">
                <a16:creationId xmlns:a16="http://schemas.microsoft.com/office/drawing/2014/main" id="{97B73063-F357-43B6-ADF6-F97586A6BA98}"/>
              </a:ext>
            </a:extLst>
          </p:cNvPr>
          <p:cNvSpPr/>
          <p:nvPr/>
        </p:nvSpPr>
        <p:spPr>
          <a:xfrm>
            <a:off x="1773263" y="8350444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①重要業務の継続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7" name="角丸四角形 20">
            <a:extLst>
              <a:ext uri="{FF2B5EF4-FFF2-40B4-BE49-F238E27FC236}">
                <a16:creationId xmlns:a16="http://schemas.microsoft.com/office/drawing/2014/main" id="{C84B025D-261F-4BA9-AA19-8E3B2BBF4363}"/>
              </a:ext>
            </a:extLst>
          </p:cNvPr>
          <p:cNvSpPr/>
          <p:nvPr/>
        </p:nvSpPr>
        <p:spPr>
          <a:xfrm>
            <a:off x="84370" y="13283824"/>
            <a:ext cx="1944216" cy="294480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７．事前準備　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4" name="角丸四角形 111">
            <a:extLst>
              <a:ext uri="{FF2B5EF4-FFF2-40B4-BE49-F238E27FC236}">
                <a16:creationId xmlns:a16="http://schemas.microsoft.com/office/drawing/2014/main" id="{F9CA9934-8E93-4F7F-BE07-6A47C1828165}"/>
              </a:ext>
            </a:extLst>
          </p:cNvPr>
          <p:cNvSpPr/>
          <p:nvPr/>
        </p:nvSpPr>
        <p:spPr>
          <a:xfrm>
            <a:off x="19283" y="2070855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２．被害想定　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5" name="角丸四角形 1">
            <a:extLst>
              <a:ext uri="{FF2B5EF4-FFF2-40B4-BE49-F238E27FC236}">
                <a16:creationId xmlns:a16="http://schemas.microsoft.com/office/drawing/2014/main" id="{3B56C04E-6EF4-4C90-92E4-9A9AF3EDB936}"/>
              </a:ext>
            </a:extLst>
          </p:cNvPr>
          <p:cNvSpPr/>
          <p:nvPr/>
        </p:nvSpPr>
        <p:spPr>
          <a:xfrm>
            <a:off x="-6051" y="2399977"/>
            <a:ext cx="3930188" cy="912117"/>
          </a:xfrm>
          <a:prstGeom prst="roundRect">
            <a:avLst/>
          </a:prstGeom>
          <a:solidFill>
            <a:srgbClr val="D1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6" name="テキスト ボックス 235">
            <a:extLst>
              <a:ext uri="{FF2B5EF4-FFF2-40B4-BE49-F238E27FC236}">
                <a16:creationId xmlns:a16="http://schemas.microsoft.com/office/drawing/2014/main" id="{9A00EE5A-218B-4140-8D5D-E9473E21D63B}"/>
              </a:ext>
            </a:extLst>
          </p:cNvPr>
          <p:cNvSpPr txBox="1"/>
          <p:nvPr/>
        </p:nvSpPr>
        <p:spPr>
          <a:xfrm>
            <a:off x="55601" y="2712414"/>
            <a:ext cx="3831284" cy="400110"/>
          </a:xfrm>
          <a:prstGeom prst="rect">
            <a:avLst/>
          </a:prstGeom>
          <a:solidFill>
            <a:schemeClr val="bg1"/>
          </a:solidFill>
          <a:ln w="12700">
            <a:solidFill>
              <a:srgbClr val="0099FF"/>
            </a:solidFill>
          </a:ln>
        </p:spPr>
        <p:txBody>
          <a:bodyPr wrap="square" rtlCol="0" anchor="ctr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社会インフラの中断（電力・通信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:3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日間、交通・その他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:2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週間）</a:t>
            </a:r>
          </a:p>
          <a:p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0" name="角丸四角形 128">
            <a:extLst>
              <a:ext uri="{FF2B5EF4-FFF2-40B4-BE49-F238E27FC236}">
                <a16:creationId xmlns:a16="http://schemas.microsoft.com/office/drawing/2014/main" id="{95A0FFF4-7DB7-4AE3-AF24-6C8DB986078C}"/>
              </a:ext>
            </a:extLst>
          </p:cNvPr>
          <p:cNvSpPr/>
          <p:nvPr/>
        </p:nvSpPr>
        <p:spPr>
          <a:xfrm>
            <a:off x="1308466" y="10207964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ja-JP" altLang="en-US" sz="10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241" name="表 240">
            <a:extLst>
              <a:ext uri="{FF2B5EF4-FFF2-40B4-BE49-F238E27FC236}">
                <a16:creationId xmlns:a16="http://schemas.microsoft.com/office/drawing/2014/main" id="{B3DA0351-1213-483B-BC7D-4E81EEC43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673999"/>
              </p:ext>
            </p:extLst>
          </p:nvPr>
        </p:nvGraphicFramePr>
        <p:xfrm>
          <a:off x="304800" y="11665718"/>
          <a:ext cx="4905401" cy="1570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0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1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必要な資金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概要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予想資金（３ヵ月）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80975" indent="-180975" algn="l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(A) 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経営維持費用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従業員への給与の支払い</a:t>
                      </a:r>
                      <a:endParaRPr kumimoji="1" lang="en-US" altLang="ja-JP" sz="10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0975" indent="-180975" algn="l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1475128" rtl="0" eaLnBrk="1" latinLnBrk="0" hangingPunct="1"/>
                      <a:r>
                        <a:rPr kumimoji="1" lang="ja-JP" altLang="en-US" sz="10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買掛金の支払い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0975" indent="-180975" algn="l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1475128" rtl="0" eaLnBrk="1" latinLnBrk="0" hangingPunct="1"/>
                      <a:r>
                        <a:rPr kumimoji="1" lang="ja-JP" altLang="en-US" sz="10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金融機関からの借入金の返済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0975" indent="-180975" algn="l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475128" rtl="0" eaLnBrk="1" latinLnBrk="0" hangingPunct="1"/>
                      <a:r>
                        <a:rPr kumimoji="1" lang="ja-JP" altLang="en-US" sz="10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その他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80975" indent="-180975" algn="l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(B) 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災害復旧費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被災建物・設備の復旧</a:t>
                      </a:r>
                      <a:endParaRPr kumimoji="1" lang="ja-JP" altLang="en-US" sz="100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  <a:r>
                        <a:rPr kumimoji="1"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0975" indent="-180975" algn="l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その他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65" name="テキスト ボックス 264">
            <a:extLst>
              <a:ext uri="{FF2B5EF4-FFF2-40B4-BE49-F238E27FC236}">
                <a16:creationId xmlns:a16="http://schemas.microsoft.com/office/drawing/2014/main" id="{1B5C2B4D-F534-4143-BEC2-21D8F91CDF5C}"/>
              </a:ext>
            </a:extLst>
          </p:cNvPr>
          <p:cNvSpPr txBox="1"/>
          <p:nvPr/>
        </p:nvSpPr>
        <p:spPr>
          <a:xfrm>
            <a:off x="62241" y="2448694"/>
            <a:ext cx="3824644" cy="246221"/>
          </a:xfrm>
          <a:prstGeom prst="rect">
            <a:avLst/>
          </a:prstGeom>
          <a:solidFill>
            <a:schemeClr val="bg1"/>
          </a:solidFill>
          <a:ln w="12700">
            <a:solidFill>
              <a:srgbClr val="0099FF"/>
            </a:solidFill>
          </a:ln>
        </p:spPr>
        <p:txBody>
          <a:bodyPr wrap="square" rtlCol="0" anchor="ctr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想定地震</a:t>
            </a:r>
            <a:r>
              <a:rPr lang="ja-JP" altLang="en-US" sz="1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　　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想定震度</a:t>
            </a:r>
            <a:r>
              <a:rPr lang="ja-JP" altLang="en-US" sz="1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000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4" name="角丸四角形 152">
            <a:extLst>
              <a:ext uri="{FF2B5EF4-FFF2-40B4-BE49-F238E27FC236}">
                <a16:creationId xmlns:a16="http://schemas.microsoft.com/office/drawing/2014/main" id="{D41E45F9-9BBC-43E0-8D9E-85C10AA68118}"/>
              </a:ext>
            </a:extLst>
          </p:cNvPr>
          <p:cNvSpPr/>
          <p:nvPr/>
        </p:nvSpPr>
        <p:spPr>
          <a:xfrm>
            <a:off x="1092082" y="3424183"/>
            <a:ext cx="2878046" cy="259400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対策本部を立ち上げ、以下の手順で対応を実施します。</a:t>
            </a:r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kumimoji="1"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5E1507EB-C521-47D0-9DE6-730200E8D9CA}"/>
              </a:ext>
            </a:extLst>
          </p:cNvPr>
          <p:cNvSpPr/>
          <p:nvPr/>
        </p:nvSpPr>
        <p:spPr>
          <a:xfrm>
            <a:off x="3923907" y="4869969"/>
            <a:ext cx="24192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300"/>
              </a:spcAft>
            </a:pP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夜間・休日に災害が発生した場合の対応</a:t>
            </a:r>
            <a:endParaRPr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81" name="直線矢印コネクタ 280">
            <a:extLst>
              <a:ext uri="{FF2B5EF4-FFF2-40B4-BE49-F238E27FC236}">
                <a16:creationId xmlns:a16="http://schemas.microsoft.com/office/drawing/2014/main" id="{43DD3251-5155-4712-8853-473257E4C186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36257" y="2998790"/>
            <a:ext cx="0" cy="10656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フローチャート: 他ページ結合子 1">
            <a:extLst>
              <a:ext uri="{FF2B5EF4-FFF2-40B4-BE49-F238E27FC236}">
                <a16:creationId xmlns:a16="http://schemas.microsoft.com/office/drawing/2014/main" id="{3A19AB36-9B1B-4016-A687-4A0FD0CA5237}"/>
              </a:ext>
            </a:extLst>
          </p:cNvPr>
          <p:cNvSpPr/>
          <p:nvPr/>
        </p:nvSpPr>
        <p:spPr>
          <a:xfrm>
            <a:off x="146511" y="3733517"/>
            <a:ext cx="360000" cy="2095442"/>
          </a:xfrm>
          <a:prstGeom prst="flowChartOffpageConnector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⑴大地震発生直後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直後から可能な限り速やかに</a:t>
            </a:r>
          </a:p>
        </p:txBody>
      </p:sp>
      <p:sp>
        <p:nvSpPr>
          <p:cNvPr id="134" name="フローチャート: 他ページ結合子 133">
            <a:extLst>
              <a:ext uri="{FF2B5EF4-FFF2-40B4-BE49-F238E27FC236}">
                <a16:creationId xmlns:a16="http://schemas.microsoft.com/office/drawing/2014/main" id="{5DD7279B-6C3B-4F35-9450-419BEDFDFE20}"/>
              </a:ext>
            </a:extLst>
          </p:cNvPr>
          <p:cNvSpPr/>
          <p:nvPr/>
        </p:nvSpPr>
        <p:spPr>
          <a:xfrm>
            <a:off x="140685" y="5874695"/>
            <a:ext cx="360000" cy="2451394"/>
          </a:xfrm>
          <a:prstGeom prst="flowChartOffpageConnector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⑵初動対応フェーズ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直後から</a:t>
            </a:r>
            <a:r>
              <a:rPr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r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時間以内</a:t>
            </a:r>
          </a:p>
        </p:txBody>
      </p:sp>
      <p:sp>
        <p:nvSpPr>
          <p:cNvPr id="139" name="フローチャート: 他ページ結合子 138">
            <a:extLst>
              <a:ext uri="{FF2B5EF4-FFF2-40B4-BE49-F238E27FC236}">
                <a16:creationId xmlns:a16="http://schemas.microsoft.com/office/drawing/2014/main" id="{9E155443-A43A-46DE-84CC-CE3A380D03C9}"/>
              </a:ext>
            </a:extLst>
          </p:cNvPr>
          <p:cNvSpPr/>
          <p:nvPr/>
        </p:nvSpPr>
        <p:spPr>
          <a:xfrm>
            <a:off x="140685" y="8359678"/>
            <a:ext cx="346318" cy="3029320"/>
          </a:xfrm>
          <a:prstGeom prst="flowChartOffpageConnector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⑶事業継続フェーズ</a:t>
            </a:r>
          </a:p>
        </p:txBody>
      </p:sp>
      <p:sp>
        <p:nvSpPr>
          <p:cNvPr id="141" name="角丸四角形 56">
            <a:extLst>
              <a:ext uri="{FF2B5EF4-FFF2-40B4-BE49-F238E27FC236}">
                <a16:creationId xmlns:a16="http://schemas.microsoft.com/office/drawing/2014/main" id="{DB5E4BAB-EBEB-4E23-A731-3804646068F6}"/>
              </a:ext>
            </a:extLst>
          </p:cNvPr>
          <p:cNvSpPr/>
          <p:nvPr/>
        </p:nvSpPr>
        <p:spPr>
          <a:xfrm>
            <a:off x="645681" y="6770610"/>
            <a:ext cx="1092696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本社機能維持</a:t>
            </a:r>
            <a:endParaRPr kumimoji="1" lang="en-US" altLang="ja-JP" sz="1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担当</a:t>
            </a:r>
          </a:p>
        </p:txBody>
      </p:sp>
      <p:cxnSp>
        <p:nvCxnSpPr>
          <p:cNvPr id="142" name="直線コネクタ 141">
            <a:extLst>
              <a:ext uri="{FF2B5EF4-FFF2-40B4-BE49-F238E27FC236}">
                <a16:creationId xmlns:a16="http://schemas.microsoft.com/office/drawing/2014/main" id="{07F6EFBA-6203-4E43-8092-9664CFF4F5FA}"/>
              </a:ext>
            </a:extLst>
          </p:cNvPr>
          <p:cNvCxnSpPr>
            <a:cxnSpLocks/>
            <a:stCxn id="143" idx="2"/>
            <a:endCxn id="141" idx="0"/>
          </p:cNvCxnSpPr>
          <p:nvPr/>
        </p:nvCxnSpPr>
        <p:spPr>
          <a:xfrm flipH="1">
            <a:off x="1192029" y="6503058"/>
            <a:ext cx="1" cy="267552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角丸四角形 59">
            <a:extLst>
              <a:ext uri="{FF2B5EF4-FFF2-40B4-BE49-F238E27FC236}">
                <a16:creationId xmlns:a16="http://schemas.microsoft.com/office/drawing/2014/main" id="{81FEAFE1-B1AE-4AB1-9627-6EA2A2DF6849}"/>
              </a:ext>
            </a:extLst>
          </p:cNvPr>
          <p:cNvSpPr/>
          <p:nvPr/>
        </p:nvSpPr>
        <p:spPr>
          <a:xfrm>
            <a:off x="723990" y="6143058"/>
            <a:ext cx="936079" cy="360000"/>
          </a:xfrm>
          <a:prstGeom prst="roundRect">
            <a:avLst/>
          </a:prstGeom>
          <a:solidFill>
            <a:srgbClr val="0000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統括責任者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C42C1DD3-43F7-465C-9337-2B3151296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778301"/>
              </p:ext>
            </p:extLst>
          </p:nvPr>
        </p:nvGraphicFramePr>
        <p:xfrm>
          <a:off x="5426780" y="11593710"/>
          <a:ext cx="4955106" cy="112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642">
                  <a:extLst>
                    <a:ext uri="{9D8B030D-6E8A-4147-A177-3AD203B41FA5}">
                      <a16:colId xmlns:a16="http://schemas.microsoft.com/office/drawing/2014/main" val="2547414357"/>
                    </a:ext>
                  </a:extLst>
                </a:gridCol>
                <a:gridCol w="1458940">
                  <a:extLst>
                    <a:ext uri="{9D8B030D-6E8A-4147-A177-3AD203B41FA5}">
                      <a16:colId xmlns:a16="http://schemas.microsoft.com/office/drawing/2014/main" val="1128314404"/>
                    </a:ext>
                  </a:extLst>
                </a:gridCol>
                <a:gridCol w="2049762">
                  <a:extLst>
                    <a:ext uri="{9D8B030D-6E8A-4147-A177-3AD203B41FA5}">
                      <a16:colId xmlns:a16="http://schemas.microsoft.com/office/drawing/2014/main" val="867756622"/>
                    </a:ext>
                  </a:extLst>
                </a:gridCol>
                <a:gridCol w="1218762">
                  <a:extLst>
                    <a:ext uri="{9D8B030D-6E8A-4147-A177-3AD203B41FA5}">
                      <a16:colId xmlns:a16="http://schemas.microsoft.com/office/drawing/2014/main" val="396128798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調達可能な資金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概要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u="none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予想資金（</a:t>
                      </a:r>
                      <a:r>
                        <a:rPr kumimoji="1" lang="en-US" altLang="ja-JP" sz="1000" b="1" u="none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1000" b="1" u="none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ヵ月）</a:t>
                      </a:r>
                    </a:p>
                  </a:txBody>
                  <a:tcPr marL="0" marR="36000" marT="36000" marB="36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290349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Ｃ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 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利用可能な手元資金（現在の現預金）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9290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Ｄ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 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回収可能</a:t>
                      </a:r>
                      <a:r>
                        <a:rPr kumimoji="1" lang="ja-JP" altLang="en-US" sz="1000" b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な売掛金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4825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Ｅ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kumimoji="1" lang="ja-JP" altLang="en-US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7867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Ｆ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kumimoji="1" lang="ja-JP" altLang="en-US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92559"/>
                  </a:ext>
                </a:extLst>
              </a:tr>
            </a:tbl>
          </a:graphicData>
        </a:graphic>
      </p:graphicFrame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A8181750-3206-44D5-A5C4-386FEF798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703599"/>
              </p:ext>
            </p:extLst>
          </p:nvPr>
        </p:nvGraphicFramePr>
        <p:xfrm>
          <a:off x="5432155" y="12801094"/>
          <a:ext cx="4955105" cy="44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9051">
                  <a:extLst>
                    <a:ext uri="{9D8B030D-6E8A-4147-A177-3AD203B41FA5}">
                      <a16:colId xmlns:a16="http://schemas.microsoft.com/office/drawing/2014/main" val="4147061722"/>
                    </a:ext>
                  </a:extLst>
                </a:gridCol>
                <a:gridCol w="2411918">
                  <a:extLst>
                    <a:ext uri="{9D8B030D-6E8A-4147-A177-3AD203B41FA5}">
                      <a16:colId xmlns:a16="http://schemas.microsoft.com/office/drawing/2014/main" val="193524036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22306953"/>
                    </a:ext>
                  </a:extLst>
                </a:gridCol>
              </a:tblGrid>
              <a:tr h="2143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必要な資金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A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+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B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b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375529"/>
                  </a:ext>
                </a:extLst>
              </a:tr>
              <a:tr h="2143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調達可能な資金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（Ｃ）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+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（Ｄ）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+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（Ｅ）（Ｆ）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　　　　　　　　　　　</a:t>
                      </a:r>
                    </a:p>
                  </a:txBody>
                  <a:tcPr marL="0" marR="36000" marT="36000" marB="36000" anchor="b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467910"/>
                  </a:ext>
                </a:extLst>
              </a:tr>
            </a:tbl>
          </a:graphicData>
        </a:graphic>
      </p:graphicFrame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B6FF9D6B-17BB-4269-869B-F1DC7C084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227458"/>
              </p:ext>
            </p:extLst>
          </p:nvPr>
        </p:nvGraphicFramePr>
        <p:xfrm>
          <a:off x="8031101" y="1075047"/>
          <a:ext cx="2562953" cy="2072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9213">
                  <a:extLst>
                    <a:ext uri="{9D8B030D-6E8A-4147-A177-3AD203B41FA5}">
                      <a16:colId xmlns:a16="http://schemas.microsoft.com/office/drawing/2014/main" val="789401829"/>
                    </a:ext>
                  </a:extLst>
                </a:gridCol>
                <a:gridCol w="1793740">
                  <a:extLst>
                    <a:ext uri="{9D8B030D-6E8A-4147-A177-3AD203B41FA5}">
                      <a16:colId xmlns:a16="http://schemas.microsoft.com/office/drawing/2014/main" val="1412034905"/>
                    </a:ext>
                  </a:extLst>
                </a:gridCol>
              </a:tblGrid>
              <a:tr h="14761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優先事業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292277"/>
                  </a:ext>
                </a:extLst>
              </a:tr>
              <a:tr h="596418"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目標復旧時間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005432"/>
                  </a:ext>
                </a:extLst>
              </a:tr>
            </a:tbl>
          </a:graphicData>
        </a:graphic>
      </p:graphicFrame>
      <p:sp>
        <p:nvSpPr>
          <p:cNvPr id="74" name="角丸四角形 111">
            <a:extLst>
              <a:ext uri="{FF2B5EF4-FFF2-40B4-BE49-F238E27FC236}">
                <a16:creationId xmlns:a16="http://schemas.microsoft.com/office/drawing/2014/main" id="{2434B0BD-70FB-4832-877D-834C62CF48C9}"/>
              </a:ext>
            </a:extLst>
          </p:cNvPr>
          <p:cNvSpPr/>
          <p:nvPr/>
        </p:nvSpPr>
        <p:spPr>
          <a:xfrm>
            <a:off x="7865621" y="751118"/>
            <a:ext cx="2827779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４．優先事業、目標復旧時間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1EB342F3-4984-4676-A056-22ECE91F48E0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28000" y="-1655903"/>
            <a:ext cx="0" cy="10656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0A0801C-D4F1-42B3-BE63-18092796AED7}"/>
              </a:ext>
            </a:extLst>
          </p:cNvPr>
          <p:cNvSpPr/>
          <p:nvPr/>
        </p:nvSpPr>
        <p:spPr>
          <a:xfrm>
            <a:off x="7651498" y="8110644"/>
            <a:ext cx="28196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飲料水（</a:t>
            </a:r>
            <a:r>
              <a:rPr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3L/</a:t>
            </a:r>
            <a:r>
              <a:rPr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日・人）と食料は最低</a:t>
            </a:r>
            <a:r>
              <a:rPr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日～</a:t>
            </a:r>
            <a:r>
              <a:rPr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日分を準備します。</a:t>
            </a:r>
          </a:p>
        </p:txBody>
      </p:sp>
      <p:sp>
        <p:nvSpPr>
          <p:cNvPr id="101" name="角丸四角形 56">
            <a:extLst>
              <a:ext uri="{FF2B5EF4-FFF2-40B4-BE49-F238E27FC236}">
                <a16:creationId xmlns:a16="http://schemas.microsoft.com/office/drawing/2014/main" id="{07CF711E-E442-4463-AF93-CA72184005BD}"/>
              </a:ext>
            </a:extLst>
          </p:cNvPr>
          <p:cNvSpPr/>
          <p:nvPr/>
        </p:nvSpPr>
        <p:spPr>
          <a:xfrm>
            <a:off x="645681" y="9044849"/>
            <a:ext cx="1092696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事業継続</a:t>
            </a:r>
            <a:endParaRPr kumimoji="1" lang="en-US" altLang="ja-JP" sz="1000" b="1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0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担当</a:t>
            </a:r>
            <a:endParaRPr kumimoji="1" lang="ja-JP" altLang="en-US" sz="1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0F2CF2BB-6010-4C46-B55B-FAD308E02A4E}"/>
              </a:ext>
            </a:extLst>
          </p:cNvPr>
          <p:cNvCxnSpPr>
            <a:cxnSpLocks/>
            <a:stCxn id="103" idx="2"/>
            <a:endCxn id="101" idx="0"/>
          </p:cNvCxnSpPr>
          <p:nvPr/>
        </p:nvCxnSpPr>
        <p:spPr>
          <a:xfrm flipH="1">
            <a:off x="1192029" y="8777297"/>
            <a:ext cx="1" cy="267552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角丸四角形 59">
            <a:extLst>
              <a:ext uri="{FF2B5EF4-FFF2-40B4-BE49-F238E27FC236}">
                <a16:creationId xmlns:a16="http://schemas.microsoft.com/office/drawing/2014/main" id="{12AA889E-67DD-4D7F-ABC7-BD77822D3AD8}"/>
              </a:ext>
            </a:extLst>
          </p:cNvPr>
          <p:cNvSpPr/>
          <p:nvPr/>
        </p:nvSpPr>
        <p:spPr>
          <a:xfrm>
            <a:off x="723990" y="8417297"/>
            <a:ext cx="936079" cy="360000"/>
          </a:xfrm>
          <a:prstGeom prst="roundRect">
            <a:avLst/>
          </a:prstGeom>
          <a:solidFill>
            <a:srgbClr val="0000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統括責任者</a:t>
            </a:r>
          </a:p>
        </p:txBody>
      </p:sp>
      <p:graphicFrame>
        <p:nvGraphicFramePr>
          <p:cNvPr id="104" name="表 103">
            <a:extLst>
              <a:ext uri="{FF2B5EF4-FFF2-40B4-BE49-F238E27FC236}">
                <a16:creationId xmlns:a16="http://schemas.microsoft.com/office/drawing/2014/main" id="{C9FB0381-C0A3-4952-844D-2DAF783FD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720379"/>
              </p:ext>
            </p:extLst>
          </p:nvPr>
        </p:nvGraphicFramePr>
        <p:xfrm>
          <a:off x="1857449" y="8608579"/>
          <a:ext cx="8736607" cy="2675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9">
                  <a:extLst>
                    <a:ext uri="{9D8B030D-6E8A-4147-A177-3AD203B41FA5}">
                      <a16:colId xmlns:a16="http://schemas.microsoft.com/office/drawing/2014/main" val="582730005"/>
                    </a:ext>
                  </a:extLst>
                </a:gridCol>
                <a:gridCol w="3360234">
                  <a:extLst>
                    <a:ext uri="{9D8B030D-6E8A-4147-A177-3AD203B41FA5}">
                      <a16:colId xmlns:a16="http://schemas.microsoft.com/office/drawing/2014/main" val="1227967992"/>
                    </a:ext>
                  </a:extLst>
                </a:gridCol>
              </a:tblGrid>
              <a:tr h="48303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対応戦略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資源の脆弱性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ボトルネック</a:t>
                      </a:r>
                      <a:r>
                        <a:rPr kumimoji="1" lang="en-US" altLang="ja-JP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2086126" rtl="0" eaLnBrk="1" latinLnBrk="0" hangingPunct="1"/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529"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対応手順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1750">
                <a:tc>
                  <a:txBody>
                    <a:bodyPr/>
                    <a:lstStyle/>
                    <a:p>
                      <a:pPr algn="ctr"/>
                      <a:endParaRPr lang="en-US" altLang="ja-JP" sz="10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5" name="角丸四角形 32">
            <a:extLst>
              <a:ext uri="{FF2B5EF4-FFF2-40B4-BE49-F238E27FC236}">
                <a16:creationId xmlns:a16="http://schemas.microsoft.com/office/drawing/2014/main" id="{2D37AD27-D8F9-4C3A-BEC7-59F87011DB70}"/>
              </a:ext>
            </a:extLst>
          </p:cNvPr>
          <p:cNvSpPr/>
          <p:nvPr/>
        </p:nvSpPr>
        <p:spPr>
          <a:xfrm>
            <a:off x="606082" y="7139083"/>
            <a:ext cx="1167181" cy="115747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＜メンバー＞</a:t>
            </a: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0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ja-JP" altLang="en-US" sz="10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10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6" name="角丸四角形 32">
            <a:extLst>
              <a:ext uri="{FF2B5EF4-FFF2-40B4-BE49-F238E27FC236}">
                <a16:creationId xmlns:a16="http://schemas.microsoft.com/office/drawing/2014/main" id="{F4D11FFF-D9C6-4C58-A723-BCFE2CE97732}"/>
              </a:ext>
            </a:extLst>
          </p:cNvPr>
          <p:cNvSpPr/>
          <p:nvPr/>
        </p:nvSpPr>
        <p:spPr>
          <a:xfrm>
            <a:off x="606082" y="9449060"/>
            <a:ext cx="1167181" cy="173689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＜メンバー＞</a:t>
            </a: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" name="角丸四角形 20">
            <a:extLst>
              <a:ext uri="{FF2B5EF4-FFF2-40B4-BE49-F238E27FC236}">
                <a16:creationId xmlns:a16="http://schemas.microsoft.com/office/drawing/2014/main" id="{95F4CDEA-6136-4F26-A5E9-694C35899A11}"/>
              </a:ext>
            </a:extLst>
          </p:cNvPr>
          <p:cNvSpPr/>
          <p:nvPr/>
        </p:nvSpPr>
        <p:spPr>
          <a:xfrm>
            <a:off x="79806" y="11377686"/>
            <a:ext cx="1944216" cy="294480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．資金調達　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8ADBF7F5-17D7-48C7-ACAA-EFF47DBA44D3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46108" y="6049687"/>
            <a:ext cx="0" cy="10656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角丸四角形 152">
            <a:extLst>
              <a:ext uri="{FF2B5EF4-FFF2-40B4-BE49-F238E27FC236}">
                <a16:creationId xmlns:a16="http://schemas.microsoft.com/office/drawing/2014/main" id="{BF31C956-E072-4058-BE71-1AA45B1F4CE0}"/>
              </a:ext>
            </a:extLst>
          </p:cNvPr>
          <p:cNvSpPr/>
          <p:nvPr/>
        </p:nvSpPr>
        <p:spPr>
          <a:xfrm>
            <a:off x="191562" y="3096766"/>
            <a:ext cx="3642970" cy="242260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ja-JP"/>
            </a:defPPr>
            <a:lvl1pPr marL="0" algn="l" defTabSz="1475128" rtl="0" eaLnBrk="1" latinLnBrk="0" hangingPunct="1"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7564" algn="l" defTabSz="1475128" rtl="0" eaLnBrk="1" latinLnBrk="0" hangingPunct="1"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75128" algn="l" defTabSz="1475128" rtl="0" eaLnBrk="1" latinLnBrk="0" hangingPunct="1"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212693" algn="l" defTabSz="1475128" rtl="0" eaLnBrk="1" latinLnBrk="0" hangingPunct="1"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50257" algn="l" defTabSz="1475128" rtl="0" eaLnBrk="1" latinLnBrk="0" hangingPunct="1"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87821" algn="l" defTabSz="1475128" rtl="0" eaLnBrk="1" latinLnBrk="0" hangingPunct="1"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425385" algn="l" defTabSz="1475128" rtl="0" eaLnBrk="1" latinLnBrk="0" hangingPunct="1"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162949" algn="l" defTabSz="1475128" rtl="0" eaLnBrk="1" latinLnBrk="0" hangingPunct="1"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900513" algn="l" defTabSz="1475128" rtl="0" eaLnBrk="1" latinLnBrk="0" hangingPunct="1"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新耐震基準を満たしていない建物の場合は、全壊となる想定も必要です。</a:t>
            </a:r>
          </a:p>
        </p:txBody>
      </p:sp>
      <p:graphicFrame>
        <p:nvGraphicFramePr>
          <p:cNvPr id="67" name="表 66">
            <a:extLst>
              <a:ext uri="{FF2B5EF4-FFF2-40B4-BE49-F238E27FC236}">
                <a16:creationId xmlns:a16="http://schemas.microsoft.com/office/drawing/2014/main" id="{5ECC62D7-9DED-4422-9074-DCC2DDE8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504577"/>
              </p:ext>
            </p:extLst>
          </p:nvPr>
        </p:nvGraphicFramePr>
        <p:xfrm>
          <a:off x="7651497" y="6127383"/>
          <a:ext cx="2952000" cy="2013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7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32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品名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数量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品名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数量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marL="0" indent="0" algn="l"/>
                      <a:endParaRPr kumimoji="1" lang="ja-JP" altLang="en-US" sz="6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endParaRPr kumimoji="1" lang="ja-JP" altLang="en-US" sz="6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669760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marL="0" indent="0" algn="l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598911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172344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algn="l"/>
                      <a:endParaRPr kumimoji="1" lang="ja-JP" altLang="en-US" sz="7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7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065130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189171"/>
                  </a:ext>
                </a:extLst>
              </a:tr>
            </a:tbl>
          </a:graphicData>
        </a:graphic>
      </p:graphicFrame>
      <p:sp>
        <p:nvSpPr>
          <p:cNvPr id="62" name="角丸四角形 6">
            <a:extLst>
              <a:ext uri="{FF2B5EF4-FFF2-40B4-BE49-F238E27FC236}">
                <a16:creationId xmlns:a16="http://schemas.microsoft.com/office/drawing/2014/main" id="{C569BFF8-373C-45FB-91BD-3DE69B3332AB}"/>
              </a:ext>
            </a:extLst>
          </p:cNvPr>
          <p:cNvSpPr/>
          <p:nvPr/>
        </p:nvSpPr>
        <p:spPr>
          <a:xfrm>
            <a:off x="0" y="-6283"/>
            <a:ext cx="10693400" cy="540000"/>
          </a:xfrm>
          <a:prstGeom prst="roundRect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513" tIns="73756" rIns="147513" bIns="73756" spcCol="0" rtlCol="0" anchor="ctr"/>
          <a:lstStyle/>
          <a:p>
            <a:pPr algn="ctr"/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汎用</a:t>
            </a:r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地震版</a:t>
            </a:r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algn="ctr"/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滋賀県版ＢＣＰ策定シート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50175BB7-8865-49D3-90AD-DD2B1D24540F}"/>
              </a:ext>
            </a:extLst>
          </p:cNvPr>
          <p:cNvSpPr txBox="1"/>
          <p:nvPr/>
        </p:nvSpPr>
        <p:spPr>
          <a:xfrm>
            <a:off x="8120218" y="39992"/>
            <a:ext cx="252028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年　　　月　　　日　策定・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改訂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4" name="図 63" descr="テキスト&#10;&#10;自動的に生成された説明">
            <a:extLst>
              <a:ext uri="{FF2B5EF4-FFF2-40B4-BE49-F238E27FC236}">
                <a16:creationId xmlns:a16="http://schemas.microsoft.com/office/drawing/2014/main" id="{9DF23739-E2C2-44BF-9A76-49EEC62B7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1" y="38848"/>
            <a:ext cx="1065818" cy="484463"/>
          </a:xfrm>
          <a:prstGeom prst="rect">
            <a:avLst/>
          </a:prstGeom>
        </p:spPr>
      </p:pic>
      <p:sp>
        <p:nvSpPr>
          <p:cNvPr id="68" name="角丸四角形 120">
            <a:extLst>
              <a:ext uri="{FF2B5EF4-FFF2-40B4-BE49-F238E27FC236}">
                <a16:creationId xmlns:a16="http://schemas.microsoft.com/office/drawing/2014/main" id="{FE6B7D0E-1EE0-41E5-844A-F68E004DB2DB}"/>
              </a:ext>
            </a:extLst>
          </p:cNvPr>
          <p:cNvSpPr/>
          <p:nvPr/>
        </p:nvSpPr>
        <p:spPr>
          <a:xfrm>
            <a:off x="1192269" y="511832"/>
            <a:ext cx="9495664" cy="252000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滋賀県版ＢＣＰ策定シート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滋賀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県内の中小企業、小規模事業者の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BCP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取組みの第一歩を後押し、分かりやすく簡単に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BCP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を策定いただく意図で作成しました。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185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図 61" descr="ダイアグラム&#10;&#10;自動的に生成された説明">
            <a:extLst>
              <a:ext uri="{FF2B5EF4-FFF2-40B4-BE49-F238E27FC236}">
                <a16:creationId xmlns:a16="http://schemas.microsoft.com/office/drawing/2014/main" id="{584903A0-07AA-4A93-BC84-FEF215D6B3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088" y="8245338"/>
            <a:ext cx="1512168" cy="1446680"/>
          </a:xfrm>
          <a:prstGeom prst="rect">
            <a:avLst/>
          </a:prstGeom>
        </p:spPr>
      </p:pic>
      <p:pic>
        <p:nvPicPr>
          <p:cNvPr id="59" name="図 58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2FC13679-FC97-473B-802C-4ABC03CAE0C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776" y="8317346"/>
            <a:ext cx="2520280" cy="1368152"/>
          </a:xfrm>
          <a:prstGeom prst="rect">
            <a:avLst/>
          </a:prstGeom>
        </p:spPr>
      </p:pic>
      <p:sp>
        <p:nvSpPr>
          <p:cNvPr id="44" name="角丸四角形 7">
            <a:extLst>
              <a:ext uri="{FF2B5EF4-FFF2-40B4-BE49-F238E27FC236}">
                <a16:creationId xmlns:a16="http://schemas.microsoft.com/office/drawing/2014/main" id="{B549BC3D-C241-41DD-A369-8007105FDA25}"/>
              </a:ext>
            </a:extLst>
          </p:cNvPr>
          <p:cNvSpPr/>
          <p:nvPr/>
        </p:nvSpPr>
        <p:spPr>
          <a:xfrm>
            <a:off x="-8186" y="1188558"/>
            <a:ext cx="10701586" cy="2398279"/>
          </a:xfrm>
          <a:prstGeom prst="roundRect">
            <a:avLst>
              <a:gd name="adj" fmla="val 3008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pPr>
              <a:spcBef>
                <a:spcPts val="1200"/>
              </a:spcBef>
            </a:pP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endParaRPr kumimoji="1"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endParaRPr lang="en-US" altLang="ja-JP" sz="11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endParaRPr kumimoji="1"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角丸四角形 54">
            <a:extLst>
              <a:ext uri="{FF2B5EF4-FFF2-40B4-BE49-F238E27FC236}">
                <a16:creationId xmlns:a16="http://schemas.microsoft.com/office/drawing/2014/main" id="{5ED82D27-7AFA-4D37-BA6A-81FCBB32BE6E}"/>
              </a:ext>
            </a:extLst>
          </p:cNvPr>
          <p:cNvSpPr/>
          <p:nvPr/>
        </p:nvSpPr>
        <p:spPr>
          <a:xfrm>
            <a:off x="-16372" y="877078"/>
            <a:ext cx="10709771" cy="288187"/>
          </a:xfrm>
          <a:prstGeom prst="roundRect">
            <a:avLst/>
          </a:prstGeom>
          <a:solidFill>
            <a:srgbClr val="0F2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513" tIns="73756" rIns="147513" bIns="73756" spcCol="0" rtlCol="0" anchor="ctr"/>
          <a:lstStyle/>
          <a:p>
            <a:pPr algn="ctr"/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Ⅰ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．本社・事業所の被害想定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42" name="表 41">
            <a:extLst>
              <a:ext uri="{FF2B5EF4-FFF2-40B4-BE49-F238E27FC236}">
                <a16:creationId xmlns:a16="http://schemas.microsoft.com/office/drawing/2014/main" id="{7D18F21C-E556-4013-BDE3-F1E5FA0EFA5E}"/>
              </a:ext>
            </a:extLst>
          </p:cNvPr>
          <p:cNvGraphicFramePr>
            <a:graphicFrameLocks noGrp="1"/>
          </p:cNvGraphicFramePr>
          <p:nvPr/>
        </p:nvGraphicFramePr>
        <p:xfrm>
          <a:off x="302678" y="1270625"/>
          <a:ext cx="10104008" cy="2225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625">
                  <a:extLst>
                    <a:ext uri="{9D8B030D-6E8A-4147-A177-3AD203B41FA5}">
                      <a16:colId xmlns:a16="http://schemas.microsoft.com/office/drawing/2014/main" val="2736016316"/>
                    </a:ext>
                  </a:extLst>
                </a:gridCol>
                <a:gridCol w="613887">
                  <a:extLst>
                    <a:ext uri="{9D8B030D-6E8A-4147-A177-3AD203B41FA5}">
                      <a16:colId xmlns:a16="http://schemas.microsoft.com/office/drawing/2014/main" val="833557140"/>
                    </a:ext>
                  </a:extLst>
                </a:gridCol>
                <a:gridCol w="866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7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4614">
                  <a:extLst>
                    <a:ext uri="{9D8B030D-6E8A-4147-A177-3AD203B41FA5}">
                      <a16:colId xmlns:a16="http://schemas.microsoft.com/office/drawing/2014/main" val="1634687579"/>
                    </a:ext>
                  </a:extLst>
                </a:gridCol>
                <a:gridCol w="1902686">
                  <a:extLst>
                    <a:ext uri="{9D8B030D-6E8A-4147-A177-3AD203B41FA5}">
                      <a16:colId xmlns:a16="http://schemas.microsoft.com/office/drawing/2014/main" val="2027864940"/>
                    </a:ext>
                  </a:extLst>
                </a:gridCol>
                <a:gridCol w="1902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95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No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種別</a:t>
                      </a:r>
                      <a:endParaRPr kumimoji="1" lang="en-US" altLang="ja-JP" sz="12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拠点名称</a:t>
                      </a:r>
                      <a:endParaRPr kumimoji="1" lang="en-US" altLang="ja-JP" sz="12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拠点住所</a:t>
                      </a:r>
                      <a:endParaRPr kumimoji="1" lang="en-US" altLang="ja-JP" sz="12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避難場所</a:t>
                      </a:r>
                      <a:endParaRPr kumimoji="1" lang="en-US" altLang="ja-JP" sz="12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地震ハザードマップ</a:t>
                      </a:r>
                      <a:endParaRPr kumimoji="1" lang="en-US" altLang="ja-JP" sz="12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での震度</a:t>
                      </a:r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注１</a:t>
                      </a:r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年震度</a:t>
                      </a:r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弱以上の揺れに見舞われる確率</a:t>
                      </a:r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注２</a:t>
                      </a:r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本社</a:t>
                      </a: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○○本社</a:t>
                      </a: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○○県○○市○○１ー２－３○○ビル〇階</a:t>
                      </a: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○○小学校</a:t>
                      </a: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強</a:t>
                      </a: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8.5%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営業所</a:t>
                      </a: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○○営業所</a:t>
                      </a: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○○県○○市○○４ー５－６○○ビル〇階</a:t>
                      </a: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○○公園</a:t>
                      </a: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強</a:t>
                      </a: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10.2%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営業所</a:t>
                      </a: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○○営業所</a:t>
                      </a: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○○県○○市○○７ー８－９○○ビル〇階</a:t>
                      </a: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○○公園</a:t>
                      </a: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弱</a:t>
                      </a: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0.4%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営業所</a:t>
                      </a: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○○営業所</a:t>
                      </a: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○○県○○市○○７ー８－９○○ビル〇階</a:t>
                      </a: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○○公園</a:t>
                      </a: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強</a:t>
                      </a: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9.2%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営業所</a:t>
                      </a: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○○営業所</a:t>
                      </a: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○○県○○市○○７ー８－９○○ビル〇階</a:t>
                      </a: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○○小学校</a:t>
                      </a: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強</a:t>
                      </a: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5.4%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工場</a:t>
                      </a: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○○工場</a:t>
                      </a: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○○県○○市○○１ー２－３○○</a:t>
                      </a: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○○小学校</a:t>
                      </a: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強</a:t>
                      </a: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12.2%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工場</a:t>
                      </a: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○○工場</a:t>
                      </a: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○○県○○市○○１ー２－３○○</a:t>
                      </a: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○○小学校</a:t>
                      </a: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強</a:t>
                      </a: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6.5%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7" name="角丸四角形 54">
            <a:extLst>
              <a:ext uri="{FF2B5EF4-FFF2-40B4-BE49-F238E27FC236}">
                <a16:creationId xmlns:a16="http://schemas.microsoft.com/office/drawing/2014/main" id="{B2B65BCE-7A7C-4AD6-8401-E9F650300CD8}"/>
              </a:ext>
            </a:extLst>
          </p:cNvPr>
          <p:cNvSpPr/>
          <p:nvPr/>
        </p:nvSpPr>
        <p:spPr>
          <a:xfrm>
            <a:off x="-9855" y="7902751"/>
            <a:ext cx="10709771" cy="288187"/>
          </a:xfrm>
          <a:prstGeom prst="roundRect">
            <a:avLst/>
          </a:prstGeom>
          <a:solidFill>
            <a:srgbClr val="0F2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513" tIns="73756" rIns="147513" bIns="73756" spcCol="0" rtlCol="0" anchor="ctr"/>
          <a:lstStyle/>
          <a:p>
            <a:pPr algn="ctr"/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Ⅱ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．本社・事業所の耐震補強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53" name="表 52">
            <a:extLst>
              <a:ext uri="{FF2B5EF4-FFF2-40B4-BE49-F238E27FC236}">
                <a16:creationId xmlns:a16="http://schemas.microsoft.com/office/drawing/2014/main" id="{0AC7E698-3F16-46B9-9632-D4A952DFDCD7}"/>
              </a:ext>
            </a:extLst>
          </p:cNvPr>
          <p:cNvGraphicFramePr>
            <a:graphicFrameLocks noGrp="1"/>
          </p:cNvGraphicFramePr>
          <p:nvPr/>
        </p:nvGraphicFramePr>
        <p:xfrm>
          <a:off x="5994772" y="10032602"/>
          <a:ext cx="4464496" cy="4025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2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7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212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項　　目</a:t>
                      </a:r>
                    </a:p>
                  </a:txBody>
                  <a:tcPr marL="86780" marR="86780" marT="34165" marB="341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チェック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背の高い家具を単独で置いていない。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安定の悪い家具は、背合わせに連結している。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壁面収納は、壁・床に固定している。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二股重ね家具は、上下連結している。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ローパーテーションは、転倒しにくい「コの字型」「Ｈ型」のレイアウトにしている。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ＯＡ機器は、落下防止対策をしている。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引出し、扉の開き防止対策をしている。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時計、額縁、掲示板等は、落下しないように固定している。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ガラスには、飛散防止フィルムを貼っている。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床につまずき易い障害物や凸凹はない。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避難路に、物を置いていない。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避難路に、倒れやすいものはない。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避難出口は、見えやすい。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非常用進入口に、障害物はない。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48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家具類の天板上に、物を置いていない。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収納物がはみ出したり、重心が高くなっていない。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17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危険な収納物（薬品、可燃物等）がない。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18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デスクの下に、物を置いていない。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19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引出し、扉は必ず閉めている。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ガラス窓の前に、倒れやすいものを置いていない。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7F07D0B1-3563-4FA1-9A72-6BC97340E331}"/>
              </a:ext>
            </a:extLst>
          </p:cNvPr>
          <p:cNvSpPr/>
          <p:nvPr/>
        </p:nvSpPr>
        <p:spPr>
          <a:xfrm>
            <a:off x="14221" y="8181449"/>
            <a:ext cx="5302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１．基本的な耐震対策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814D92D4-FC9D-4B37-85E9-4A5040CFD00C}"/>
              </a:ext>
            </a:extLst>
          </p:cNvPr>
          <p:cNvGraphicFramePr>
            <a:graphicFrameLocks noGrp="1"/>
          </p:cNvGraphicFramePr>
          <p:nvPr/>
        </p:nvGraphicFramePr>
        <p:xfrm>
          <a:off x="270820" y="8461362"/>
          <a:ext cx="5615278" cy="1306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5278">
                  <a:extLst>
                    <a:ext uri="{9D8B030D-6E8A-4147-A177-3AD203B41FA5}">
                      <a16:colId xmlns:a16="http://schemas.microsoft.com/office/drawing/2014/main" val="3258056437"/>
                    </a:ext>
                  </a:extLst>
                </a:gridCol>
              </a:tblGrid>
              <a:tr h="605547">
                <a:tc>
                  <a:txBody>
                    <a:bodyPr/>
                    <a:lstStyle/>
                    <a:p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　建屋の堅牢性確保のための対策　（耐震診断～耐震対策）</a:t>
                      </a:r>
                      <a:endParaRPr lang="en-US" altLang="ja-JP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＊</a:t>
                      </a:r>
                      <a:r>
                        <a:rPr lang="en-US" altLang="ja-JP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S56</a:t>
                      </a: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年の新耐震基準を満たしていること。そうでない場合は耐震補強工事が必要。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72" marR="86772" marT="34162" marB="34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45554"/>
                  </a:ext>
                </a:extLst>
              </a:tr>
              <a:tr h="350430"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②　ガラス飛散防止、オフィス什器備品・ＰＣ等転倒防止のための対策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72" marR="86772" marT="34162" marB="34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10814"/>
                  </a:ext>
                </a:extLst>
              </a:tr>
              <a:tr h="350430">
                <a:tc>
                  <a:txBody>
                    <a:bodyPr/>
                    <a:lstStyle/>
                    <a:p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③　各種機械・設備（精密機器、自動倉庫、商品棚等）の固定化などの耐震強化対策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72" marR="86772" marT="34162" marB="34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653489"/>
                  </a:ext>
                </a:extLst>
              </a:tr>
            </a:tbl>
          </a:graphicData>
        </a:graphic>
      </p:graphicFrame>
      <p:sp>
        <p:nvSpPr>
          <p:cNvPr id="25" name="角丸四角形 54">
            <a:extLst>
              <a:ext uri="{FF2B5EF4-FFF2-40B4-BE49-F238E27FC236}">
                <a16:creationId xmlns:a16="http://schemas.microsoft.com/office/drawing/2014/main" id="{1FF3121D-8DAC-4406-A5F2-CA9D1DE7A676}"/>
              </a:ext>
            </a:extLst>
          </p:cNvPr>
          <p:cNvSpPr/>
          <p:nvPr/>
        </p:nvSpPr>
        <p:spPr>
          <a:xfrm>
            <a:off x="0" y="14149839"/>
            <a:ext cx="10687933" cy="288187"/>
          </a:xfrm>
          <a:prstGeom prst="roundRect">
            <a:avLst/>
          </a:prstGeom>
          <a:solidFill>
            <a:srgbClr val="0F2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513" tIns="73756" rIns="147513" bIns="73756" spcCol="0" rtlCol="0" anchor="ctr"/>
          <a:lstStyle/>
          <a:p>
            <a:pPr algn="ctr"/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Ⅲ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．参考資料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8A15315A-FC86-4834-84A1-038D7DB23D58}"/>
              </a:ext>
            </a:extLst>
          </p:cNvPr>
          <p:cNvGrpSpPr/>
          <p:nvPr/>
        </p:nvGrpSpPr>
        <p:grpSpPr>
          <a:xfrm>
            <a:off x="550186" y="10378579"/>
            <a:ext cx="4841588" cy="3555387"/>
            <a:chOff x="714599" y="1740890"/>
            <a:chExt cx="5534130" cy="3864390"/>
          </a:xfrm>
        </p:grpSpPr>
        <p:pic>
          <p:nvPicPr>
            <p:cNvPr id="36" name="Picture 4">
              <a:extLst>
                <a:ext uri="{FF2B5EF4-FFF2-40B4-BE49-F238E27FC236}">
                  <a16:creationId xmlns:a16="http://schemas.microsoft.com/office/drawing/2014/main" id="{68199170-3463-46E9-9BE8-B29E68188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599" y="1740890"/>
              <a:ext cx="5534130" cy="3864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BE268234-311B-49EF-8A6E-CD87091FDDA4}"/>
                </a:ext>
              </a:extLst>
            </p:cNvPr>
            <p:cNvSpPr/>
            <p:nvPr/>
          </p:nvSpPr>
          <p:spPr>
            <a:xfrm>
              <a:off x="5539269" y="5197370"/>
              <a:ext cx="559993" cy="407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03" dirty="0">
                <a:solidFill>
                  <a:schemeClr val="tx1"/>
                </a:solidFill>
                <a:latin typeface="+mn-ea"/>
              </a:endParaRPr>
            </a:p>
          </p:txBody>
        </p:sp>
      </p:grpSp>
      <p:sp>
        <p:nvSpPr>
          <p:cNvPr id="23" name="テキスト ボックス 11">
            <a:extLst>
              <a:ext uri="{FF2B5EF4-FFF2-40B4-BE49-F238E27FC236}">
                <a16:creationId xmlns:a16="http://schemas.microsoft.com/office/drawing/2014/main" id="{DDF8F83E-2492-40F8-93E3-482B432D2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01" y="13917467"/>
            <a:ext cx="4677367" cy="2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773" tIns="43386" rIns="86773" bIns="43386">
            <a:spAutoFit/>
          </a:bodyPr>
          <a:lstStyle/>
          <a:p>
            <a:pPr eaLnBrk="0" hangingPunct="0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出典：家具類の転倒・落下防止対策ハンドブック（東京消防庁）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5525CDDE-1CCF-49E7-A04C-742A1973F395}"/>
              </a:ext>
            </a:extLst>
          </p:cNvPr>
          <p:cNvSpPr/>
          <p:nvPr/>
        </p:nvSpPr>
        <p:spPr>
          <a:xfrm>
            <a:off x="0" y="9889925"/>
            <a:ext cx="5302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２．オフィスでの減災対策例</a:t>
            </a:r>
          </a:p>
        </p:txBody>
      </p:sp>
      <p:graphicFrame>
        <p:nvGraphicFramePr>
          <p:cNvPr id="39" name="表 12">
            <a:extLst>
              <a:ext uri="{FF2B5EF4-FFF2-40B4-BE49-F238E27FC236}">
                <a16:creationId xmlns:a16="http://schemas.microsoft.com/office/drawing/2014/main" id="{04154CC5-DDD5-407A-B833-7A5DEC59148D}"/>
              </a:ext>
            </a:extLst>
          </p:cNvPr>
          <p:cNvGraphicFramePr>
            <a:graphicFrameLocks noGrp="1"/>
          </p:cNvGraphicFramePr>
          <p:nvPr/>
        </p:nvGraphicFramePr>
        <p:xfrm>
          <a:off x="313475" y="10138526"/>
          <a:ext cx="529200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92000">
                  <a:extLst>
                    <a:ext uri="{9D8B030D-6E8A-4147-A177-3AD203B41FA5}">
                      <a16:colId xmlns:a16="http://schemas.microsoft.com/office/drawing/2014/main" val="3414103354"/>
                    </a:ext>
                  </a:extLst>
                </a:gridCol>
              </a:tblGrid>
              <a:tr h="268565"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オフィス内の転倒・落下防止対策チェックリストを活用して確認する。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805570"/>
                  </a:ext>
                </a:extLst>
              </a:tr>
            </a:tbl>
          </a:graphicData>
        </a:graphic>
      </p:graphicFrame>
      <p:graphicFrame>
        <p:nvGraphicFramePr>
          <p:cNvPr id="60" name="表 12">
            <a:extLst>
              <a:ext uri="{FF2B5EF4-FFF2-40B4-BE49-F238E27FC236}">
                <a16:creationId xmlns:a16="http://schemas.microsoft.com/office/drawing/2014/main" id="{081B426A-9152-4E1C-B87A-C9BDD797BD5C}"/>
              </a:ext>
            </a:extLst>
          </p:cNvPr>
          <p:cNvGraphicFramePr>
            <a:graphicFrameLocks noGrp="1"/>
          </p:cNvGraphicFramePr>
          <p:nvPr/>
        </p:nvGraphicFramePr>
        <p:xfrm>
          <a:off x="5670736" y="9685498"/>
          <a:ext cx="252028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3414103354"/>
                    </a:ext>
                  </a:extLst>
                </a:gridCol>
              </a:tblGrid>
              <a:tr h="268565"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壁のブレース補強の例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805570"/>
                  </a:ext>
                </a:extLst>
              </a:tr>
            </a:tbl>
          </a:graphicData>
        </a:graphic>
      </p:graphicFrame>
      <p:graphicFrame>
        <p:nvGraphicFramePr>
          <p:cNvPr id="63" name="表 12">
            <a:extLst>
              <a:ext uri="{FF2B5EF4-FFF2-40B4-BE49-F238E27FC236}">
                <a16:creationId xmlns:a16="http://schemas.microsoft.com/office/drawing/2014/main" id="{A01B86D8-D355-4B14-ADD7-7D2C9139DE9C}"/>
              </a:ext>
            </a:extLst>
          </p:cNvPr>
          <p:cNvGraphicFramePr>
            <a:graphicFrameLocks noGrp="1"/>
          </p:cNvGraphicFramePr>
          <p:nvPr/>
        </p:nvGraphicFramePr>
        <p:xfrm>
          <a:off x="8515052" y="9685498"/>
          <a:ext cx="2178348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348">
                  <a:extLst>
                    <a:ext uri="{9D8B030D-6E8A-4147-A177-3AD203B41FA5}">
                      <a16:colId xmlns:a16="http://schemas.microsoft.com/office/drawing/2014/main" val="3414103354"/>
                    </a:ext>
                  </a:extLst>
                </a:gridCol>
              </a:tblGrid>
              <a:tr h="268565"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各種機械・設備の固定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の例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805570"/>
                  </a:ext>
                </a:extLst>
              </a:tr>
            </a:tbl>
          </a:graphicData>
        </a:graphic>
      </p:graphicFrame>
      <p:sp>
        <p:nvSpPr>
          <p:cNvPr id="46" name="角丸四角形 6">
            <a:extLst>
              <a:ext uri="{FF2B5EF4-FFF2-40B4-BE49-F238E27FC236}">
                <a16:creationId xmlns:a16="http://schemas.microsoft.com/office/drawing/2014/main" id="{11EC6FFC-F518-477D-B64B-AF948C4CFB9A}"/>
              </a:ext>
            </a:extLst>
          </p:cNvPr>
          <p:cNvSpPr/>
          <p:nvPr/>
        </p:nvSpPr>
        <p:spPr>
          <a:xfrm>
            <a:off x="0" y="-6283"/>
            <a:ext cx="10693400" cy="540000"/>
          </a:xfrm>
          <a:prstGeom prst="roundRect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513" tIns="73756" rIns="147513" bIns="73756" spcCol="0" rtlCol="0" anchor="ctr"/>
          <a:lstStyle/>
          <a:p>
            <a:pPr marL="0" marR="0" lvl="0" indent="0" algn="ctr" defTabSz="1475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（参考資料）地震版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_BCP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策定シート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91C1EFC-2BC6-4CE4-B026-4052C89A4D61}"/>
              </a:ext>
            </a:extLst>
          </p:cNvPr>
          <p:cNvSpPr txBox="1"/>
          <p:nvPr/>
        </p:nvSpPr>
        <p:spPr>
          <a:xfrm>
            <a:off x="8120218" y="39992"/>
            <a:ext cx="252028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475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年　　　月　　　日　策定・改訂</a:t>
            </a:r>
          </a:p>
        </p:txBody>
      </p:sp>
      <p:pic>
        <p:nvPicPr>
          <p:cNvPr id="50" name="図 49" descr="テキスト&#10;&#10;自動的に生成された説明">
            <a:extLst>
              <a:ext uri="{FF2B5EF4-FFF2-40B4-BE49-F238E27FC236}">
                <a16:creationId xmlns:a16="http://schemas.microsoft.com/office/drawing/2014/main" id="{C40AA7DA-DA5C-4FD3-9F17-2576D444B1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5" y="15771"/>
            <a:ext cx="1065818" cy="484463"/>
          </a:xfrm>
          <a:prstGeom prst="rect">
            <a:avLst/>
          </a:prstGeom>
        </p:spPr>
      </p:pic>
      <p:sp>
        <p:nvSpPr>
          <p:cNvPr id="51" name="角丸四角形 120">
            <a:extLst>
              <a:ext uri="{FF2B5EF4-FFF2-40B4-BE49-F238E27FC236}">
                <a16:creationId xmlns:a16="http://schemas.microsoft.com/office/drawing/2014/main" id="{5F659EC3-51D9-443F-9D8C-ED56E4478AAB}"/>
              </a:ext>
            </a:extLst>
          </p:cNvPr>
          <p:cNvSpPr/>
          <p:nvPr/>
        </p:nvSpPr>
        <p:spPr>
          <a:xfrm>
            <a:off x="1192269" y="511832"/>
            <a:ext cx="9495664" cy="252000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1475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滋賀県版ＢＣＰ策定シートは、滋賀県内の中小企業、小規模事業者の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BCP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の取組みの第一歩を後押し、分かりやすく簡単に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BCP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を策定いただく意図で作成しました。</a:t>
            </a:r>
          </a:p>
        </p:txBody>
      </p:sp>
      <p:sp>
        <p:nvSpPr>
          <p:cNvPr id="55" name="角丸四角形 1">
            <a:extLst>
              <a:ext uri="{FF2B5EF4-FFF2-40B4-BE49-F238E27FC236}">
                <a16:creationId xmlns:a16="http://schemas.microsoft.com/office/drawing/2014/main" id="{26C51BC5-306A-4A6C-8F6D-FB9BBFF8B645}"/>
              </a:ext>
            </a:extLst>
          </p:cNvPr>
          <p:cNvSpPr/>
          <p:nvPr/>
        </p:nvSpPr>
        <p:spPr>
          <a:xfrm>
            <a:off x="198128" y="3938562"/>
            <a:ext cx="5140384" cy="1166195"/>
          </a:xfrm>
          <a:prstGeom prst="roundRect">
            <a:avLst/>
          </a:prstGeom>
          <a:solidFill>
            <a:srgbClr val="D1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75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6" name="角丸四角形 1">
            <a:extLst>
              <a:ext uri="{FF2B5EF4-FFF2-40B4-BE49-F238E27FC236}">
                <a16:creationId xmlns:a16="http://schemas.microsoft.com/office/drawing/2014/main" id="{A1419B18-D224-4096-B824-26F098C2FBEF}"/>
              </a:ext>
            </a:extLst>
          </p:cNvPr>
          <p:cNvSpPr/>
          <p:nvPr/>
        </p:nvSpPr>
        <p:spPr>
          <a:xfrm>
            <a:off x="198128" y="5908294"/>
            <a:ext cx="5140384" cy="1694018"/>
          </a:xfrm>
          <a:prstGeom prst="roundRect">
            <a:avLst/>
          </a:prstGeom>
          <a:solidFill>
            <a:srgbClr val="D1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75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5D002B67-E5F6-489E-A151-B98752ECCDBA}"/>
              </a:ext>
            </a:extLst>
          </p:cNvPr>
          <p:cNvSpPr/>
          <p:nvPr/>
        </p:nvSpPr>
        <p:spPr>
          <a:xfrm>
            <a:off x="-1" y="3569230"/>
            <a:ext cx="5302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475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注１：地震ハザードマップから最大震度を調査する。</a:t>
            </a:r>
          </a:p>
        </p:txBody>
      </p:sp>
      <p:graphicFrame>
        <p:nvGraphicFramePr>
          <p:cNvPr id="58" name="表 12">
            <a:extLst>
              <a:ext uri="{FF2B5EF4-FFF2-40B4-BE49-F238E27FC236}">
                <a16:creationId xmlns:a16="http://schemas.microsoft.com/office/drawing/2014/main" id="{AD35EE9E-EFFA-4C4E-9771-DC4B9B7F5204}"/>
              </a:ext>
            </a:extLst>
          </p:cNvPr>
          <p:cNvGraphicFramePr>
            <a:graphicFrameLocks noGrp="1"/>
          </p:cNvGraphicFramePr>
          <p:nvPr/>
        </p:nvGraphicFramePr>
        <p:xfrm>
          <a:off x="307663" y="3953566"/>
          <a:ext cx="5030849" cy="10999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035">
                  <a:extLst>
                    <a:ext uri="{9D8B030D-6E8A-4147-A177-3AD203B41FA5}">
                      <a16:colId xmlns:a16="http://schemas.microsoft.com/office/drawing/2014/main" val="3808209421"/>
                    </a:ext>
                  </a:extLst>
                </a:gridCol>
                <a:gridCol w="4728814">
                  <a:extLst>
                    <a:ext uri="{9D8B030D-6E8A-4147-A177-3AD203B41FA5}">
                      <a16:colId xmlns:a16="http://schemas.microsoft.com/office/drawing/2014/main" val="3414103354"/>
                    </a:ext>
                  </a:extLst>
                </a:gridCol>
              </a:tblGrid>
              <a:tr h="438030"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「滋賀県防災情報マップ」にアクセスする。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u="sng" dirty="0">
                          <a:solidFill>
                            <a:srgbClr val="0070C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6"/>
                        </a:rPr>
                        <a:t>https://shiga-bousai.jp/dmap/map/index?l=M_e_risk_map&amp;z=&amp;lon=&amp;lat=</a:t>
                      </a:r>
                      <a:endParaRPr kumimoji="1" lang="en-US" altLang="ja-JP" sz="1000" u="sng" dirty="0">
                        <a:solidFill>
                          <a:srgbClr val="0070C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805570"/>
                  </a:ext>
                </a:extLst>
              </a:tr>
              <a:tr h="551354"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マップ左上の「凡例」タブから表示する震度分布を選択し、自社各拠点の震度を上表に記載する。震度分布は、「南海トラフ巨大地震」や「琵琶湖西岸断層帯」等の想定地震を個別に指定することも可能だが、「推定震度分布（全地震最大）」を選択する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56638"/>
                  </a:ext>
                </a:extLst>
              </a:tr>
            </a:tbl>
          </a:graphicData>
        </a:graphic>
      </p:graphicFrame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639CF5DE-EBBE-4794-970A-FF8845158D77}"/>
              </a:ext>
            </a:extLst>
          </p:cNvPr>
          <p:cNvSpPr/>
          <p:nvPr/>
        </p:nvSpPr>
        <p:spPr>
          <a:xfrm>
            <a:off x="14965" y="5536571"/>
            <a:ext cx="10321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475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注２：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J-SHIS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地震ハザードステーションから拠点が大きな地震動に見舞われる危険度を調査する。</a:t>
            </a:r>
          </a:p>
        </p:txBody>
      </p:sp>
      <p:graphicFrame>
        <p:nvGraphicFramePr>
          <p:cNvPr id="64" name="表 12">
            <a:extLst>
              <a:ext uri="{FF2B5EF4-FFF2-40B4-BE49-F238E27FC236}">
                <a16:creationId xmlns:a16="http://schemas.microsoft.com/office/drawing/2014/main" id="{AA92EA39-5330-457A-9EA8-3347843C1C40}"/>
              </a:ext>
            </a:extLst>
          </p:cNvPr>
          <p:cNvGraphicFramePr>
            <a:graphicFrameLocks noGrp="1"/>
          </p:cNvGraphicFramePr>
          <p:nvPr/>
        </p:nvGraphicFramePr>
        <p:xfrm>
          <a:off x="302678" y="5933794"/>
          <a:ext cx="5000263" cy="158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644">
                  <a:extLst>
                    <a:ext uri="{9D8B030D-6E8A-4147-A177-3AD203B41FA5}">
                      <a16:colId xmlns:a16="http://schemas.microsoft.com/office/drawing/2014/main" val="3808209421"/>
                    </a:ext>
                  </a:extLst>
                </a:gridCol>
                <a:gridCol w="4699619">
                  <a:extLst>
                    <a:ext uri="{9D8B030D-6E8A-4147-A177-3AD203B41FA5}">
                      <a16:colId xmlns:a16="http://schemas.microsoft.com/office/drawing/2014/main" val="3414103354"/>
                    </a:ext>
                  </a:extLst>
                </a:gridCol>
              </a:tblGrid>
              <a:tr h="257831"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防災科研の</a:t>
                      </a:r>
                      <a:r>
                        <a:rPr lang="en-US" altLang="ja-JP" sz="1000" dirty="0">
                          <a:solidFill>
                            <a:prstClr val="black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J-SHIS</a:t>
                      </a:r>
                      <a:r>
                        <a:rPr lang="ja-JP" altLang="en-US" sz="1000" dirty="0">
                          <a:solidFill>
                            <a:prstClr val="black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地震ハザードステーションにアクセスする。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7"/>
                        </a:rPr>
                        <a:t>http://www.j-shis.bosai.go.jp/map/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805570"/>
                  </a:ext>
                </a:extLst>
              </a:tr>
              <a:tr h="151666"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マップ上部のタブを「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年震度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弱以上の揺れに見舞われる確率の分布図」に変更、ページ左上の検索欄に各拠点の住所を入力し、「場所を検索」を選択する。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56638"/>
                  </a:ext>
                </a:extLst>
              </a:tr>
              <a:tr h="151666"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「検索結果」のウィンドウが表示されるので、拠点の住所をダブルクリック、地図上に表示される青点が拠点場所であることを確認し、青点をダブルクリックする。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787108"/>
                  </a:ext>
                </a:extLst>
              </a:tr>
              <a:tr h="151666"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「拠点情報　確率論的地震動予測地図」のウィンドウが表示されるので、「震度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弱以上となる確率」の数値を上表に記載する。各拠点について②から実施する。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196079"/>
                  </a:ext>
                </a:extLst>
              </a:tr>
            </a:tbl>
          </a:graphicData>
        </a:graphic>
      </p:graphicFrame>
      <p:pic>
        <p:nvPicPr>
          <p:cNvPr id="65" name="図 64">
            <a:extLst>
              <a:ext uri="{FF2B5EF4-FFF2-40B4-BE49-F238E27FC236}">
                <a16:creationId xmlns:a16="http://schemas.microsoft.com/office/drawing/2014/main" id="{F1827755-A110-49CF-BAD9-00F5DC4F2F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4483" y="5816946"/>
            <a:ext cx="1171914" cy="1992253"/>
          </a:xfrm>
          <a:prstGeom prst="rect">
            <a:avLst/>
          </a:prstGeom>
        </p:spPr>
      </p:pic>
      <p:pic>
        <p:nvPicPr>
          <p:cNvPr id="66" name="図 65" descr="マップ&#10;&#10;自動的に生成された説明">
            <a:extLst>
              <a:ext uri="{FF2B5EF4-FFF2-40B4-BE49-F238E27FC236}">
                <a16:creationId xmlns:a16="http://schemas.microsoft.com/office/drawing/2014/main" id="{B29A681E-3B57-4D0C-AAA6-49C53EB6C3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98" y="3685258"/>
            <a:ext cx="3312387" cy="1824113"/>
          </a:xfrm>
          <a:prstGeom prst="rect">
            <a:avLst/>
          </a:prstGeom>
        </p:spPr>
      </p:pic>
      <p:pic>
        <p:nvPicPr>
          <p:cNvPr id="67" name="図 66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B1849324-7363-4AC5-9B6D-0B82419033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192" y="3668904"/>
            <a:ext cx="1152128" cy="1846023"/>
          </a:xfrm>
          <a:prstGeom prst="rect">
            <a:avLst/>
          </a:prstGeom>
        </p:spPr>
      </p:pic>
      <p:pic>
        <p:nvPicPr>
          <p:cNvPr id="68" name="図 67" descr="マップ&#10;&#10;自動的に生成された説明">
            <a:extLst>
              <a:ext uri="{FF2B5EF4-FFF2-40B4-BE49-F238E27FC236}">
                <a16:creationId xmlns:a16="http://schemas.microsoft.com/office/drawing/2014/main" id="{F296ED79-120B-4DF3-9AA2-18345A990D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062" y="5833769"/>
            <a:ext cx="3809624" cy="1920818"/>
          </a:xfrm>
          <a:prstGeom prst="rect">
            <a:avLst/>
          </a:prstGeom>
        </p:spPr>
      </p:pic>
      <p:graphicFrame>
        <p:nvGraphicFramePr>
          <p:cNvPr id="70" name="表 12">
            <a:extLst>
              <a:ext uri="{FF2B5EF4-FFF2-40B4-BE49-F238E27FC236}">
                <a16:creationId xmlns:a16="http://schemas.microsoft.com/office/drawing/2014/main" id="{A6E92A4F-8117-41A8-8E38-F38ABF30E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192285"/>
              </p:ext>
            </p:extLst>
          </p:nvPr>
        </p:nvGraphicFramePr>
        <p:xfrm>
          <a:off x="171227" y="14485689"/>
          <a:ext cx="1033457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135">
                  <a:extLst>
                    <a:ext uri="{9D8B030D-6E8A-4147-A177-3AD203B41FA5}">
                      <a16:colId xmlns:a16="http://schemas.microsoft.com/office/drawing/2014/main" val="3808209421"/>
                    </a:ext>
                  </a:extLst>
                </a:gridCol>
                <a:gridCol w="4909811">
                  <a:extLst>
                    <a:ext uri="{9D8B030D-6E8A-4147-A177-3AD203B41FA5}">
                      <a16:colId xmlns:a16="http://schemas.microsoft.com/office/drawing/2014/main" val="3414103354"/>
                    </a:ext>
                  </a:extLst>
                </a:gridCol>
                <a:gridCol w="257779">
                  <a:extLst>
                    <a:ext uri="{9D8B030D-6E8A-4147-A177-3AD203B41FA5}">
                      <a16:colId xmlns:a16="http://schemas.microsoft.com/office/drawing/2014/main" val="3868712525"/>
                    </a:ext>
                  </a:extLst>
                </a:gridCol>
                <a:gridCol w="4880845">
                  <a:extLst>
                    <a:ext uri="{9D8B030D-6E8A-4147-A177-3AD203B41FA5}">
                      <a16:colId xmlns:a16="http://schemas.microsoft.com/office/drawing/2014/main" val="2458261856"/>
                    </a:ext>
                  </a:extLst>
                </a:gridCol>
              </a:tblGrid>
              <a:tr h="557163"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</a:t>
                      </a:r>
                      <a:endParaRPr kumimoji="1" lang="en-US" altLang="ja-JP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滋賀</a:t>
                      </a:r>
                      <a:r>
                        <a:rPr kumimoji="1" lang="zh-TW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県地域防災計画</a:t>
                      </a:r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：滋賀県の防災に関する総合的な計画</a:t>
                      </a:r>
                      <a:r>
                        <a:rPr lang="en-US" altLang="zh-TW" sz="105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  <a:hlinkClick r:id="rId12"/>
                        </a:rPr>
                        <a:t>https://www.pref.shiga.lg.jp/ippan/bousai/sougo/12559.html</a:t>
                      </a:r>
                      <a:endParaRPr lang="en-US" altLang="zh-TW" sz="105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滋賀県</a:t>
                      </a:r>
                      <a:r>
                        <a:rPr kumimoji="1" lang="en-US" altLang="ja-JP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HP_</a:t>
                      </a:r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地震防災：滋賀県の地震防災施策について、「お知らせ・注意」「イベント・講座・募集」「助成・支援・補助」「調査・統計」「構想・計画・指針」の分類別に紹介</a:t>
                      </a:r>
                      <a:endParaRPr kumimoji="1" lang="en-US" altLang="ja-JP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en-US" altLang="ja-JP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3"/>
                        </a:rPr>
                        <a:t>https://www.pref.shiga.lg.jp/ippan/bousai/zishin/</a:t>
                      </a:r>
                      <a:endParaRPr kumimoji="1" lang="en-US" altLang="ja-JP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805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596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1766</Words>
  <Application>Microsoft Office PowerPoint</Application>
  <PresentationFormat>ユーザー設定</PresentationFormat>
  <Paragraphs>300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Meiryo UI</vt:lpstr>
      <vt:lpstr>ＭＳ Ｐゴシック</vt:lpstr>
      <vt:lpstr>ＭＳ ゴシック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2020-10-20T11:06:35Z</dcterms:created>
  <dcterms:modified xsi:type="dcterms:W3CDTF">2021-03-30T08:26:49Z</dcterms:modified>
</cp:coreProperties>
</file>