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8" r:id="rId2"/>
    <p:sldId id="267" r:id="rId3"/>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a:srgbClr val="D1ECFF"/>
    <a:srgbClr val="0099FF"/>
    <a:srgbClr val="0000CC"/>
    <a:srgbClr val="FFFFCC"/>
    <a:srgbClr val="00B0F0"/>
    <a:srgbClr val="02FFCC"/>
    <a:srgbClr val="00B7C0"/>
    <a:srgbClr val="1BB3F7"/>
    <a:srgbClr val="0F2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p:scale>
          <a:sx n="80" d="100"/>
          <a:sy n="80" d="100"/>
        </p:scale>
        <p:origin x="760" y="-4348"/>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ref.shiga.lg.jp/ippan/kenkouiryouhukushi/iryo/314835.html" TargetMode="External"/><Relationship Id="rId3" Type="http://schemas.openxmlformats.org/officeDocument/2006/relationships/image" Target="../media/image1.tmp"/><Relationship Id="rId7" Type="http://schemas.openxmlformats.org/officeDocument/2006/relationships/hyperlink" Target="https://stopcovid19.pref.shiga.jp/support/01_01"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stopcovid19.pref.shiga.jp/" TargetMode="External"/><Relationship Id="rId5" Type="http://schemas.openxmlformats.org/officeDocument/2006/relationships/hyperlink" Target="http://www.cas.go.jp/jp/seisaku/ful/keikaku/pdf/h300621gl_guideline.pdf" TargetMode="External"/><Relationship Id="rId4" Type="http://schemas.openxmlformats.org/officeDocument/2006/relationships/hyperlink" Target="https://corona.go.jp/prevention/pdf/guide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5">
            <a:extLst>
              <a:ext uri="{FF2B5EF4-FFF2-40B4-BE49-F238E27FC236}">
                <a16:creationId xmlns:a16="http://schemas.microsoft.com/office/drawing/2014/main" id="{8CDE37AA-3CC8-4A48-9BB9-E557BC39D667}"/>
              </a:ext>
            </a:extLst>
          </p:cNvPr>
          <p:cNvSpPr/>
          <p:nvPr/>
        </p:nvSpPr>
        <p:spPr>
          <a:xfrm>
            <a:off x="15817" y="1014107"/>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160916700"/>
              </p:ext>
            </p:extLst>
          </p:nvPr>
        </p:nvGraphicFramePr>
        <p:xfrm>
          <a:off x="66647" y="1302139"/>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288667"/>
              </p:ext>
            </p:extLst>
          </p:nvPr>
        </p:nvGraphicFramePr>
        <p:xfrm>
          <a:off x="4034688" y="1077064"/>
          <a:ext cx="3830933" cy="2086020"/>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3361289786"/>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3529391490"/>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37772">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312790"/>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2890595741"/>
              </p:ext>
            </p:extLst>
          </p:nvPr>
        </p:nvGraphicFramePr>
        <p:xfrm>
          <a:off x="148237" y="3865593"/>
          <a:ext cx="3338191" cy="936000"/>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99346" y="3564926"/>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2790592916"/>
              </p:ext>
            </p:extLst>
          </p:nvPr>
        </p:nvGraphicFramePr>
        <p:xfrm>
          <a:off x="148236" y="5240792"/>
          <a:ext cx="3338192" cy="1656000"/>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60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90116" y="494049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sp>
        <p:nvSpPr>
          <p:cNvPr id="146" name="角丸四角形 25">
            <a:extLst>
              <a:ext uri="{FF2B5EF4-FFF2-40B4-BE49-F238E27FC236}">
                <a16:creationId xmlns:a16="http://schemas.microsoft.com/office/drawing/2014/main" id="{40840A3D-F92A-4A4A-B517-3290D6ACD22B}"/>
              </a:ext>
            </a:extLst>
          </p:cNvPr>
          <p:cNvSpPr/>
          <p:nvPr/>
        </p:nvSpPr>
        <p:spPr>
          <a:xfrm>
            <a:off x="3474492" y="3558826"/>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1" y="6913190"/>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3694060575"/>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2504489141"/>
              </p:ext>
            </p:extLst>
          </p:nvPr>
        </p:nvGraphicFramePr>
        <p:xfrm>
          <a:off x="154447" y="9819528"/>
          <a:ext cx="4969245" cy="3050325"/>
        </p:xfrm>
        <a:graphic>
          <a:graphicData uri="http://schemas.openxmlformats.org/drawingml/2006/table">
            <a:tbl>
              <a:tblPr/>
              <a:tblGrid>
                <a:gridCol w="1027455">
                  <a:extLst>
                    <a:ext uri="{9D8B030D-6E8A-4147-A177-3AD203B41FA5}">
                      <a16:colId xmlns:a16="http://schemas.microsoft.com/office/drawing/2014/main" val="2801465705"/>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0">
                <a:tc>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684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72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684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72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684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72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684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72000" marR="36000"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just"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⑴作業空間の３密を避けるための戦略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3081777619"/>
              </p:ext>
            </p:extLst>
          </p:nvPr>
        </p:nvGraphicFramePr>
        <p:xfrm>
          <a:off x="5355969" y="11845988"/>
          <a:ext cx="5169791" cy="1034325"/>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5692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製品</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余剰となる生産設備を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新しい製品の製造</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製品・サービスの供給</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495596771"/>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3176441598"/>
              </p:ext>
            </p:extLst>
          </p:nvPr>
        </p:nvGraphicFramePr>
        <p:xfrm>
          <a:off x="5361484" y="9819528"/>
          <a:ext cx="5169793" cy="1714500"/>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183688">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可能性のある部品</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⑵サプライチェーン問題（既定の調達先からの供給停止）への対応戦略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⑶需要量減少への対応戦略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2423522440"/>
              </p:ext>
            </p:extLst>
          </p:nvPr>
        </p:nvGraphicFramePr>
        <p:xfrm>
          <a:off x="8031101" y="1075044"/>
          <a:ext cx="2500175" cy="2084958"/>
        </p:xfrm>
        <a:graphic>
          <a:graphicData uri="http://schemas.openxmlformats.org/drawingml/2006/table">
            <a:tbl>
              <a:tblPr>
                <a:tableStyleId>{5C22544A-7EE6-4342-B048-85BDC9FD1C3A}</a:tableStyleId>
              </a:tblPr>
              <a:tblGrid>
                <a:gridCol w="1185400">
                  <a:extLst>
                    <a:ext uri="{9D8B030D-6E8A-4147-A177-3AD203B41FA5}">
                      <a16:colId xmlns:a16="http://schemas.microsoft.com/office/drawing/2014/main" val="789401829"/>
                    </a:ext>
                  </a:extLst>
                </a:gridCol>
                <a:gridCol w="1314775">
                  <a:extLst>
                    <a:ext uri="{9D8B030D-6E8A-4147-A177-3AD203B41FA5}">
                      <a16:colId xmlns:a16="http://schemas.microsoft.com/office/drawing/2014/main" val="1412034905"/>
                    </a:ext>
                  </a:extLst>
                </a:gridCol>
              </a:tblGrid>
              <a:tr h="69498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4206905956"/>
              </p:ext>
            </p:extLst>
          </p:nvPr>
        </p:nvGraphicFramePr>
        <p:xfrm>
          <a:off x="148236" y="7211043"/>
          <a:ext cx="10383040" cy="2088000"/>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60000">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4320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530276" y="3354601"/>
            <a:ext cx="9217024" cy="246221"/>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（経団連）「</a:t>
            </a:r>
            <a:r>
              <a:rPr lang="ja-JP" altLang="en-US" sz="1000" dirty="0"/>
              <a:t>製造事業場における新型コロナウイルス感染予防対策ガイドライン」「オフィスにおける新型コロナウイルス感染予防対策ガイドライン」に基づく対策</a:t>
            </a:r>
          </a:p>
        </p:txBody>
      </p:sp>
      <p:sp>
        <p:nvSpPr>
          <p:cNvPr id="37" name="角丸四角形 6">
            <a:extLst>
              <a:ext uri="{FF2B5EF4-FFF2-40B4-BE49-F238E27FC236}">
                <a16:creationId xmlns:a16="http://schemas.microsoft.com/office/drawing/2014/main" id="{CA2134A9-208E-4D6A-AB10-2454055C162C}"/>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製造業用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sp>
        <p:nvSpPr>
          <p:cNvPr id="38" name="テキスト ボックス 37">
            <a:extLst>
              <a:ext uri="{FF2B5EF4-FFF2-40B4-BE49-F238E27FC236}">
                <a16:creationId xmlns:a16="http://schemas.microsoft.com/office/drawing/2014/main" id="{0F668E0D-E3BC-4B5E-9904-12E4D4F56F1C}"/>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図 38" descr="テキスト&#10;&#10;自動的に生成された説明">
            <a:extLst>
              <a:ext uri="{FF2B5EF4-FFF2-40B4-BE49-F238E27FC236}">
                <a16:creationId xmlns:a16="http://schemas.microsoft.com/office/drawing/2014/main" id="{2248FB50-7303-4392-8D9A-2E888EF0A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40" name="角丸四角形 120">
            <a:extLst>
              <a:ext uri="{FF2B5EF4-FFF2-40B4-BE49-F238E27FC236}">
                <a16:creationId xmlns:a16="http://schemas.microsoft.com/office/drawing/2014/main" id="{B43EA510-C243-4975-88CC-21E01FCAEB39}"/>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3" name="表 42">
            <a:extLst>
              <a:ext uri="{FF2B5EF4-FFF2-40B4-BE49-F238E27FC236}">
                <a16:creationId xmlns:a16="http://schemas.microsoft.com/office/drawing/2014/main" id="{DCCB801E-0449-481E-A1E6-970147752792}"/>
              </a:ext>
            </a:extLst>
          </p:cNvPr>
          <p:cNvGraphicFramePr>
            <a:graphicFrameLocks noGrp="1"/>
          </p:cNvGraphicFramePr>
          <p:nvPr>
            <p:extLst>
              <p:ext uri="{D42A27DB-BD31-4B8C-83A1-F6EECF244321}">
                <p14:modId xmlns:p14="http://schemas.microsoft.com/office/powerpoint/2010/main" val="3389418934"/>
              </p:ext>
            </p:extLst>
          </p:nvPr>
        </p:nvGraphicFramePr>
        <p:xfrm>
          <a:off x="3605860" y="3825131"/>
          <a:ext cx="6925416" cy="3084701"/>
        </p:xfrm>
        <a:graphic>
          <a:graphicData uri="http://schemas.openxmlformats.org/drawingml/2006/table">
            <a:tbl>
              <a:tblPr>
                <a:tableStyleId>{5C22544A-7EE6-4342-B048-85BDC9FD1C3A}</a:tableStyleId>
              </a:tblPr>
              <a:tblGrid>
                <a:gridCol w="657819">
                  <a:extLst>
                    <a:ext uri="{9D8B030D-6E8A-4147-A177-3AD203B41FA5}">
                      <a16:colId xmlns:a16="http://schemas.microsoft.com/office/drawing/2014/main" val="20000"/>
                    </a:ext>
                  </a:extLst>
                </a:gridCol>
                <a:gridCol w="290933">
                  <a:extLst>
                    <a:ext uri="{9D8B030D-6E8A-4147-A177-3AD203B41FA5}">
                      <a16:colId xmlns:a16="http://schemas.microsoft.com/office/drawing/2014/main" val="987538606"/>
                    </a:ext>
                  </a:extLst>
                </a:gridCol>
                <a:gridCol w="864096">
                  <a:extLst>
                    <a:ext uri="{9D8B030D-6E8A-4147-A177-3AD203B41FA5}">
                      <a16:colId xmlns:a16="http://schemas.microsoft.com/office/drawing/2014/main" val="1072213977"/>
                    </a:ext>
                  </a:extLst>
                </a:gridCol>
                <a:gridCol w="2556284">
                  <a:extLst>
                    <a:ext uri="{9D8B030D-6E8A-4147-A177-3AD203B41FA5}">
                      <a16:colId xmlns:a16="http://schemas.microsoft.com/office/drawing/2014/main" val="20001"/>
                    </a:ext>
                  </a:extLst>
                </a:gridCol>
                <a:gridCol w="2556284">
                  <a:extLst>
                    <a:ext uri="{9D8B030D-6E8A-4147-A177-3AD203B41FA5}">
                      <a16:colId xmlns:a16="http://schemas.microsoft.com/office/drawing/2014/main" val="3864572907"/>
                    </a:ext>
                  </a:extLst>
                </a:gridCol>
              </a:tblGrid>
              <a:tr h="211272">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工場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584330">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6059">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455194">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455194">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58433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455194">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41" name="表 40">
            <a:extLst>
              <a:ext uri="{FF2B5EF4-FFF2-40B4-BE49-F238E27FC236}">
                <a16:creationId xmlns:a16="http://schemas.microsoft.com/office/drawing/2014/main" id="{478873E7-9C0C-49AE-9B75-2A5AE6E1AE1D}"/>
              </a:ext>
            </a:extLst>
          </p:cNvPr>
          <p:cNvGraphicFramePr>
            <a:graphicFrameLocks noGrp="1"/>
          </p:cNvGraphicFramePr>
          <p:nvPr>
            <p:extLst>
              <p:ext uri="{D42A27DB-BD31-4B8C-83A1-F6EECF244321}">
                <p14:modId xmlns:p14="http://schemas.microsoft.com/office/powerpoint/2010/main" val="340350790"/>
              </p:ext>
            </p:extLst>
          </p:nvPr>
        </p:nvGraphicFramePr>
        <p:xfrm>
          <a:off x="191081" y="13276265"/>
          <a:ext cx="3384000" cy="18045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01974">
                <a:tc>
                  <a:txBody>
                    <a:bodyPr/>
                    <a:lstStyle/>
                    <a:p>
                      <a:pPr algn="ctr"/>
                      <a:r>
                        <a:rPr lang="ja-JP" altLang="en-US" sz="1000" b="1" dirty="0">
                          <a:latin typeface="Meiryo UI" panose="020B0604030504040204" pitchFamily="50" charset="-128"/>
                          <a:ea typeface="Meiryo UI" panose="020B0604030504040204" pitchFamily="50" charset="-128"/>
                        </a:rPr>
                        <a:t>⑴３密回避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0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312652"/>
                  </a:ext>
                </a:extLst>
              </a:tr>
            </a:tbl>
          </a:graphicData>
        </a:graphic>
      </p:graphicFrame>
    </p:spTree>
    <p:extLst>
      <p:ext uri="{BB962C8B-B14F-4D97-AF65-F5344CB8AC3E}">
        <p14:creationId xmlns:p14="http://schemas.microsoft.com/office/powerpoint/2010/main" val="143063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extLst>
              <p:ext uri="{D42A27DB-BD31-4B8C-83A1-F6EECF244321}">
                <p14:modId xmlns:p14="http://schemas.microsoft.com/office/powerpoint/2010/main" val="2202194632"/>
              </p:ext>
            </p:extLst>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extLst>
              <p:ext uri="{D42A27DB-BD31-4B8C-83A1-F6EECF244321}">
                <p14:modId xmlns:p14="http://schemas.microsoft.com/office/powerpoint/2010/main" val="2752094000"/>
              </p:ext>
            </p:extLst>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endParaRPr lang="ja-JP" sz="1050" kern="10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extLst>
              <p:ext uri="{D42A27DB-BD31-4B8C-83A1-F6EECF244321}">
                <p14:modId xmlns:p14="http://schemas.microsoft.com/office/powerpoint/2010/main" val="2300305698"/>
              </p:ext>
            </p:extLst>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10330" y="13360040"/>
            <a:ext cx="10687933"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4">
            <a:extLst>
              <a:ext uri="{FF2B5EF4-FFF2-40B4-BE49-F238E27FC236}">
                <a16:creationId xmlns:a16="http://schemas.microsoft.com/office/drawing/2014/main" id="{C879ACF9-404C-42B6-AB08-8B1C563F94F4}"/>
              </a:ext>
            </a:extLst>
          </p:cNvPr>
          <p:cNvSpPr/>
          <p:nvPr/>
        </p:nvSpPr>
        <p:spPr>
          <a:xfrm>
            <a:off x="63935" y="5184843"/>
            <a:ext cx="10620000"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68" name="角丸四角形 5">
            <a:extLst>
              <a:ext uri="{FF2B5EF4-FFF2-40B4-BE49-F238E27FC236}">
                <a16:creationId xmlns:a16="http://schemas.microsoft.com/office/drawing/2014/main" id="{35A2DB27-9C03-42FD-9BCD-CCCB3CA77A8A}"/>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54">
            <a:extLst>
              <a:ext uri="{FF2B5EF4-FFF2-40B4-BE49-F238E27FC236}">
                <a16:creationId xmlns:a16="http://schemas.microsoft.com/office/drawing/2014/main" id="{10EA8E59-90C8-46D7-936B-8CC122FC3A48}"/>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12">
            <a:extLst>
              <a:ext uri="{FF2B5EF4-FFF2-40B4-BE49-F238E27FC236}">
                <a16:creationId xmlns:a16="http://schemas.microsoft.com/office/drawing/2014/main" id="{16C2496C-DCE9-4006-BA87-02141CF42170}"/>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5">
            <a:extLst>
              <a:ext uri="{FF2B5EF4-FFF2-40B4-BE49-F238E27FC236}">
                <a16:creationId xmlns:a16="http://schemas.microsoft.com/office/drawing/2014/main" id="{DDB9F9B8-579C-47CB-AC57-E5B262FA466B}"/>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5">
            <a:extLst>
              <a:ext uri="{FF2B5EF4-FFF2-40B4-BE49-F238E27FC236}">
                <a16:creationId xmlns:a16="http://schemas.microsoft.com/office/drawing/2014/main" id="{F645FD4E-E859-4A62-B49A-9C2EE5074505}"/>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sp>
        <p:nvSpPr>
          <p:cNvPr id="74" name="角丸四角形 5">
            <a:extLst>
              <a:ext uri="{FF2B5EF4-FFF2-40B4-BE49-F238E27FC236}">
                <a16:creationId xmlns:a16="http://schemas.microsoft.com/office/drawing/2014/main" id="{151CD73F-0D29-4176-8FE4-DFB738B9484B}"/>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75" name="テキスト ボックス 86">
            <a:extLst>
              <a:ext uri="{FF2B5EF4-FFF2-40B4-BE49-F238E27FC236}">
                <a16:creationId xmlns:a16="http://schemas.microsoft.com/office/drawing/2014/main" id="{F29A3D85-55F7-46AF-8F71-E4AE7CD87F4E}"/>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86">
            <a:extLst>
              <a:ext uri="{FF2B5EF4-FFF2-40B4-BE49-F238E27FC236}">
                <a16:creationId xmlns:a16="http://schemas.microsoft.com/office/drawing/2014/main" id="{658982F9-4292-46C0-AE60-735A6767BD27}"/>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a:extLst>
              <a:ext uri="{FF2B5EF4-FFF2-40B4-BE49-F238E27FC236}">
                <a16:creationId xmlns:a16="http://schemas.microsoft.com/office/drawing/2014/main" id="{17C68533-FCCB-4C16-B033-FD371D55B1EF}"/>
              </a:ext>
            </a:extLst>
          </p:cNvPr>
          <p:cNvCxnSpPr>
            <a:cxnSpLocks/>
            <a:stCxn id="75" idx="2"/>
            <a:endCxn id="76"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直線矢印コネクタ 77">
            <a:extLst>
              <a:ext uri="{FF2B5EF4-FFF2-40B4-BE49-F238E27FC236}">
                <a16:creationId xmlns:a16="http://schemas.microsoft.com/office/drawing/2014/main" id="{38130E4F-9C03-451E-8F56-6FEC10B74E94}"/>
              </a:ext>
            </a:extLst>
          </p:cNvPr>
          <p:cNvCxnSpPr>
            <a:cxnSpLocks/>
            <a:stCxn id="76" idx="2"/>
            <a:endCxn id="79"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テキスト ボックス 86">
            <a:extLst>
              <a:ext uri="{FF2B5EF4-FFF2-40B4-BE49-F238E27FC236}">
                <a16:creationId xmlns:a16="http://schemas.microsoft.com/office/drawing/2014/main" id="{5B01A335-82CD-4AF7-A5AD-DB4009AD57A2}"/>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矢印コネクタ 79">
            <a:extLst>
              <a:ext uri="{FF2B5EF4-FFF2-40B4-BE49-F238E27FC236}">
                <a16:creationId xmlns:a16="http://schemas.microsoft.com/office/drawing/2014/main" id="{AE89AF14-4A89-4C4B-9697-0A727B7AF420}"/>
              </a:ext>
            </a:extLst>
          </p:cNvPr>
          <p:cNvCxnSpPr>
            <a:cxnSpLocks/>
            <a:stCxn id="79" idx="2"/>
            <a:endCxn id="81"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1" name="テキスト ボックス 86">
            <a:extLst>
              <a:ext uri="{FF2B5EF4-FFF2-40B4-BE49-F238E27FC236}">
                <a16:creationId xmlns:a16="http://schemas.microsoft.com/office/drawing/2014/main" id="{27338792-83FD-4825-97E5-444023274559}"/>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6">
            <a:extLst>
              <a:ext uri="{FF2B5EF4-FFF2-40B4-BE49-F238E27FC236}">
                <a16:creationId xmlns:a16="http://schemas.microsoft.com/office/drawing/2014/main" id="{33955082-EF39-4126-A3AC-956711DEB919}"/>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6">
            <a:extLst>
              <a:ext uri="{FF2B5EF4-FFF2-40B4-BE49-F238E27FC236}">
                <a16:creationId xmlns:a16="http://schemas.microsoft.com/office/drawing/2014/main" id="{D729D801-BCEF-462C-9154-DCC36FF173C3}"/>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4" name="コネクタ: カギ線 83">
            <a:extLst>
              <a:ext uri="{FF2B5EF4-FFF2-40B4-BE49-F238E27FC236}">
                <a16:creationId xmlns:a16="http://schemas.microsoft.com/office/drawing/2014/main" id="{A04C1C3C-4D00-4360-B394-EBD61426231C}"/>
              </a:ext>
            </a:extLst>
          </p:cNvPr>
          <p:cNvCxnSpPr>
            <a:cxnSpLocks/>
            <a:stCxn id="81" idx="3"/>
            <a:endCxn id="94"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テキスト ボックス 86">
            <a:extLst>
              <a:ext uri="{FF2B5EF4-FFF2-40B4-BE49-F238E27FC236}">
                <a16:creationId xmlns:a16="http://schemas.microsoft.com/office/drawing/2014/main" id="{0D51A6FF-2493-4F69-B400-1F8164C11CE1}"/>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矢印コネクタ 85">
            <a:extLst>
              <a:ext uri="{FF2B5EF4-FFF2-40B4-BE49-F238E27FC236}">
                <a16:creationId xmlns:a16="http://schemas.microsoft.com/office/drawing/2014/main" id="{08EC391B-860B-40D6-8DB0-E33FAAD418DA}"/>
              </a:ext>
            </a:extLst>
          </p:cNvPr>
          <p:cNvCxnSpPr>
            <a:cxnSpLocks/>
            <a:stCxn id="76" idx="3"/>
            <a:endCxn id="85"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7" name="テキスト ボックス 86">
            <a:extLst>
              <a:ext uri="{FF2B5EF4-FFF2-40B4-BE49-F238E27FC236}">
                <a16:creationId xmlns:a16="http://schemas.microsoft.com/office/drawing/2014/main" id="{E553B4BE-3725-4641-AFFA-A7D4331825C1}"/>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6">
            <a:extLst>
              <a:ext uri="{FF2B5EF4-FFF2-40B4-BE49-F238E27FC236}">
                <a16:creationId xmlns:a16="http://schemas.microsoft.com/office/drawing/2014/main" id="{6F0DB002-871E-49C8-B94D-EA5BD78F83BC}"/>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1" name="直線矢印コネクタ 90">
            <a:extLst>
              <a:ext uri="{FF2B5EF4-FFF2-40B4-BE49-F238E27FC236}">
                <a16:creationId xmlns:a16="http://schemas.microsoft.com/office/drawing/2014/main" id="{24DD19E3-3249-4C94-9801-101BF5A42F33}"/>
              </a:ext>
            </a:extLst>
          </p:cNvPr>
          <p:cNvCxnSpPr>
            <a:cxnSpLocks/>
            <a:stCxn id="79" idx="3"/>
            <a:endCxn id="90"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2" name="テキスト ボックス 86">
            <a:extLst>
              <a:ext uri="{FF2B5EF4-FFF2-40B4-BE49-F238E27FC236}">
                <a16:creationId xmlns:a16="http://schemas.microsoft.com/office/drawing/2014/main" id="{9446FC14-E6F1-44CE-8680-497653747B93}"/>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矢印コネクタ 92">
            <a:extLst>
              <a:ext uri="{FF2B5EF4-FFF2-40B4-BE49-F238E27FC236}">
                <a16:creationId xmlns:a16="http://schemas.microsoft.com/office/drawing/2014/main" id="{ECB255FB-BF05-4A4F-9D97-78510B8275EF}"/>
              </a:ext>
            </a:extLst>
          </p:cNvPr>
          <p:cNvCxnSpPr>
            <a:cxnSpLocks/>
            <a:stCxn id="81" idx="2"/>
            <a:endCxn id="92"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4" name="テキスト ボックス 86">
            <a:extLst>
              <a:ext uri="{FF2B5EF4-FFF2-40B4-BE49-F238E27FC236}">
                <a16:creationId xmlns:a16="http://schemas.microsoft.com/office/drawing/2014/main" id="{3B0503B0-09E8-4F2A-B0B1-82B09775C04C}"/>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86">
            <a:extLst>
              <a:ext uri="{FF2B5EF4-FFF2-40B4-BE49-F238E27FC236}">
                <a16:creationId xmlns:a16="http://schemas.microsoft.com/office/drawing/2014/main" id="{CCDC9508-4B81-461A-9E47-EC52BFAC90E1}"/>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86">
            <a:extLst>
              <a:ext uri="{FF2B5EF4-FFF2-40B4-BE49-F238E27FC236}">
                <a16:creationId xmlns:a16="http://schemas.microsoft.com/office/drawing/2014/main" id="{33430456-9198-4B35-A506-55DA00629264}"/>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12">
            <a:extLst>
              <a:ext uri="{FF2B5EF4-FFF2-40B4-BE49-F238E27FC236}">
                <a16:creationId xmlns:a16="http://schemas.microsoft.com/office/drawing/2014/main" id="{7AB71634-7425-4F96-98CC-244CC2D8AB8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98" name="角丸四角形 12">
            <a:extLst>
              <a:ext uri="{FF2B5EF4-FFF2-40B4-BE49-F238E27FC236}">
                <a16:creationId xmlns:a16="http://schemas.microsoft.com/office/drawing/2014/main" id="{A7334DCC-E189-4BD7-B24E-2385C8C20E69}"/>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a:extLst>
              <a:ext uri="{FF2B5EF4-FFF2-40B4-BE49-F238E27FC236}">
                <a16:creationId xmlns:a16="http://schemas.microsoft.com/office/drawing/2014/main" id="{E49BC392-6408-4F3A-9DB8-615AFA453BC9}"/>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03" name="吹き出し: 四角形 102">
            <a:extLst>
              <a:ext uri="{FF2B5EF4-FFF2-40B4-BE49-F238E27FC236}">
                <a16:creationId xmlns:a16="http://schemas.microsoft.com/office/drawing/2014/main" id="{2EF1AE06-0B6D-4B89-8596-AD954955A960}"/>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08" name="テキスト ボックス 86">
            <a:extLst>
              <a:ext uri="{FF2B5EF4-FFF2-40B4-BE49-F238E27FC236}">
                <a16:creationId xmlns:a16="http://schemas.microsoft.com/office/drawing/2014/main" id="{99B5315B-190A-422C-82B1-B3F0F145E7FA}"/>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86">
            <a:extLst>
              <a:ext uri="{FF2B5EF4-FFF2-40B4-BE49-F238E27FC236}">
                <a16:creationId xmlns:a16="http://schemas.microsoft.com/office/drawing/2014/main" id="{8704D45A-15B9-47E4-840F-4FB45A621ED4}"/>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sp>
        <p:nvSpPr>
          <p:cNvPr id="99" name="角丸四角形 6">
            <a:extLst>
              <a:ext uri="{FF2B5EF4-FFF2-40B4-BE49-F238E27FC236}">
                <a16:creationId xmlns:a16="http://schemas.microsoft.com/office/drawing/2014/main" id="{DB6B27A9-8EBF-499E-812C-2FFA73C9875B}"/>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6BE0C5E8-67E2-4D91-82AF-FC9F21133F0E}"/>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 name="図 101" descr="テキスト&#10;&#10;自動的に生成された説明">
            <a:extLst>
              <a:ext uri="{FF2B5EF4-FFF2-40B4-BE49-F238E27FC236}">
                <a16:creationId xmlns:a16="http://schemas.microsoft.com/office/drawing/2014/main" id="{64ACED6A-99F1-407D-A59D-DAD2B1E32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104" name="角丸四角形 120">
            <a:extLst>
              <a:ext uri="{FF2B5EF4-FFF2-40B4-BE49-F238E27FC236}">
                <a16:creationId xmlns:a16="http://schemas.microsoft.com/office/drawing/2014/main" id="{8881EE0B-9233-4621-B1AA-FBF258947C57}"/>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5" name="表 12">
            <a:extLst>
              <a:ext uri="{FF2B5EF4-FFF2-40B4-BE49-F238E27FC236}">
                <a16:creationId xmlns:a16="http://schemas.microsoft.com/office/drawing/2014/main" id="{B3598D0B-B240-4B47-9DF1-2C1E435532B8}"/>
              </a:ext>
            </a:extLst>
          </p:cNvPr>
          <p:cNvGraphicFramePr>
            <a:graphicFrameLocks noGrp="1"/>
          </p:cNvGraphicFramePr>
          <p:nvPr>
            <p:extLst>
              <p:ext uri="{D42A27DB-BD31-4B8C-83A1-F6EECF244321}">
                <p14:modId xmlns:p14="http://schemas.microsoft.com/office/powerpoint/2010/main" val="197990418"/>
              </p:ext>
            </p:extLst>
          </p:nvPr>
        </p:nvGraphicFramePr>
        <p:xfrm>
          <a:off x="181557" y="13695890"/>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5"/>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7"/>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graphicFrame>
        <p:nvGraphicFramePr>
          <p:cNvPr id="89" name="表 88">
            <a:extLst>
              <a:ext uri="{FF2B5EF4-FFF2-40B4-BE49-F238E27FC236}">
                <a16:creationId xmlns:a16="http://schemas.microsoft.com/office/drawing/2014/main" id="{90BCB57B-09A6-4D95-BE8A-682CCC0D68EB}"/>
              </a:ext>
            </a:extLst>
          </p:cNvPr>
          <p:cNvGraphicFramePr>
            <a:graphicFrameLocks noGrp="1"/>
          </p:cNvGraphicFramePr>
          <p:nvPr>
            <p:extLst>
              <p:ext uri="{D42A27DB-BD31-4B8C-83A1-F6EECF244321}">
                <p14:modId xmlns:p14="http://schemas.microsoft.com/office/powerpoint/2010/main" val="779519045"/>
              </p:ext>
            </p:extLst>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相談先・受診先に迷った場合は、受診・相談センターに連絡する。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hlinkClick r:id="rId8"/>
                        </a:rPr>
                        <a:t>https://www.pref.shiga.lg.jp/ippan/kenkouiryouhukushi/iryo/314835.html</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107" name="角丸四角形 5">
            <a:extLst>
              <a:ext uri="{FF2B5EF4-FFF2-40B4-BE49-F238E27FC236}">
                <a16:creationId xmlns:a16="http://schemas.microsoft.com/office/drawing/2014/main" id="{99624F4A-334F-4419-AFA9-77453156EB5F}"/>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1908</Words>
  <Application>Microsoft Office PowerPoint</Application>
  <PresentationFormat>ユーザー設定</PresentationFormat>
  <Paragraphs>198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2020-10-20T11:11:48Z</dcterms:created>
  <dcterms:modified xsi:type="dcterms:W3CDTF">2021-03-18T10:16:21Z</dcterms:modified>
</cp:coreProperties>
</file>