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3" r:id="rId2"/>
    <p:sldId id="294" r:id="rId3"/>
    <p:sldId id="296" r:id="rId4"/>
    <p:sldId id="285" r:id="rId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0" autoAdjust="0"/>
    <p:restoredTop sz="94660"/>
  </p:normalViewPr>
  <p:slideViewPr>
    <p:cSldViewPr>
      <p:cViewPr varScale="1">
        <p:scale>
          <a:sx n="70" d="100"/>
          <a:sy n="70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36A0-AD5A-4500-8A1E-D17815605CA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A166C-EF5A-4CF2-8E59-B160CB28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95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1E503-3425-4CD1-8698-35EFEA2293A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E2C05-02CC-420D-9187-64407BEEFF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56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F1B5-96FD-4028-A04D-3309B77185A4}" type="datetime1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524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737-6A15-4904-86DC-54FCEE30ADC0}" type="datetime1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20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5416-2CB6-4D08-A3E4-65CB26D653C6}" type="datetime1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80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0D69-B2B5-47AB-88A3-F5AE0F5D88EE}" type="datetime1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537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5109-D5BD-48E6-91F9-17D1944E961A}" type="datetime1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96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7AAC-06C6-45EF-B9DE-D992CE452810}" type="datetime1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94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1A84-8ECB-4E39-8BBF-92E1817C3A13}" type="datetime1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87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F79A-8A5D-47F7-A5B6-A05C76A841FE}" type="datetime1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07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F527-DB81-4270-AC00-663AF8387FB4}" type="datetime1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27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D208-DEA0-46C7-815E-9F34DA14368D}" type="datetime1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00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9352-AE9C-4CF9-A1E4-2AB42897E8D1}" type="datetime1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02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002A9-6D6E-4EA4-B80C-3C3EC2E12DF1}" type="datetime1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2C3C3-9BBF-430E-9E1E-F6A0B201390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239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1747" y="197416"/>
            <a:ext cx="8229600" cy="908720"/>
          </a:xfrm>
        </p:spPr>
        <p:txBody>
          <a:bodyPr/>
          <a:lstStyle/>
          <a:p>
            <a:r>
              <a:rPr kumimoji="1" lang="ja-JP" altLang="en-US" dirty="0" smtClean="0"/>
              <a:t>水質届出　概要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0078DCEF-954E-4588-AB97-9E1B38439E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513527"/>
              </p:ext>
            </p:extLst>
          </p:nvPr>
        </p:nvGraphicFramePr>
        <p:xfrm>
          <a:off x="611561" y="1812799"/>
          <a:ext cx="7992887" cy="449652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72667">
                  <a:extLst>
                    <a:ext uri="{9D8B030D-6E8A-4147-A177-3AD203B41FA5}">
                      <a16:colId xmlns="" xmlns:a16="http://schemas.microsoft.com/office/drawing/2014/main" val="2970447195"/>
                    </a:ext>
                  </a:extLst>
                </a:gridCol>
                <a:gridCol w="3209088">
                  <a:extLst>
                    <a:ext uri="{9D8B030D-6E8A-4147-A177-3AD203B41FA5}">
                      <a16:colId xmlns="" xmlns:a16="http://schemas.microsoft.com/office/drawing/2014/main" val="4263109250"/>
                    </a:ext>
                  </a:extLst>
                </a:gridCol>
                <a:gridCol w="3011132">
                  <a:extLst>
                    <a:ext uri="{9D8B030D-6E8A-4147-A177-3AD203B41FA5}">
                      <a16:colId xmlns="" xmlns:a16="http://schemas.microsoft.com/office/drawing/2014/main" val="228905645"/>
                    </a:ext>
                  </a:extLst>
                </a:gridCol>
              </a:tblGrid>
              <a:tr h="4052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届出の種類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契機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時期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16005254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設置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施設を</a:t>
                      </a:r>
                      <a:r>
                        <a:rPr kumimoji="1" lang="ja-JP" altLang="en-US" sz="1600" dirty="0"/>
                        <a:t>設置しようとする</a:t>
                      </a:r>
                      <a:r>
                        <a:rPr kumimoji="1" lang="ja-JP" altLang="en-US" sz="1600" dirty="0" smtClean="0"/>
                        <a:t>とき（施設の更新含む）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工事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着手</a:t>
                      </a:r>
                      <a:r>
                        <a:rPr kumimoji="1" lang="ja-JP" altLang="en-US" sz="1600" dirty="0" smtClean="0"/>
                        <a:t>予定日の</a:t>
                      </a:r>
                      <a:r>
                        <a:rPr kumimoji="1" lang="en-US" altLang="ja-JP" sz="1600" dirty="0" smtClean="0"/>
                        <a:t>60</a:t>
                      </a:r>
                      <a:r>
                        <a:rPr kumimoji="1" lang="ja-JP" altLang="en-US" sz="1600" dirty="0" smtClean="0"/>
                        <a:t>日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前</a:t>
                      </a:r>
                      <a:r>
                        <a:rPr kumimoji="1" lang="ja-JP" altLang="en-US" sz="1600" dirty="0" smtClean="0"/>
                        <a:t>まで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61376588"/>
                  </a:ext>
                </a:extLst>
              </a:tr>
              <a:tr h="71704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構造等変更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施設の</a:t>
                      </a:r>
                      <a:r>
                        <a:rPr kumimoji="1" lang="ja-JP" altLang="en-US" sz="1600" dirty="0"/>
                        <a:t>構造等を変更しようとするとき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0517558"/>
                  </a:ext>
                </a:extLst>
              </a:tr>
              <a:tr h="4052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廃止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施設を</a:t>
                      </a:r>
                      <a:r>
                        <a:rPr kumimoji="1" lang="ja-JP" altLang="en-US" sz="1600" dirty="0"/>
                        <a:t>廃止したとき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廃止</a:t>
                      </a:r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後</a:t>
                      </a:r>
                      <a:r>
                        <a:rPr kumimoji="1" lang="en-US" altLang="ja-JP" sz="1600" dirty="0"/>
                        <a:t>30</a:t>
                      </a:r>
                      <a:r>
                        <a:rPr kumimoji="1" lang="ja-JP" altLang="en-US" sz="1600" dirty="0"/>
                        <a:t>日以内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32540390"/>
                  </a:ext>
                </a:extLst>
              </a:tr>
              <a:tr h="10288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氏名等変更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代表者氏名、届出者名称・住所、事業場名称・住所を変更したとき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変更</a:t>
                      </a:r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後</a:t>
                      </a:r>
                      <a:r>
                        <a:rPr kumimoji="1" lang="en-US" altLang="ja-JP" sz="1600" dirty="0"/>
                        <a:t>30</a:t>
                      </a:r>
                      <a:r>
                        <a:rPr kumimoji="1" lang="ja-JP" altLang="en-US" sz="1600" dirty="0"/>
                        <a:t>日以内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983894760"/>
                  </a:ext>
                </a:extLst>
              </a:tr>
              <a:tr h="4052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承継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施設を</a:t>
                      </a:r>
                      <a:r>
                        <a:rPr kumimoji="1" lang="ja-JP" altLang="en-US" sz="1600" dirty="0"/>
                        <a:t>承継したとき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承継</a:t>
                      </a:r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後</a:t>
                      </a:r>
                      <a:r>
                        <a:rPr kumimoji="1" lang="en-US" altLang="ja-JP" sz="1600" dirty="0"/>
                        <a:t>30</a:t>
                      </a:r>
                      <a:r>
                        <a:rPr kumimoji="1" lang="ja-JP" altLang="en-US" sz="1600" dirty="0"/>
                        <a:t>日以内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93314946"/>
                  </a:ext>
                </a:extLst>
              </a:tr>
              <a:tr h="90445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使用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法令の改正により新たに指定された施設を既に設置しているとき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施設となってから</a:t>
                      </a:r>
                      <a:r>
                        <a:rPr kumimoji="1" lang="en-US" altLang="ja-JP" sz="1600" dirty="0" smtClean="0"/>
                        <a:t>30</a:t>
                      </a:r>
                      <a:r>
                        <a:rPr kumimoji="1" lang="ja-JP" altLang="en-US" sz="1600" dirty="0" smtClean="0"/>
                        <a:t>日以内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7763" y="1176744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工場</a:t>
            </a:r>
            <a:r>
              <a:rPr lang="ja-JP" altLang="en-US" sz="1600" dirty="0"/>
              <a:t>また</a:t>
            </a:r>
            <a:r>
              <a:rPr lang="ja-JP" altLang="en-US" sz="1600" dirty="0" smtClean="0"/>
              <a:t>は事業場から公共用水域に水を排出する者は、特定施設を設置、変更等すると </a:t>
            </a:r>
            <a:r>
              <a:rPr lang="ja-JP" altLang="en-US" sz="1600" dirty="0" smtClean="0"/>
              <a:t>き</a:t>
            </a:r>
            <a:endParaRPr lang="en-US" altLang="ja-JP" sz="1600" dirty="0"/>
          </a:p>
          <a:p>
            <a:r>
              <a:rPr lang="ja-JP" altLang="en-US" sz="1600" dirty="0" smtClean="0"/>
              <a:t>都道府県</a:t>
            </a:r>
            <a:r>
              <a:rPr lang="ja-JP" altLang="en-US" sz="1600" dirty="0" smtClean="0"/>
              <a:t>知事に下記のとおり届出が必要。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38168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必要</a:t>
            </a:r>
            <a:r>
              <a:rPr kumimoji="1" lang="ja-JP" altLang="en-US" dirty="0" smtClean="0"/>
              <a:t>書類（設置、使用、変更）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3100" dirty="0" smtClean="0"/>
              <a:t>※</a:t>
            </a:r>
            <a:r>
              <a:rPr lang="ja-JP" altLang="en-US" sz="3100" dirty="0" smtClean="0"/>
              <a:t>水濁法　第</a:t>
            </a:r>
            <a:r>
              <a:rPr lang="en-US" altLang="ja-JP" sz="3100" dirty="0" smtClean="0"/>
              <a:t>5</a:t>
            </a:r>
            <a:r>
              <a:rPr lang="ja-JP" altLang="en-US" sz="3100" dirty="0" smtClean="0"/>
              <a:t>条</a:t>
            </a:r>
            <a:r>
              <a:rPr lang="en-US" altLang="ja-JP" sz="3100" dirty="0" smtClean="0"/>
              <a:t>1</a:t>
            </a:r>
            <a:r>
              <a:rPr lang="ja-JP" altLang="en-US" sz="3100" dirty="0" smtClean="0"/>
              <a:t>項の場合</a:t>
            </a:r>
            <a:endParaRPr kumimoji="1" lang="ja-JP" altLang="en-US" sz="31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484784"/>
            <a:ext cx="7848872" cy="53285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b="1" dirty="0"/>
              <a:t>&lt;</a:t>
            </a:r>
            <a:r>
              <a:rPr kumimoji="1" lang="ja-JP" altLang="en-US" b="1" dirty="0" smtClean="0"/>
              <a:t>法定様式</a:t>
            </a:r>
            <a:r>
              <a:rPr kumimoji="1" lang="en-US" altLang="ja-JP" b="1" dirty="0" smtClean="0"/>
              <a:t>&gt;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特定</a:t>
            </a:r>
            <a:r>
              <a:rPr lang="ja-JP" altLang="en-US" dirty="0" smtClean="0"/>
              <a:t>施設の設置（使用、変更）届出書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別紙</a:t>
            </a:r>
            <a:r>
              <a:rPr kumimoji="1" lang="ja-JP" altLang="en-US" dirty="0" smtClean="0"/>
              <a:t>１）</a:t>
            </a:r>
            <a:r>
              <a:rPr lang="ja-JP" altLang="en-US" dirty="0" smtClean="0"/>
              <a:t>特定施設の</a:t>
            </a:r>
            <a:r>
              <a:rPr lang="ja-JP" altLang="en-US" dirty="0" smtClean="0"/>
              <a:t>構造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別紙</a:t>
            </a:r>
            <a:r>
              <a:rPr kumimoji="1" lang="ja-JP" altLang="en-US" dirty="0" smtClean="0"/>
              <a:t>２）特定施設の設備　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有害物質使用特定施設に限る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別紙</a:t>
            </a:r>
            <a:r>
              <a:rPr lang="ja-JP" altLang="en-US" dirty="0" smtClean="0"/>
              <a:t>３）特定施設の使用の方法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別紙</a:t>
            </a:r>
            <a:r>
              <a:rPr kumimoji="1" lang="ja-JP" altLang="en-US" dirty="0" smtClean="0"/>
              <a:t>４）</a:t>
            </a:r>
            <a:r>
              <a:rPr lang="ja-JP" altLang="en-US" dirty="0"/>
              <a:t>汚水</a:t>
            </a:r>
            <a:r>
              <a:rPr lang="ja-JP" altLang="en-US" dirty="0" smtClean="0"/>
              <a:t>等の処理の方法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別紙</a:t>
            </a:r>
            <a:r>
              <a:rPr kumimoji="1" lang="ja-JP" altLang="en-US" dirty="0" smtClean="0"/>
              <a:t>５）排出水に係る排出水の汚染状態および量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kumimoji="1" lang="ja-JP" altLang="en-US" dirty="0" smtClean="0"/>
              <a:t>別紙</a:t>
            </a:r>
            <a:r>
              <a:rPr kumimoji="1" lang="ja-JP" altLang="en-US" dirty="0" smtClean="0"/>
              <a:t>６）排出水に係る用水および排水の系統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b="1" dirty="0"/>
              <a:t>&lt;</a:t>
            </a:r>
            <a:r>
              <a:rPr kumimoji="1" lang="ja-JP" altLang="en-US" b="1" dirty="0" smtClean="0"/>
              <a:t>その他書類</a:t>
            </a:r>
            <a:r>
              <a:rPr kumimoji="1" lang="en-US" altLang="ja-JP" b="1" dirty="0" smtClean="0"/>
              <a:t>&gt;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付近</a:t>
            </a:r>
            <a:r>
              <a:rPr lang="ja-JP" altLang="en-US" dirty="0" smtClean="0"/>
              <a:t>の見取図（周辺</a:t>
            </a:r>
            <a:r>
              <a:rPr lang="en-US" altLang="ja-JP" dirty="0" smtClean="0"/>
              <a:t>100m</a:t>
            </a:r>
            <a:r>
              <a:rPr lang="ja-JP" altLang="en-US" dirty="0" smtClean="0"/>
              <a:t>程度）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敷地内の建物配置図（特定施設等、処理施設、用排水系統を図示）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作業工程図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特定施設等の構造概要図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処理施設の構造概要図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構造基準の適用範囲を示した図面　</a:t>
            </a:r>
            <a:r>
              <a:rPr lang="en-US" altLang="ja-JP" dirty="0" smtClean="0"/>
              <a:t>※</a:t>
            </a:r>
            <a:r>
              <a:rPr lang="ja-JP" altLang="en-US" dirty="0"/>
              <a:t>有害物質使用特定施設に限る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使用原材料の</a:t>
            </a:r>
            <a:r>
              <a:rPr lang="en-US" altLang="ja-JP" dirty="0" smtClean="0"/>
              <a:t>SDS 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量が多い場合は、要相談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特定施設の</a:t>
            </a:r>
            <a:r>
              <a:rPr lang="ja-JP" altLang="en-US" dirty="0" smtClean="0"/>
              <a:t>一覧表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有害</a:t>
            </a:r>
            <a:r>
              <a:rPr lang="ja-JP" altLang="en-US" dirty="0"/>
              <a:t>物質の使用状況も記載してあることが</a:t>
            </a:r>
            <a:r>
              <a:rPr lang="ja-JP" altLang="en-US" dirty="0" smtClean="0"/>
              <a:t>望ましい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8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必要</a:t>
            </a:r>
            <a:r>
              <a:rPr kumimoji="1" lang="ja-JP" altLang="en-US" dirty="0" smtClean="0"/>
              <a:t>書類</a:t>
            </a:r>
            <a:r>
              <a:rPr kumimoji="1" lang="ja-JP" altLang="en-US" dirty="0" smtClean="0"/>
              <a:t>（</a:t>
            </a:r>
            <a:r>
              <a:rPr lang="ja-JP" altLang="en-US" dirty="0" smtClean="0"/>
              <a:t>廃止、氏名等変更</a:t>
            </a:r>
            <a:r>
              <a:rPr kumimoji="1" lang="ja-JP" altLang="en-US" dirty="0" smtClean="0"/>
              <a:t>、承継）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sz="31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484784"/>
            <a:ext cx="7632848" cy="4392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b="1" dirty="0"/>
              <a:t>使用</a:t>
            </a:r>
            <a:r>
              <a:rPr lang="ja-JP" altLang="en-US" sz="2400" b="1" dirty="0" smtClean="0"/>
              <a:t>廃止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en-US" altLang="ja-JP" sz="2400" b="1" dirty="0"/>
              <a:t>-</a:t>
            </a:r>
            <a:r>
              <a:rPr lang="ja-JP" altLang="en-US" sz="2400" dirty="0"/>
              <a:t>特定施設の使用廃止届出書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-</a:t>
            </a:r>
            <a:r>
              <a:rPr lang="ja-JP" altLang="en-US" sz="2400" dirty="0"/>
              <a:t>敷地内の建物配置図（廃止施設を図示）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b="1" dirty="0"/>
              <a:t>氏名等</a:t>
            </a:r>
            <a:r>
              <a:rPr lang="ja-JP" altLang="en-US" sz="2400" b="1" dirty="0" smtClean="0"/>
              <a:t>変更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-</a:t>
            </a:r>
            <a:r>
              <a:rPr lang="ja-JP" altLang="en-US" sz="2400" dirty="0"/>
              <a:t>特定施設の氏名変更届出書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b="1" dirty="0" smtClean="0"/>
              <a:t>承継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-</a:t>
            </a:r>
            <a:r>
              <a:rPr lang="ja-JP" altLang="en-US" sz="2400" dirty="0"/>
              <a:t>承継届出書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-</a:t>
            </a:r>
            <a:r>
              <a:rPr lang="ja-JP" altLang="en-US" sz="2400" dirty="0"/>
              <a:t>敷地内の建物配置図（承継施設を図示）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48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設置届、変更届に係る実務のフロー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3608" y="1412776"/>
            <a:ext cx="7237312" cy="50793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1800" dirty="0" smtClean="0"/>
              <a:t>設置（変更）することが決定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↓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（必要あれば、県（市）に相談）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↓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届出書類の準備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↓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届出（受理後</a:t>
            </a:r>
            <a:r>
              <a:rPr lang="en-US" altLang="ja-JP" sz="1800" dirty="0" smtClean="0"/>
              <a:t>60</a:t>
            </a:r>
            <a:r>
              <a:rPr lang="ja-JP" altLang="en-US" sz="1800" dirty="0" smtClean="0"/>
              <a:t>日間着手制限）・・・・・・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着工の</a:t>
            </a:r>
            <a:r>
              <a:rPr lang="en-US" altLang="ja-JP" sz="1800" b="1" dirty="0" smtClean="0">
                <a:solidFill>
                  <a:srgbClr val="FF0000"/>
                </a:solidFill>
              </a:rPr>
              <a:t>60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日前までに届出</a:t>
            </a:r>
            <a:endParaRPr lang="en-US" altLang="ja-JP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800" dirty="0" smtClean="0"/>
              <a:t>&lt;</a:t>
            </a:r>
            <a:r>
              <a:rPr lang="ja-JP" altLang="en-US" sz="1800" dirty="0" smtClean="0"/>
              <a:t>　審査　</a:t>
            </a:r>
            <a:r>
              <a:rPr lang="en-US" altLang="ja-JP" sz="1800" dirty="0" smtClean="0"/>
              <a:t>&gt;</a:t>
            </a:r>
          </a:p>
          <a:p>
            <a:pPr marL="0" indent="0">
              <a:buNone/>
            </a:pPr>
            <a:r>
              <a:rPr lang="ja-JP" altLang="en-US" sz="1800" dirty="0" smtClean="0"/>
              <a:t>審査終了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↓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着手制限の期間短縮（通知）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↓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工事着工、設置</a:t>
            </a:r>
            <a:endParaRPr kumimoji="1" lang="en-US" altLang="ja-JP" sz="1800" dirty="0" smtClean="0"/>
          </a:p>
        </p:txBody>
      </p:sp>
      <p:cxnSp>
        <p:nvCxnSpPr>
          <p:cNvPr id="5" name="直線矢印コネクタ 4"/>
          <p:cNvCxnSpPr/>
          <p:nvPr/>
        </p:nvCxnSpPr>
        <p:spPr>
          <a:xfrm flipH="1">
            <a:off x="1043607" y="3645024"/>
            <a:ext cx="1" cy="22322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505126" y="4278771"/>
            <a:ext cx="466474" cy="82073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en-US" altLang="ja-JP" dirty="0" smtClean="0"/>
              <a:t>60</a:t>
            </a:r>
            <a:r>
              <a:rPr lang="ja-JP" altLang="en-US" dirty="0" smtClean="0"/>
              <a:t>日間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C3C3-9BBF-430E-9E1E-F6A0B201390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13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</TotalTime>
  <Words>247</Words>
  <Application>Microsoft Office PowerPoint</Application>
  <PresentationFormat>画面に合わせる (4:3)</PresentationFormat>
  <Paragraphs>80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​​テーマ</vt:lpstr>
      <vt:lpstr>水質届出　概要</vt:lpstr>
      <vt:lpstr>必要書類（設置、使用、変更） ※水濁法　第5条1項の場合</vt:lpstr>
      <vt:lpstr>必要書類（廃止、氏名等変更、承継） </vt:lpstr>
      <vt:lpstr>設置届、変更届に係る実務のフロー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水質汚濁に関する滋賀県の状況や法（条例）規制について</dc:title>
  <dc:creator>w</dc:creator>
  <cp:lastModifiedBy>桐畑　孝佑</cp:lastModifiedBy>
  <cp:revision>160</cp:revision>
  <cp:lastPrinted>2019-03-08T08:03:43Z</cp:lastPrinted>
  <dcterms:created xsi:type="dcterms:W3CDTF">2018-11-08T07:13:12Z</dcterms:created>
  <dcterms:modified xsi:type="dcterms:W3CDTF">2019-10-30T07:23:08Z</dcterms:modified>
</cp:coreProperties>
</file>