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452" y="4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09FB0-4DA9-4FC6-8D9F-71203F03F550}" type="datetimeFigureOut">
              <a:rPr kumimoji="1" lang="ja-JP" altLang="en-US" smtClean="0"/>
              <a:t>2020/11/13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E37FA-9E7D-4DC3-9455-60F9735739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68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E37FA-9E7D-4DC3-9455-60F9735739F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284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0368-48C3-4683-B654-FCE14ADA7888}" type="datetimeFigureOut">
              <a:rPr kumimoji="1" lang="ja-JP" altLang="en-US" smtClean="0"/>
              <a:pPr/>
              <a:t>2020/11/13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コンテンツ プレースホルダ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7199023"/>
              </p:ext>
            </p:extLst>
          </p:nvPr>
        </p:nvGraphicFramePr>
        <p:xfrm>
          <a:off x="371182" y="1625498"/>
          <a:ext cx="9108000" cy="421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4000"/>
                <a:gridCol w="1224000"/>
                <a:gridCol w="1224000"/>
                <a:gridCol w="1224000"/>
                <a:gridCol w="1224000"/>
                <a:gridCol w="1224000"/>
                <a:gridCol w="1224000"/>
              </a:tblGrid>
              <a:tr h="39600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企　業　規　模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648000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3,000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人以上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1,000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人以上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3,000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人未満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500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人以上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1,000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人未満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100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人以上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500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人未満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50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人以上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100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人未満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規模計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母集団事業所数</a:t>
                      </a:r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(A)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109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72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87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279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93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640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母集団正社員数</a:t>
                      </a:r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(B)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43,596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16,282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12,340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30,857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6,331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109,406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調査対象事業所数</a:t>
                      </a:r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(C)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32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17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52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17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131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（</a:t>
                      </a:r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(C)/(A)</a:t>
                      </a:r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）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29.4%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18.1%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19.5%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18.6%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18.3%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20.5%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調査事業所正社員数</a:t>
                      </a:r>
                      <a:r>
                        <a:rPr kumimoji="1" lang="en-US" altLang="ja-JP" sz="1200" dirty="0" smtClean="0">
                          <a:latin typeface="+mj-ea"/>
                          <a:ea typeface="+mj-ea"/>
                        </a:rPr>
                        <a:t>(D)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11,428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3,631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2,618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6,846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1,245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25,768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anchor="b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(D)/(B)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latin typeface="+mj-ea"/>
                        <a:ea typeface="+mj-ea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26.2%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22.3%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21.2%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22.2%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19.7%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23.6%</a:t>
                      </a:r>
                      <a:r>
                        <a:rPr kumimoji="1" lang="ja-JP" altLang="en-US" sz="12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）</a:t>
                      </a: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角丸四角形 10"/>
          <p:cNvSpPr/>
          <p:nvPr/>
        </p:nvSpPr>
        <p:spPr>
          <a:xfrm>
            <a:off x="263972" y="836712"/>
            <a:ext cx="9361040" cy="604996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lang="ja-JP" altLang="en-US" sz="1200" b="0" i="0" u="none" strike="noStrike" baseline="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令和２年</a:t>
            </a:r>
            <a:r>
              <a:rPr lang="ja-JP" altLang="en-US" sz="1200" b="0" i="0" u="none" strike="noStrike" baseline="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職種別民間給与実態調査では、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企業規模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50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人以上かつ事業所規模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50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人以上の民間事業所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640</a:t>
            </a:r>
            <a:r>
              <a:rPr lang="ja-JP" altLang="en-US" sz="1200" b="0" i="0" u="none" strike="noStrike" baseline="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事業所（母集団事業所）から</a:t>
            </a:r>
            <a:r>
              <a:rPr lang="en-US" altLang="ja-JP" sz="120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 131</a:t>
            </a:r>
            <a:r>
              <a:rPr lang="ja-JP" altLang="en-US" sz="1200" b="0" i="0" u="none" strike="noStrike" baseline="0" dirty="0" smtClean="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事業所を無作為に抽出し、調査を行いました。母集団事業所、調査事業所の状況等については、下記のとおりです。</a:t>
            </a:r>
            <a:endParaRPr kumimoji="1" lang="ja-JP" altLang="en-US" sz="1200" dirty="0">
              <a:solidFill>
                <a:schemeClr val="tx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1182" y="5942309"/>
            <a:ext cx="9071714" cy="900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注</a:t>
            </a:r>
            <a:r>
              <a:rPr lang="ja-JP" altLang="en-US" sz="1050" dirty="0">
                <a:latin typeface="ＭＳ ゴシック" pitchFamily="49" charset="-128"/>
                <a:ea typeface="ＭＳ ゴシック" pitchFamily="49" charset="-128"/>
              </a:rPr>
              <a:t>１　</a:t>
            </a:r>
            <a:r>
              <a:rPr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事業所</a:t>
            </a:r>
            <a:r>
              <a:rPr lang="ja-JP" altLang="en-US" sz="1050" dirty="0">
                <a:latin typeface="ＭＳ ゴシック" pitchFamily="49" charset="-128"/>
                <a:ea typeface="ＭＳ ゴシック" pitchFamily="49" charset="-128"/>
              </a:rPr>
              <a:t>規模が調査対象外であることが判明した事業所</a:t>
            </a:r>
            <a:r>
              <a:rPr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が１</a:t>
            </a:r>
            <a:r>
              <a:rPr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所ありました。</a:t>
            </a:r>
            <a:endParaRPr lang="en-US" altLang="ja-JP" sz="105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05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２　</a:t>
            </a:r>
            <a:r>
              <a:rPr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先行して実施した特別給等に関する調査に際して、調査</a:t>
            </a:r>
            <a:r>
              <a:rPr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不能の事業所</a:t>
            </a:r>
            <a:r>
              <a:rPr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が</a:t>
            </a:r>
            <a:r>
              <a:rPr lang="ja-JP" altLang="en-US" sz="1050" dirty="0">
                <a:latin typeface="ＭＳ ゴシック" pitchFamily="49" charset="-128"/>
                <a:ea typeface="ＭＳ ゴシック" pitchFamily="49" charset="-128"/>
              </a:rPr>
              <a:t>９</a:t>
            </a:r>
            <a:r>
              <a:rPr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所ありました。</a:t>
            </a:r>
            <a:endParaRPr lang="en-US" altLang="ja-JP" sz="105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05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３　月例給に関する調査に際して、調査不能の事業所が</a:t>
            </a:r>
            <a:r>
              <a:rPr lang="en-US" altLang="ja-JP" sz="1050" dirty="0" smtClean="0">
                <a:latin typeface="ＭＳ ゴシック" pitchFamily="49" charset="-128"/>
                <a:ea typeface="ＭＳ ゴシック" pitchFamily="49" charset="-128"/>
              </a:rPr>
              <a:t>13</a:t>
            </a:r>
            <a:r>
              <a:rPr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所ありました。</a:t>
            </a:r>
            <a:endParaRPr lang="en-US" altLang="ja-JP" sz="105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05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050" dirty="0">
                <a:latin typeface="ＭＳ ゴシック" pitchFamily="49" charset="-128"/>
                <a:ea typeface="ＭＳ ゴシック" pitchFamily="49" charset="-128"/>
              </a:rPr>
              <a:t>４</a:t>
            </a:r>
            <a:r>
              <a:rPr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　集計に際してはそれぞれのグループ（層）ごとに復元するため、最終的な集計結果は調査サンプルの単純平均ではなく、各グループ（層）の</a:t>
            </a:r>
            <a:endParaRPr lang="en-US" altLang="ja-JP" sz="105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05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050" dirty="0" smtClean="0">
                <a:latin typeface="ＭＳ ゴシック" pitchFamily="49" charset="-128"/>
                <a:ea typeface="ＭＳ ゴシック" pitchFamily="49" charset="-128"/>
              </a:rPr>
              <a:t>　民間従業員数の割合に応じた加重平均となります。</a:t>
            </a:r>
            <a:endParaRPr kumimoji="1" lang="ja-JP" altLang="en-US" sz="105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6" name="AutoShape 54"/>
          <p:cNvSpPr>
            <a:spLocks noChangeArrowheads="1"/>
          </p:cNvSpPr>
          <p:nvPr/>
        </p:nvSpPr>
        <p:spPr bwMode="auto">
          <a:xfrm>
            <a:off x="1822748" y="178014"/>
            <a:ext cx="6247928" cy="44267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50000">
                <a:srgbClr val="FFFFFF"/>
              </a:gs>
              <a:gs pos="100000">
                <a:srgbClr val="00B0F0"/>
              </a:gs>
            </a:gsLst>
            <a:lin ang="5400000" scaled="1"/>
          </a:gradFill>
          <a:ln w="38100" cmpd="dbl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b="1" dirty="0" smtClean="0">
                <a:ea typeface="ＭＳ ゴシック" pitchFamily="49" charset="-128"/>
              </a:rPr>
              <a:t>調査</a:t>
            </a:r>
            <a:r>
              <a:rPr lang="ja-JP" altLang="en-US" sz="2000" b="1" dirty="0" smtClean="0">
                <a:ea typeface="ＭＳ ゴシック" pitchFamily="49" charset="-128"/>
              </a:rPr>
              <a:t>対象事業所の状況</a:t>
            </a:r>
            <a:endParaRPr lang="ja-JP" altLang="en-US" sz="2000" b="1" dirty="0">
              <a:ea typeface="ＭＳ ゴシック" pitchFamily="49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147</Words>
  <Application>Microsoft Office PowerPoint</Application>
  <PresentationFormat>A4 210 x 297 mm</PresentationFormat>
  <Paragraphs>61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w263966</dc:creator>
  <cp:lastModifiedBy>横江　惇</cp:lastModifiedBy>
  <cp:revision>43</cp:revision>
  <cp:lastPrinted>2016-09-07T06:49:27Z</cp:lastPrinted>
  <dcterms:created xsi:type="dcterms:W3CDTF">2013-02-06T02:17:09Z</dcterms:created>
  <dcterms:modified xsi:type="dcterms:W3CDTF">2020-11-13T01:22:38Z</dcterms:modified>
</cp:coreProperties>
</file>